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86" r:id="rId3"/>
    <p:sldId id="258" r:id="rId4"/>
    <p:sldId id="266" r:id="rId5"/>
    <p:sldId id="287" r:id="rId6"/>
    <p:sldId id="293" r:id="rId7"/>
    <p:sldId id="294" r:id="rId8"/>
    <p:sldId id="292" r:id="rId9"/>
    <p:sldId id="288" r:id="rId10"/>
    <p:sldId id="289" r:id="rId11"/>
    <p:sldId id="267" r:id="rId12"/>
    <p:sldId id="295" r:id="rId13"/>
    <p:sldId id="281" r:id="rId14"/>
    <p:sldId id="290" r:id="rId15"/>
    <p:sldId id="259" r:id="rId16"/>
    <p:sldId id="297" r:id="rId17"/>
    <p:sldId id="296" r:id="rId18"/>
    <p:sldId id="299" r:id="rId19"/>
    <p:sldId id="300" r:id="rId20"/>
    <p:sldId id="301" r:id="rId21"/>
    <p:sldId id="304" r:id="rId22"/>
    <p:sldId id="308" r:id="rId23"/>
    <p:sldId id="30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6CA4"/>
    <a:srgbClr val="0A3C8C"/>
    <a:srgbClr val="3F8345"/>
    <a:srgbClr val="FFCCCC"/>
    <a:srgbClr val="FFFFCC"/>
    <a:srgbClr val="FFCC99"/>
    <a:srgbClr val="E0F3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-7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47A16F-B9E5-4BCB-8713-A8A1A69C5D7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B42B26-4977-40B2-9DAC-A24830EFE72A}">
      <dgm:prSet phldrT="[Текст]"/>
      <dgm:spPr>
        <a:solidFill>
          <a:srgbClr val="3E6CA4"/>
        </a:solidFill>
      </dgm:spPr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A417CF9F-C644-4BA0-B7D7-79ADE274993C}" type="parTrans" cxnId="{5B55B39F-47F4-4824-9C65-440AA226C958}">
      <dgm:prSet/>
      <dgm:spPr/>
      <dgm:t>
        <a:bodyPr/>
        <a:lstStyle/>
        <a:p>
          <a:endParaRPr lang="ru-RU"/>
        </a:p>
      </dgm:t>
    </dgm:pt>
    <dgm:pt modelId="{FAD111A8-59A6-41BE-AA57-CF7104285ECF}" type="sibTrans" cxnId="{5B55B39F-47F4-4824-9C65-440AA226C958}">
      <dgm:prSet/>
      <dgm:spPr/>
      <dgm:t>
        <a:bodyPr/>
        <a:lstStyle/>
        <a:p>
          <a:endParaRPr lang="ru-RU"/>
        </a:p>
      </dgm:t>
    </dgm:pt>
    <dgm:pt modelId="{60F1561C-46A5-4FAE-A104-DB82E99AA966}">
      <dgm:prSet phldrT="[Текст]" custT="1"/>
      <dgm:spPr/>
      <dgm:t>
        <a:bodyPr/>
        <a:lstStyle/>
        <a:p>
          <a:r>
            <a:rPr lang="ru-RU" sz="2200" dirty="0" smtClean="0"/>
            <a:t>вспомнить виды треугольников;</a:t>
          </a:r>
          <a:endParaRPr lang="ru-RU" sz="2200" dirty="0"/>
        </a:p>
      </dgm:t>
    </dgm:pt>
    <dgm:pt modelId="{72610109-9CFF-43AD-B079-C955D96F125E}" type="parTrans" cxnId="{435EF5AA-4344-4A6A-B203-A410CE8E4396}">
      <dgm:prSet/>
      <dgm:spPr/>
      <dgm:t>
        <a:bodyPr/>
        <a:lstStyle/>
        <a:p>
          <a:endParaRPr lang="ru-RU"/>
        </a:p>
      </dgm:t>
    </dgm:pt>
    <dgm:pt modelId="{DB4513A0-FC2E-4114-A365-0A849C072921}" type="sibTrans" cxnId="{435EF5AA-4344-4A6A-B203-A410CE8E4396}">
      <dgm:prSet/>
      <dgm:spPr/>
      <dgm:t>
        <a:bodyPr/>
        <a:lstStyle/>
        <a:p>
          <a:endParaRPr lang="ru-RU"/>
        </a:p>
      </dgm:t>
    </dgm:pt>
    <dgm:pt modelId="{C86240C1-8D20-418A-975D-5B58E92C7C2F}">
      <dgm:prSet phldrT="[Текст]"/>
      <dgm:spPr>
        <a:solidFill>
          <a:srgbClr val="3E6CA4"/>
        </a:solidFill>
      </dgm:spPr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3A746CCA-D3C3-422F-BBCA-F6FF80F6300B}" type="parTrans" cxnId="{E2F8AF8B-41D1-437D-9DE1-C16492C5716B}">
      <dgm:prSet/>
      <dgm:spPr/>
      <dgm:t>
        <a:bodyPr/>
        <a:lstStyle/>
        <a:p>
          <a:endParaRPr lang="ru-RU"/>
        </a:p>
      </dgm:t>
    </dgm:pt>
    <dgm:pt modelId="{7191095E-A584-4653-8BF5-EEB83BE875D6}" type="sibTrans" cxnId="{E2F8AF8B-41D1-437D-9DE1-C16492C5716B}">
      <dgm:prSet/>
      <dgm:spPr/>
      <dgm:t>
        <a:bodyPr/>
        <a:lstStyle/>
        <a:p>
          <a:endParaRPr lang="ru-RU"/>
        </a:p>
      </dgm:t>
    </dgm:pt>
    <dgm:pt modelId="{C88AEC65-4D3B-425E-8BFE-FEBFBEA0ED2D}">
      <dgm:prSet phldrT="[Текст]"/>
      <dgm:spPr/>
      <dgm:t>
        <a:bodyPr/>
        <a:lstStyle/>
        <a:p>
          <a:r>
            <a:rPr lang="ru-RU" dirty="0" smtClean="0"/>
            <a:t>решить задачи на расчет углов в треугольниках;</a:t>
          </a:r>
          <a:endParaRPr lang="ru-RU" dirty="0"/>
        </a:p>
      </dgm:t>
    </dgm:pt>
    <dgm:pt modelId="{8AEC9548-652F-4D55-A616-9934D1073BF8}" type="parTrans" cxnId="{F969E61B-BC1B-4C22-B9E2-586E5A392562}">
      <dgm:prSet/>
      <dgm:spPr/>
      <dgm:t>
        <a:bodyPr/>
        <a:lstStyle/>
        <a:p>
          <a:endParaRPr lang="ru-RU"/>
        </a:p>
      </dgm:t>
    </dgm:pt>
    <dgm:pt modelId="{1B2AF70F-21C3-456D-8862-3AE23F8F14A2}" type="sibTrans" cxnId="{F969E61B-BC1B-4C22-B9E2-586E5A392562}">
      <dgm:prSet/>
      <dgm:spPr/>
      <dgm:t>
        <a:bodyPr/>
        <a:lstStyle/>
        <a:p>
          <a:endParaRPr lang="ru-RU"/>
        </a:p>
      </dgm:t>
    </dgm:pt>
    <dgm:pt modelId="{02D854FE-1B69-4169-ABB3-EBD8D7B45396}">
      <dgm:prSet phldrT="[Текст]" custT="1"/>
      <dgm:spPr/>
      <dgm:t>
        <a:bodyPr/>
        <a:lstStyle/>
        <a:p>
          <a:r>
            <a:rPr lang="ru-RU" sz="2200" dirty="0" smtClean="0"/>
            <a:t>повторить элементы, свойства и признаки равнобедренного треугольника;</a:t>
          </a:r>
          <a:endParaRPr lang="ru-RU" sz="2200" dirty="0"/>
        </a:p>
      </dgm:t>
    </dgm:pt>
    <dgm:pt modelId="{BEF2FE0E-3C11-409B-A811-3AC2C2F1AD81}" type="parTrans" cxnId="{9F774C34-8F3F-4678-BA40-C36D6502D035}">
      <dgm:prSet/>
      <dgm:spPr/>
      <dgm:t>
        <a:bodyPr/>
        <a:lstStyle/>
        <a:p>
          <a:endParaRPr lang="ru-RU"/>
        </a:p>
      </dgm:t>
    </dgm:pt>
    <dgm:pt modelId="{81F85138-5BA2-43A8-821E-E2155F70831E}" type="sibTrans" cxnId="{9F774C34-8F3F-4678-BA40-C36D6502D035}">
      <dgm:prSet/>
      <dgm:spPr/>
      <dgm:t>
        <a:bodyPr/>
        <a:lstStyle/>
        <a:p>
          <a:endParaRPr lang="ru-RU"/>
        </a:p>
      </dgm:t>
    </dgm:pt>
    <dgm:pt modelId="{31F4AE23-1EA4-47E1-B2AD-5F7EAF77FF29}">
      <dgm:prSet phldrT="[Текст]" custT="1"/>
      <dgm:spPr/>
      <dgm:t>
        <a:bodyPr/>
        <a:lstStyle/>
        <a:p>
          <a:r>
            <a:rPr lang="ru-RU" sz="2200" dirty="0" smtClean="0"/>
            <a:t>повторить признаки равенства треугольников;</a:t>
          </a:r>
          <a:endParaRPr lang="ru-RU" sz="2200" dirty="0"/>
        </a:p>
      </dgm:t>
    </dgm:pt>
    <dgm:pt modelId="{8C43A019-51D7-4495-A5BB-7B26F81986E0}" type="parTrans" cxnId="{8C8A61AF-C3A4-4900-81D6-E8D4B26CCCF8}">
      <dgm:prSet/>
      <dgm:spPr/>
      <dgm:t>
        <a:bodyPr/>
        <a:lstStyle/>
        <a:p>
          <a:endParaRPr lang="ru-RU"/>
        </a:p>
      </dgm:t>
    </dgm:pt>
    <dgm:pt modelId="{99F49B45-B4EF-46BC-9D3A-B2B90E8CF6A0}" type="sibTrans" cxnId="{8C8A61AF-C3A4-4900-81D6-E8D4B26CCCF8}">
      <dgm:prSet/>
      <dgm:spPr/>
      <dgm:t>
        <a:bodyPr/>
        <a:lstStyle/>
        <a:p>
          <a:endParaRPr lang="ru-RU"/>
        </a:p>
      </dgm:t>
    </dgm:pt>
    <dgm:pt modelId="{872AE980-7687-4777-A588-456A4358C140}">
      <dgm:prSet phldrT="[Текст]"/>
      <dgm:spPr/>
      <dgm:t>
        <a:bodyPr/>
        <a:lstStyle/>
        <a:p>
          <a:r>
            <a:rPr lang="ru-RU" dirty="0" smtClean="0"/>
            <a:t>решить задачи на доказательство, связанное с признаками равенства треугольников.</a:t>
          </a:r>
          <a:endParaRPr lang="ru-RU" dirty="0"/>
        </a:p>
      </dgm:t>
    </dgm:pt>
    <dgm:pt modelId="{33DCD19F-7DED-47CF-A966-87C8DBCA9CBC}" type="parTrans" cxnId="{5D8A6A53-F12F-4401-A153-DF645931B43B}">
      <dgm:prSet/>
      <dgm:spPr/>
      <dgm:t>
        <a:bodyPr/>
        <a:lstStyle/>
        <a:p>
          <a:endParaRPr lang="ru-RU"/>
        </a:p>
      </dgm:t>
    </dgm:pt>
    <dgm:pt modelId="{2CC2602D-2DE1-4128-96FA-D545D7DFD84D}" type="sibTrans" cxnId="{5D8A6A53-F12F-4401-A153-DF645931B43B}">
      <dgm:prSet/>
      <dgm:spPr/>
      <dgm:t>
        <a:bodyPr/>
        <a:lstStyle/>
        <a:p>
          <a:endParaRPr lang="ru-RU"/>
        </a:p>
      </dgm:t>
    </dgm:pt>
    <dgm:pt modelId="{8E72D97F-0C8D-4E5F-9489-13EBF7067231}">
      <dgm:prSet phldrT="[Текст]" custT="1"/>
      <dgm:spPr/>
      <dgm:t>
        <a:bodyPr/>
        <a:lstStyle/>
        <a:p>
          <a:r>
            <a:rPr lang="ru-RU" sz="2200" dirty="0" smtClean="0"/>
            <a:t>вспомнить  такие геометрические объекты, как высота, медиана, биссектриса, смежные и вертикальные углы;</a:t>
          </a:r>
          <a:endParaRPr lang="ru-RU" sz="2200" dirty="0"/>
        </a:p>
      </dgm:t>
    </dgm:pt>
    <dgm:pt modelId="{308952B2-B073-4798-A69B-29CC55915338}" type="parTrans" cxnId="{7EF61BFF-66ED-438C-B169-AA31082A7730}">
      <dgm:prSet/>
      <dgm:spPr/>
      <dgm:t>
        <a:bodyPr/>
        <a:lstStyle/>
        <a:p>
          <a:endParaRPr lang="ru-RU"/>
        </a:p>
      </dgm:t>
    </dgm:pt>
    <dgm:pt modelId="{07A1BFE6-8167-42C2-B04B-A3ACD832CACD}" type="sibTrans" cxnId="{7EF61BFF-66ED-438C-B169-AA31082A7730}">
      <dgm:prSet/>
      <dgm:spPr/>
      <dgm:t>
        <a:bodyPr/>
        <a:lstStyle/>
        <a:p>
          <a:endParaRPr lang="ru-RU"/>
        </a:p>
      </dgm:t>
    </dgm:pt>
    <dgm:pt modelId="{E15E24DC-5789-4620-89F5-58529BA0C761}" type="pres">
      <dgm:prSet presAssocID="{0847A16F-B9E5-4BCB-8713-A8A1A69C5D78}" presName="linearFlow" presStyleCnt="0">
        <dgm:presLayoutVars>
          <dgm:dir/>
          <dgm:animLvl val="lvl"/>
          <dgm:resizeHandles val="exact"/>
        </dgm:presLayoutVars>
      </dgm:prSet>
      <dgm:spPr/>
    </dgm:pt>
    <dgm:pt modelId="{3E3EB0FB-9FE3-4695-B16B-F695AC586280}" type="pres">
      <dgm:prSet presAssocID="{66B42B26-4977-40B2-9DAC-A24830EFE72A}" presName="composite" presStyleCnt="0"/>
      <dgm:spPr/>
    </dgm:pt>
    <dgm:pt modelId="{9D9AAAE9-269A-41A2-B6C9-27CC9EEF9562}" type="pres">
      <dgm:prSet presAssocID="{66B42B26-4977-40B2-9DAC-A24830EFE72A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115FA769-3FC1-47D4-AC28-7BFE1F78D750}" type="pres">
      <dgm:prSet presAssocID="{66B42B26-4977-40B2-9DAC-A24830EFE72A}" presName="descendantText" presStyleLbl="alignAcc1" presStyleIdx="0" presStyleCnt="2" custScaleY="151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67B659-2A4E-4B3E-99CB-7E57006A91EC}" type="pres">
      <dgm:prSet presAssocID="{FAD111A8-59A6-41BE-AA57-CF7104285ECF}" presName="sp" presStyleCnt="0"/>
      <dgm:spPr/>
    </dgm:pt>
    <dgm:pt modelId="{D944DF33-3743-4191-BFEB-D98CAAB8713F}" type="pres">
      <dgm:prSet presAssocID="{C86240C1-8D20-418A-975D-5B58E92C7C2F}" presName="composite" presStyleCnt="0"/>
      <dgm:spPr/>
    </dgm:pt>
    <dgm:pt modelId="{B043BFD5-715A-40F3-ADE9-3140B427D0F0}" type="pres">
      <dgm:prSet presAssocID="{C86240C1-8D20-418A-975D-5B58E92C7C2F}" presName="parentText" presStyleLbl="alignNode1" presStyleIdx="1" presStyleCnt="2" custLinFactNeighborX="-645" custLinFactNeighborY="4515">
        <dgm:presLayoutVars>
          <dgm:chMax val="1"/>
          <dgm:bulletEnabled val="1"/>
        </dgm:presLayoutVars>
      </dgm:prSet>
      <dgm:spPr/>
    </dgm:pt>
    <dgm:pt modelId="{ECAACDEE-F9C4-421A-A609-EC58E2943934}" type="pres">
      <dgm:prSet presAssocID="{C86240C1-8D20-418A-975D-5B58E92C7C2F}" presName="descendantText" presStyleLbl="alignAcc1" presStyleIdx="1" presStyleCnt="2" custLinFactNeighborX="161" custLinFactNeighborY="25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F8AF8B-41D1-437D-9DE1-C16492C5716B}" srcId="{0847A16F-B9E5-4BCB-8713-A8A1A69C5D78}" destId="{C86240C1-8D20-418A-975D-5B58E92C7C2F}" srcOrd="1" destOrd="0" parTransId="{3A746CCA-D3C3-422F-BBCA-F6FF80F6300B}" sibTransId="{7191095E-A584-4653-8BF5-EEB83BE875D6}"/>
    <dgm:cxn modelId="{7EF61BFF-66ED-438C-B169-AA31082A7730}" srcId="{66B42B26-4977-40B2-9DAC-A24830EFE72A}" destId="{8E72D97F-0C8D-4E5F-9489-13EBF7067231}" srcOrd="0" destOrd="0" parTransId="{308952B2-B073-4798-A69B-29CC55915338}" sibTransId="{07A1BFE6-8167-42C2-B04B-A3ACD832CACD}"/>
    <dgm:cxn modelId="{9F774C34-8F3F-4678-BA40-C36D6502D035}" srcId="{66B42B26-4977-40B2-9DAC-A24830EFE72A}" destId="{02D854FE-1B69-4169-ABB3-EBD8D7B45396}" srcOrd="2" destOrd="0" parTransId="{BEF2FE0E-3C11-409B-A811-3AC2C2F1AD81}" sibTransId="{81F85138-5BA2-43A8-821E-E2155F70831E}"/>
    <dgm:cxn modelId="{BCF2B4D8-AE51-4F0A-ABA4-F2C038A0681B}" type="presOf" srcId="{C86240C1-8D20-418A-975D-5B58E92C7C2F}" destId="{B043BFD5-715A-40F3-ADE9-3140B427D0F0}" srcOrd="0" destOrd="0" presId="urn:microsoft.com/office/officeart/2005/8/layout/chevron2"/>
    <dgm:cxn modelId="{2DF8F62F-2AF4-4914-BB02-4F5E4B73F180}" type="presOf" srcId="{60F1561C-46A5-4FAE-A104-DB82E99AA966}" destId="{115FA769-3FC1-47D4-AC28-7BFE1F78D750}" srcOrd="0" destOrd="1" presId="urn:microsoft.com/office/officeart/2005/8/layout/chevron2"/>
    <dgm:cxn modelId="{8C8A61AF-C3A4-4900-81D6-E8D4B26CCCF8}" srcId="{66B42B26-4977-40B2-9DAC-A24830EFE72A}" destId="{31F4AE23-1EA4-47E1-B2AD-5F7EAF77FF29}" srcOrd="3" destOrd="0" parTransId="{8C43A019-51D7-4495-A5BB-7B26F81986E0}" sibTransId="{99F49B45-B4EF-46BC-9D3A-B2B90E8CF6A0}"/>
    <dgm:cxn modelId="{5B55B39F-47F4-4824-9C65-440AA226C958}" srcId="{0847A16F-B9E5-4BCB-8713-A8A1A69C5D78}" destId="{66B42B26-4977-40B2-9DAC-A24830EFE72A}" srcOrd="0" destOrd="0" parTransId="{A417CF9F-C644-4BA0-B7D7-79ADE274993C}" sibTransId="{FAD111A8-59A6-41BE-AA57-CF7104285ECF}"/>
    <dgm:cxn modelId="{605637A2-C4CE-40DC-986D-B0860687CAB3}" type="presOf" srcId="{66B42B26-4977-40B2-9DAC-A24830EFE72A}" destId="{9D9AAAE9-269A-41A2-B6C9-27CC9EEF9562}" srcOrd="0" destOrd="0" presId="urn:microsoft.com/office/officeart/2005/8/layout/chevron2"/>
    <dgm:cxn modelId="{F969E61B-BC1B-4C22-B9E2-586E5A392562}" srcId="{C86240C1-8D20-418A-975D-5B58E92C7C2F}" destId="{C88AEC65-4D3B-425E-8BFE-FEBFBEA0ED2D}" srcOrd="0" destOrd="0" parTransId="{8AEC9548-652F-4D55-A616-9934D1073BF8}" sibTransId="{1B2AF70F-21C3-456D-8862-3AE23F8F14A2}"/>
    <dgm:cxn modelId="{C239A57D-7380-4F08-962F-F9332B4406E7}" type="presOf" srcId="{31F4AE23-1EA4-47E1-B2AD-5F7EAF77FF29}" destId="{115FA769-3FC1-47D4-AC28-7BFE1F78D750}" srcOrd="0" destOrd="3" presId="urn:microsoft.com/office/officeart/2005/8/layout/chevron2"/>
    <dgm:cxn modelId="{4A2B3F87-3790-492F-BC26-923B9F4BC62C}" type="presOf" srcId="{8E72D97F-0C8D-4E5F-9489-13EBF7067231}" destId="{115FA769-3FC1-47D4-AC28-7BFE1F78D750}" srcOrd="0" destOrd="0" presId="urn:microsoft.com/office/officeart/2005/8/layout/chevron2"/>
    <dgm:cxn modelId="{5D8A6A53-F12F-4401-A153-DF645931B43B}" srcId="{C86240C1-8D20-418A-975D-5B58E92C7C2F}" destId="{872AE980-7687-4777-A588-456A4358C140}" srcOrd="1" destOrd="0" parTransId="{33DCD19F-7DED-47CF-A966-87C8DBCA9CBC}" sibTransId="{2CC2602D-2DE1-4128-96FA-D545D7DFD84D}"/>
    <dgm:cxn modelId="{3899E9CD-F9A7-472A-B280-CFFB36B0D67A}" type="presOf" srcId="{0847A16F-B9E5-4BCB-8713-A8A1A69C5D78}" destId="{E15E24DC-5789-4620-89F5-58529BA0C761}" srcOrd="0" destOrd="0" presId="urn:microsoft.com/office/officeart/2005/8/layout/chevron2"/>
    <dgm:cxn modelId="{435EF5AA-4344-4A6A-B203-A410CE8E4396}" srcId="{66B42B26-4977-40B2-9DAC-A24830EFE72A}" destId="{60F1561C-46A5-4FAE-A104-DB82E99AA966}" srcOrd="1" destOrd="0" parTransId="{72610109-9CFF-43AD-B079-C955D96F125E}" sibTransId="{DB4513A0-FC2E-4114-A365-0A849C072921}"/>
    <dgm:cxn modelId="{DE78E8A2-CFDF-46DB-882E-91CEEE92B4DD}" type="presOf" srcId="{872AE980-7687-4777-A588-456A4358C140}" destId="{ECAACDEE-F9C4-421A-A609-EC58E2943934}" srcOrd="0" destOrd="1" presId="urn:microsoft.com/office/officeart/2005/8/layout/chevron2"/>
    <dgm:cxn modelId="{7B761DB1-8C82-4498-B3D1-28FB18C1EF8E}" type="presOf" srcId="{02D854FE-1B69-4169-ABB3-EBD8D7B45396}" destId="{115FA769-3FC1-47D4-AC28-7BFE1F78D750}" srcOrd="0" destOrd="2" presId="urn:microsoft.com/office/officeart/2005/8/layout/chevron2"/>
    <dgm:cxn modelId="{B37721CB-FA9D-4CEE-9BB1-0AA70C4F7FCB}" type="presOf" srcId="{C88AEC65-4D3B-425E-8BFE-FEBFBEA0ED2D}" destId="{ECAACDEE-F9C4-421A-A609-EC58E2943934}" srcOrd="0" destOrd="0" presId="urn:microsoft.com/office/officeart/2005/8/layout/chevron2"/>
    <dgm:cxn modelId="{905E307F-19F5-4F6F-8A5C-9973935B19AA}" type="presParOf" srcId="{E15E24DC-5789-4620-89F5-58529BA0C761}" destId="{3E3EB0FB-9FE3-4695-B16B-F695AC586280}" srcOrd="0" destOrd="0" presId="urn:microsoft.com/office/officeart/2005/8/layout/chevron2"/>
    <dgm:cxn modelId="{80234BC5-2667-4C0F-8C89-B23BCAA9FF99}" type="presParOf" srcId="{3E3EB0FB-9FE3-4695-B16B-F695AC586280}" destId="{9D9AAAE9-269A-41A2-B6C9-27CC9EEF9562}" srcOrd="0" destOrd="0" presId="urn:microsoft.com/office/officeart/2005/8/layout/chevron2"/>
    <dgm:cxn modelId="{64658C80-C2C7-4133-B64F-35BDB6744A8B}" type="presParOf" srcId="{3E3EB0FB-9FE3-4695-B16B-F695AC586280}" destId="{115FA769-3FC1-47D4-AC28-7BFE1F78D750}" srcOrd="1" destOrd="0" presId="urn:microsoft.com/office/officeart/2005/8/layout/chevron2"/>
    <dgm:cxn modelId="{7DAE01FE-E9EA-46A5-BC69-9B1E94CBCC8A}" type="presParOf" srcId="{E15E24DC-5789-4620-89F5-58529BA0C761}" destId="{0A67B659-2A4E-4B3E-99CB-7E57006A91EC}" srcOrd="1" destOrd="0" presId="urn:microsoft.com/office/officeart/2005/8/layout/chevron2"/>
    <dgm:cxn modelId="{AED8D3B3-C9AE-4405-9D69-8993852332E1}" type="presParOf" srcId="{E15E24DC-5789-4620-89F5-58529BA0C761}" destId="{D944DF33-3743-4191-BFEB-D98CAAB8713F}" srcOrd="2" destOrd="0" presId="urn:microsoft.com/office/officeart/2005/8/layout/chevron2"/>
    <dgm:cxn modelId="{CB81D872-DA96-45C1-AD7E-B6BEF5BF92E3}" type="presParOf" srcId="{D944DF33-3743-4191-BFEB-D98CAAB8713F}" destId="{B043BFD5-715A-40F3-ADE9-3140B427D0F0}" srcOrd="0" destOrd="0" presId="urn:microsoft.com/office/officeart/2005/8/layout/chevron2"/>
    <dgm:cxn modelId="{DE818429-5836-463D-92E5-38A0CF9CB61B}" type="presParOf" srcId="{D944DF33-3743-4191-BFEB-D98CAAB8713F}" destId="{ECAACDEE-F9C4-421A-A609-EC58E294393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9AAAE9-269A-41A2-B6C9-27CC9EEF9562}">
      <dsp:nvSpPr>
        <dsp:cNvPr id="0" name=""/>
        <dsp:cNvSpPr/>
      </dsp:nvSpPr>
      <dsp:spPr>
        <a:xfrm rot="5400000">
          <a:off x="-361621" y="774067"/>
          <a:ext cx="2410813" cy="1687569"/>
        </a:xfrm>
        <a:prstGeom prst="chevron">
          <a:avLst/>
        </a:prstGeom>
        <a:solidFill>
          <a:srgbClr val="3E6CA4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1</a:t>
          </a:r>
          <a:endParaRPr lang="ru-RU" sz="4700" kern="1200" dirty="0"/>
        </a:p>
      </dsp:txBody>
      <dsp:txXfrm rot="-5400000">
        <a:off x="2" y="1256230"/>
        <a:ext cx="1687569" cy="723244"/>
      </dsp:txXfrm>
    </dsp:sp>
    <dsp:sp modelId="{115FA769-3FC1-47D4-AC28-7BFE1F78D750}">
      <dsp:nvSpPr>
        <dsp:cNvPr id="0" name=""/>
        <dsp:cNvSpPr/>
      </dsp:nvSpPr>
      <dsp:spPr>
        <a:xfrm rot="5400000">
          <a:off x="3886870" y="-2192128"/>
          <a:ext cx="2377574" cy="67761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вспомнить  такие геометрические объекты, как высота, медиана, биссектриса, смежные и вертикальные углы;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вспомнить виды треугольников;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повторить элементы, свойства и признаки равнобедренного треугольника;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повторить признаки равенства треугольников;</a:t>
          </a:r>
          <a:endParaRPr lang="ru-RU" sz="2200" kern="1200" dirty="0"/>
        </a:p>
      </dsp:txBody>
      <dsp:txXfrm rot="-5400000">
        <a:off x="1687569" y="123237"/>
        <a:ext cx="6660112" cy="2145446"/>
      </dsp:txXfrm>
    </dsp:sp>
    <dsp:sp modelId="{B043BFD5-715A-40F3-ADE9-3140B427D0F0}">
      <dsp:nvSpPr>
        <dsp:cNvPr id="0" name=""/>
        <dsp:cNvSpPr/>
      </dsp:nvSpPr>
      <dsp:spPr>
        <a:xfrm rot="5400000">
          <a:off x="-361621" y="2932836"/>
          <a:ext cx="2410813" cy="1687569"/>
        </a:xfrm>
        <a:prstGeom prst="chevron">
          <a:avLst/>
        </a:prstGeom>
        <a:solidFill>
          <a:srgbClr val="3E6CA4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2</a:t>
          </a:r>
          <a:endParaRPr lang="ru-RU" sz="4700" kern="1200" dirty="0"/>
        </a:p>
      </dsp:txBody>
      <dsp:txXfrm rot="-5400000">
        <a:off x="2" y="3414999"/>
        <a:ext cx="1687569" cy="723244"/>
      </dsp:txXfrm>
    </dsp:sp>
    <dsp:sp modelId="{ECAACDEE-F9C4-421A-A609-EC58E2943934}">
      <dsp:nvSpPr>
        <dsp:cNvPr id="0" name=""/>
        <dsp:cNvSpPr/>
      </dsp:nvSpPr>
      <dsp:spPr>
        <a:xfrm rot="5400000">
          <a:off x="4292143" y="-870"/>
          <a:ext cx="1567028" cy="67761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решить задачи на расчет углов в треугольниках;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решить задачи на доказательство, связанное с признаками равенства треугольников.</a:t>
          </a:r>
          <a:endParaRPr lang="ru-RU" sz="2400" kern="1200" dirty="0"/>
        </a:p>
      </dsp:txBody>
      <dsp:txXfrm rot="-5400000">
        <a:off x="1687569" y="2680200"/>
        <a:ext cx="6699680" cy="1414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5EBAA-B17F-446E-BE37-6529198191A9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D52AE-CB76-4F5C-A799-D6737310AA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478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D52AE-CB76-4F5C-A799-D6737310AA0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014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D52AE-CB76-4F5C-A799-D6737310AA0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014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90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17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9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69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420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689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186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13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86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092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451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C985D-D35A-4656-8836-9A94FD2D0B43}" type="datetimeFigureOut">
              <a:rPr lang="ru-RU" smtClean="0"/>
              <a:pPr/>
              <a:t>17.08.2023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B5A9C-2E30-4A78-B01B-94A23897B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718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0227" y="1705845"/>
            <a:ext cx="6707088" cy="1143000"/>
          </a:xfrm>
        </p:spPr>
        <p:txBody>
          <a:bodyPr/>
          <a:lstStyle/>
          <a:p>
            <a:r>
              <a:rPr lang="ru-RU" b="1" u="sng" dirty="0" smtClean="0">
                <a:solidFill>
                  <a:srgbClr val="0A3C8C"/>
                </a:solidFill>
              </a:rPr>
              <a:t>ПРЕЗЕНТАЦИЯ К УРОКУ</a:t>
            </a:r>
            <a:endParaRPr lang="ru-RU" b="1" u="sng" dirty="0">
              <a:solidFill>
                <a:srgbClr val="0A3C8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5171" y="2914904"/>
            <a:ext cx="8229600" cy="204482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rgbClr val="C00000"/>
                </a:solidFill>
              </a:rPr>
              <a:t>Повторение по теме «Треугольники</a:t>
            </a:r>
            <a:r>
              <a:rPr lang="ru-RU" sz="4800" b="1" dirty="0" smtClean="0">
                <a:solidFill>
                  <a:srgbClr val="C00000"/>
                </a:solidFill>
              </a:rPr>
              <a:t>»</a:t>
            </a:r>
          </a:p>
          <a:p>
            <a:pPr marL="0" indent="0" algn="ctr">
              <a:buNone/>
            </a:pPr>
            <a:r>
              <a:rPr lang="ru-RU" sz="4800" dirty="0" smtClean="0">
                <a:solidFill>
                  <a:srgbClr val="C00000"/>
                </a:solidFill>
              </a:rPr>
              <a:t>7 класс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2771" y="217714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Фестиваль педагогических идей «Открытый урок»</a:t>
            </a:r>
          </a:p>
          <a:p>
            <a:pPr algn="ctr"/>
            <a:r>
              <a:rPr lang="ru-RU" sz="2800" dirty="0" smtClean="0"/>
              <a:t>Конкурс «ПРЕЗЕНТАЦИЯ К УРОКУ»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02771" y="5651602"/>
            <a:ext cx="8240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Разработчик: Шаманская Светлана Владимировна,</a:t>
            </a:r>
          </a:p>
          <a:p>
            <a:pPr algn="ctr"/>
            <a:r>
              <a:rPr lang="ru-RU" sz="2800" dirty="0" smtClean="0"/>
              <a:t>учитель математики МБОУ «СОШ № 15» г. Братска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2278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710" y="1423797"/>
            <a:ext cx="8780582" cy="56166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600" i="1" dirty="0" smtClean="0">
                <a:solidFill>
                  <a:srgbClr val="0A3C8C"/>
                </a:solidFill>
              </a:rPr>
              <a:t>Свойства равнобедренного треугольника:</a:t>
            </a:r>
          </a:p>
          <a:p>
            <a:pPr marL="0" indent="0">
              <a:buNone/>
            </a:pPr>
            <a:r>
              <a:rPr lang="ru-RU" sz="2800" dirty="0" smtClean="0"/>
              <a:t>В равнобедренном треугольнике: 1) углы ______________ равны; 2) биссектриса треугольника, проведённая из  угла при вершине, является ___________________.</a:t>
            </a:r>
          </a:p>
          <a:p>
            <a:pPr marL="0" indent="0">
              <a:buNone/>
            </a:pPr>
            <a:r>
              <a:rPr lang="ru-RU" sz="2600" i="1" dirty="0" smtClean="0">
                <a:solidFill>
                  <a:srgbClr val="0A3C8C"/>
                </a:solidFill>
              </a:rPr>
              <a:t>Признаки равнобедренного треугольника:</a:t>
            </a:r>
          </a:p>
          <a:p>
            <a:pPr marL="0" indent="0">
              <a:buNone/>
            </a:pPr>
            <a:r>
              <a:rPr lang="ru-RU" sz="2800" dirty="0" smtClean="0"/>
              <a:t>Если _________ треугольника является его высотой, то этот треугольник равнобедренный.</a:t>
            </a:r>
          </a:p>
          <a:p>
            <a:pPr marL="0" indent="0">
              <a:buNone/>
            </a:pPr>
            <a:r>
              <a:rPr lang="ru-RU" sz="2800" dirty="0"/>
              <a:t>Если </a:t>
            </a:r>
            <a:r>
              <a:rPr lang="ru-RU" sz="2800" dirty="0" smtClean="0"/>
              <a:t>биссектриса </a:t>
            </a:r>
            <a:r>
              <a:rPr lang="ru-RU" sz="2800" dirty="0"/>
              <a:t>треугольника является его </a:t>
            </a:r>
            <a:r>
              <a:rPr lang="ru-RU" sz="2800" dirty="0" smtClean="0"/>
              <a:t>_________, </a:t>
            </a:r>
            <a:r>
              <a:rPr lang="ru-RU" sz="2800" dirty="0"/>
              <a:t>то этот треугольник равнобедренный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r>
              <a:rPr lang="ru-RU" sz="2800" dirty="0"/>
              <a:t>Если </a:t>
            </a:r>
            <a:r>
              <a:rPr lang="ru-RU" sz="2800" dirty="0" smtClean="0"/>
              <a:t>в треугольнике ________ равны, </a:t>
            </a:r>
            <a:r>
              <a:rPr lang="ru-RU" sz="2800" dirty="0"/>
              <a:t>то этот треугольник равнобедренный.</a:t>
            </a:r>
          </a:p>
          <a:p>
            <a:pPr marL="0" indent="0">
              <a:buNone/>
            </a:pPr>
            <a:r>
              <a:rPr lang="ru-RU" sz="2800" dirty="0"/>
              <a:t>Если медиана треугольника является его </a:t>
            </a:r>
            <a:r>
              <a:rPr lang="ru-RU" sz="2800" dirty="0" smtClean="0"/>
              <a:t>_____________, </a:t>
            </a:r>
            <a:r>
              <a:rPr lang="ru-RU" sz="2800" dirty="0"/>
              <a:t>то этот треугольник равнобедренный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Вспоминаем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156176" y="1772816"/>
            <a:ext cx="23402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</a:rPr>
              <a:t>при основании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825" y="920333"/>
            <a:ext cx="94685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i="1" dirty="0" smtClean="0">
                <a:solidFill>
                  <a:srgbClr val="C00000"/>
                </a:solidFill>
              </a:rPr>
              <a:t>Вставьте пропущенные слова и словосочетания: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2492896"/>
            <a:ext cx="32403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</a:rPr>
              <a:t>медианой и высотой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4985" y="3320987"/>
            <a:ext cx="142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</a:rPr>
              <a:t>медиана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33229" y="4113076"/>
            <a:ext cx="13861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</a:rPr>
              <a:t>высотой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48164" y="5674171"/>
            <a:ext cx="23402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</a:rPr>
              <a:t>биссектрисой</a:t>
            </a:r>
            <a:endParaRPr lang="ru-RU" sz="260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67895" y="4905164"/>
            <a:ext cx="13861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</a:rPr>
              <a:t>два угла</a:t>
            </a:r>
            <a:endParaRPr lang="ru-RU" sz="2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21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644" y="1916832"/>
            <a:ext cx="5915384" cy="4453407"/>
          </a:xfrm>
          <a:prstGeom prst="rect">
            <a:avLst/>
          </a:prstGeom>
          <a:noFill/>
          <a:ln>
            <a:solidFill>
              <a:srgbClr val="0A3C8C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Группа 4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Обобщаем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87524" y="1016732"/>
            <a:ext cx="86766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Какую информацию мы получаем из чертежа?</a:t>
            </a:r>
            <a:endParaRPr lang="ru-RU" sz="2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2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Обобщаем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87524" y="1016732"/>
            <a:ext cx="86766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Какие задания могут быть связаны с данным чертежом?</a:t>
            </a:r>
            <a:endParaRPr lang="ru-RU" sz="2600" i="1" dirty="0">
              <a:solidFill>
                <a:srgbClr val="C00000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36812"/>
            <a:ext cx="6264696" cy="4692567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58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179512" y="764704"/>
            <a:ext cx="4374537" cy="0"/>
          </a:xfrm>
          <a:prstGeom prst="line">
            <a:avLst/>
          </a:prstGeom>
          <a:ln w="38100">
            <a:solidFill>
              <a:srgbClr val="0A3C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11560" y="836712"/>
            <a:ext cx="4374537" cy="0"/>
          </a:xfrm>
          <a:prstGeom prst="line">
            <a:avLst/>
          </a:prstGeom>
          <a:ln w="38100">
            <a:solidFill>
              <a:srgbClr val="0A3C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3528" y="188640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Обобщаем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353" y="2811338"/>
            <a:ext cx="3043875" cy="3738864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11338"/>
            <a:ext cx="3720109" cy="3739536"/>
          </a:xfrm>
          <a:prstGeom prst="rect">
            <a:avLst/>
          </a:prstGeom>
          <a:noFill/>
          <a:ln>
            <a:solidFill>
              <a:srgbClr val="0A3C8C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29184" y="1325910"/>
            <a:ext cx="320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Вариант 1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414032" y="1344232"/>
            <a:ext cx="320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Вариант 2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23528" y="1758367"/>
            <a:ext cx="42124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i="1" dirty="0" smtClean="0">
                <a:solidFill>
                  <a:srgbClr val="C00000"/>
                </a:solidFill>
              </a:rPr>
              <a:t>Определите, чем является</a:t>
            </a:r>
          </a:p>
          <a:p>
            <a:r>
              <a:rPr lang="en-US" sz="2600" i="1" dirty="0" smtClean="0">
                <a:solidFill>
                  <a:srgbClr val="C00000"/>
                </a:solidFill>
              </a:rPr>
              <a:t>BD </a:t>
            </a:r>
            <a:r>
              <a:rPr lang="ru-RU" sz="2600" i="1" dirty="0" smtClean="0">
                <a:solidFill>
                  <a:srgbClr val="C00000"/>
                </a:solidFill>
              </a:rPr>
              <a:t>в треугольнике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17132" y="1787575"/>
            <a:ext cx="42124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i="1" dirty="0" smtClean="0">
                <a:solidFill>
                  <a:srgbClr val="C00000"/>
                </a:solidFill>
              </a:rPr>
              <a:t>Определите, чем является</a:t>
            </a:r>
          </a:p>
          <a:p>
            <a:r>
              <a:rPr lang="en-US" sz="2600" i="1" dirty="0" smtClean="0">
                <a:solidFill>
                  <a:srgbClr val="C00000"/>
                </a:solidFill>
              </a:rPr>
              <a:t>BD </a:t>
            </a:r>
            <a:r>
              <a:rPr lang="ru-RU" sz="2600" i="1" dirty="0" smtClean="0">
                <a:solidFill>
                  <a:srgbClr val="C00000"/>
                </a:solidFill>
              </a:rPr>
              <a:t>в треугольнике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86282" y="956454"/>
            <a:ext cx="23996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i="1" dirty="0" smtClean="0"/>
              <a:t>Задание № 1</a:t>
            </a:r>
            <a:endParaRPr lang="ru-RU" sz="2600" b="1" i="1" dirty="0"/>
          </a:p>
        </p:txBody>
      </p:sp>
    </p:spTree>
    <p:extLst>
      <p:ext uri="{BB962C8B-B14F-4D97-AF65-F5344CB8AC3E}">
        <p14:creationId xmlns:p14="http://schemas.microsoft.com/office/powerpoint/2010/main" val="12381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179512" y="764704"/>
            <a:ext cx="4374537" cy="0"/>
          </a:xfrm>
          <a:prstGeom prst="line">
            <a:avLst/>
          </a:prstGeom>
          <a:ln w="38100">
            <a:solidFill>
              <a:srgbClr val="0A3C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11560" y="836712"/>
            <a:ext cx="4374537" cy="0"/>
          </a:xfrm>
          <a:prstGeom prst="line">
            <a:avLst/>
          </a:prstGeom>
          <a:ln w="38100">
            <a:solidFill>
              <a:srgbClr val="0A3C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3528" y="188640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Обобщаем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6570" y="2042468"/>
            <a:ext cx="42124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i="1" dirty="0" smtClean="0">
                <a:solidFill>
                  <a:srgbClr val="C00000"/>
                </a:solidFill>
              </a:rPr>
              <a:t>Определите, чем является</a:t>
            </a:r>
          </a:p>
          <a:p>
            <a:r>
              <a:rPr lang="en-US" sz="2600" i="1" dirty="0" smtClean="0">
                <a:solidFill>
                  <a:srgbClr val="C00000"/>
                </a:solidFill>
              </a:rPr>
              <a:t>BD </a:t>
            </a:r>
            <a:r>
              <a:rPr lang="ru-RU" sz="2600" i="1" dirty="0" smtClean="0">
                <a:solidFill>
                  <a:srgbClr val="C00000"/>
                </a:solidFill>
              </a:rPr>
              <a:t>в треугольнике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1414389"/>
            <a:ext cx="320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Вариант 1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220072" y="1466404"/>
            <a:ext cx="320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Вариант 2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824028" y="2037229"/>
            <a:ext cx="42124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i="1" dirty="0" smtClean="0">
                <a:solidFill>
                  <a:srgbClr val="C00000"/>
                </a:solidFill>
              </a:rPr>
              <a:t>Определите, чем является</a:t>
            </a:r>
          </a:p>
          <a:p>
            <a:r>
              <a:rPr lang="en-US" sz="2600" i="1" dirty="0" smtClean="0">
                <a:solidFill>
                  <a:srgbClr val="C00000"/>
                </a:solidFill>
              </a:rPr>
              <a:t>BD </a:t>
            </a:r>
            <a:r>
              <a:rPr lang="ru-RU" sz="2600" i="1" dirty="0" smtClean="0">
                <a:solidFill>
                  <a:srgbClr val="C00000"/>
                </a:solidFill>
              </a:rPr>
              <a:t>в треугольнике</a:t>
            </a:r>
            <a:endParaRPr lang="ru-RU" sz="2600" i="1" dirty="0">
              <a:solidFill>
                <a:srgbClr val="C0000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65037"/>
            <a:ext cx="3857625" cy="2952750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038" y="3300061"/>
            <a:ext cx="4370736" cy="3282702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786282" y="956454"/>
            <a:ext cx="23996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i="1" dirty="0" smtClean="0"/>
              <a:t>Задание № 2</a:t>
            </a:r>
            <a:endParaRPr lang="ru-RU" sz="2600" b="1" i="1" dirty="0"/>
          </a:p>
        </p:txBody>
      </p:sp>
    </p:spTree>
    <p:extLst>
      <p:ext uri="{BB962C8B-B14F-4D97-AF65-F5344CB8AC3E}">
        <p14:creationId xmlns:p14="http://schemas.microsoft.com/office/powerpoint/2010/main" val="12381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Обобщаем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023" y="2533869"/>
            <a:ext cx="2601693" cy="4127686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076" y="2491665"/>
            <a:ext cx="2832010" cy="4169890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87525" y="1599113"/>
            <a:ext cx="42124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i="1" dirty="0" smtClean="0">
                <a:solidFill>
                  <a:srgbClr val="C00000"/>
                </a:solidFill>
              </a:rPr>
              <a:t>Определите, чем является</a:t>
            </a:r>
          </a:p>
          <a:p>
            <a:r>
              <a:rPr lang="ru-RU" sz="2600" i="1" dirty="0" smtClean="0">
                <a:solidFill>
                  <a:srgbClr val="C00000"/>
                </a:solidFill>
              </a:rPr>
              <a:t>АЕ</a:t>
            </a:r>
            <a:r>
              <a:rPr lang="en-US" sz="2600" i="1" dirty="0" smtClean="0">
                <a:solidFill>
                  <a:srgbClr val="C00000"/>
                </a:solidFill>
              </a:rPr>
              <a:t> </a:t>
            </a:r>
            <a:r>
              <a:rPr lang="ru-RU" sz="2600" i="1" dirty="0" smtClean="0">
                <a:solidFill>
                  <a:srgbClr val="C00000"/>
                </a:solidFill>
              </a:rPr>
              <a:t>в треугольнике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5989" y="1202675"/>
            <a:ext cx="320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Вариант 1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167874" y="1190701"/>
            <a:ext cx="320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Вариант 2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801220" y="1581058"/>
            <a:ext cx="42124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i="1" dirty="0" smtClean="0">
                <a:solidFill>
                  <a:srgbClr val="C00000"/>
                </a:solidFill>
              </a:rPr>
              <a:t>Определите, чем является</a:t>
            </a:r>
          </a:p>
          <a:p>
            <a:r>
              <a:rPr lang="en-US" sz="2600" i="1" dirty="0" smtClean="0">
                <a:solidFill>
                  <a:srgbClr val="C00000"/>
                </a:solidFill>
              </a:rPr>
              <a:t>AM </a:t>
            </a:r>
            <a:r>
              <a:rPr lang="ru-RU" sz="2600" i="1" dirty="0" smtClean="0">
                <a:solidFill>
                  <a:srgbClr val="C00000"/>
                </a:solidFill>
              </a:rPr>
              <a:t>в треугольнике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70345" y="836712"/>
            <a:ext cx="23996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i="1" dirty="0" smtClean="0"/>
              <a:t>Задание № 3</a:t>
            </a:r>
            <a:endParaRPr lang="ru-RU" sz="2600" b="1" i="1" dirty="0"/>
          </a:p>
        </p:txBody>
      </p:sp>
    </p:spTree>
    <p:extLst>
      <p:ext uri="{BB962C8B-B14F-4D97-AF65-F5344CB8AC3E}">
        <p14:creationId xmlns:p14="http://schemas.microsoft.com/office/powerpoint/2010/main" val="295721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Обобщаем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94049" y="1542437"/>
            <a:ext cx="87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Найдите пары равных треугольников и </a:t>
            </a:r>
          </a:p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докажите их равенство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0135" y="2569295"/>
            <a:ext cx="320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Вариант 1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507707" y="2727564"/>
            <a:ext cx="320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Вариант 2</a:t>
            </a:r>
            <a:endParaRPr lang="ru-RU" sz="24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209515"/>
            <a:ext cx="4076802" cy="2792672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988" y="3457773"/>
            <a:ext cx="4594855" cy="2296155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786282" y="956454"/>
            <a:ext cx="23996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i="1" dirty="0" smtClean="0"/>
              <a:t>Задание № 4</a:t>
            </a:r>
            <a:endParaRPr lang="ru-RU" sz="2600" b="1" i="1" dirty="0"/>
          </a:p>
        </p:txBody>
      </p:sp>
    </p:spTree>
    <p:extLst>
      <p:ext uri="{BB962C8B-B14F-4D97-AF65-F5344CB8AC3E}">
        <p14:creationId xmlns:p14="http://schemas.microsoft.com/office/powerpoint/2010/main" val="327008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Обобщаем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24000" y="836712"/>
            <a:ext cx="872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Проверка в парах: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2436" y="1312300"/>
            <a:ext cx="320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Вариант 1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926966" y="1341077"/>
            <a:ext cx="3204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Вариант 2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7453" y="1773965"/>
            <a:ext cx="396868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200" dirty="0" smtClean="0"/>
              <a:t>биссектриса</a:t>
            </a:r>
          </a:p>
          <a:p>
            <a:pPr marL="342900" indent="-342900">
              <a:buAutoNum type="arabicParenR"/>
            </a:pPr>
            <a:r>
              <a:rPr lang="ru-RU" sz="2200" dirty="0" smtClean="0"/>
              <a:t>высота</a:t>
            </a:r>
          </a:p>
          <a:p>
            <a:pPr marL="342900" indent="-342900">
              <a:buAutoNum type="arabicParenR"/>
            </a:pPr>
            <a:r>
              <a:rPr lang="ru-RU" sz="2200" dirty="0" smtClean="0"/>
              <a:t>медиана</a:t>
            </a:r>
          </a:p>
          <a:p>
            <a:r>
              <a:rPr lang="ru-RU" sz="2200" dirty="0" smtClean="0"/>
              <a:t>4) Т.к. </a:t>
            </a:r>
            <a:r>
              <a:rPr lang="en-US" sz="2200" dirty="0" smtClean="0"/>
              <a:t>AB=AD</a:t>
            </a:r>
          </a:p>
          <a:p>
            <a:r>
              <a:rPr lang="en-US" sz="2200" dirty="0"/>
              <a:t> </a:t>
            </a:r>
            <a:r>
              <a:rPr lang="en-US" sz="2200" dirty="0" smtClean="0"/>
              <a:t>     </a:t>
            </a:r>
            <a:r>
              <a:rPr lang="ru-RU" sz="2200" dirty="0" smtClean="0"/>
              <a:t>    </a:t>
            </a:r>
            <a:r>
              <a:rPr lang="en-US" sz="2200" dirty="0" smtClean="0"/>
              <a:t> BC=DC</a:t>
            </a:r>
          </a:p>
          <a:p>
            <a:r>
              <a:rPr lang="en-US" sz="2200" dirty="0"/>
              <a:t> </a:t>
            </a:r>
            <a:r>
              <a:rPr lang="en-US" sz="2200" dirty="0" smtClean="0"/>
              <a:t>   AC - </a:t>
            </a:r>
            <a:r>
              <a:rPr lang="ru-RU" sz="2200" dirty="0" smtClean="0"/>
              <a:t>общая</a:t>
            </a:r>
          </a:p>
          <a:p>
            <a:pPr marL="342900" indent="-342900">
              <a:buAutoNum type="arabicParenR"/>
            </a:pPr>
            <a:endParaRPr lang="ru-RU" sz="22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00" y="4255310"/>
            <a:ext cx="3362647" cy="2303465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авая фигурная скобка 2"/>
          <p:cNvSpPr/>
          <p:nvPr/>
        </p:nvSpPr>
        <p:spPr>
          <a:xfrm>
            <a:off x="1889872" y="2888782"/>
            <a:ext cx="419100" cy="1099483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261347" y="3199918"/>
            <a:ext cx="2405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ea typeface="Cambria Math"/>
              </a:rPr>
              <a:t>=</a:t>
            </a:r>
            <a:r>
              <a:rPr lang="en-US" sz="2200" dirty="0" smtClean="0">
                <a:ea typeface="Cambria Math"/>
              </a:rPr>
              <a:t>&gt;</a:t>
            </a:r>
            <a:r>
              <a:rPr lang="ru-RU" sz="2200" dirty="0" smtClean="0">
                <a:ea typeface="Cambria Math"/>
              </a:rPr>
              <a:t>∆</a:t>
            </a:r>
            <a:r>
              <a:rPr lang="en-US" sz="2200" dirty="0" smtClean="0">
                <a:ea typeface="Cambria Math"/>
              </a:rPr>
              <a:t>ABC</a:t>
            </a:r>
            <a:r>
              <a:rPr lang="ru-RU" sz="2200" dirty="0" smtClean="0">
                <a:ea typeface="Cambria Math"/>
              </a:rPr>
              <a:t>=∆</a:t>
            </a:r>
            <a:r>
              <a:rPr lang="en-US" sz="2200" dirty="0" smtClean="0">
                <a:ea typeface="Cambria Math"/>
              </a:rPr>
              <a:t>ADC</a:t>
            </a:r>
          </a:p>
          <a:p>
            <a:r>
              <a:rPr lang="en-US" sz="2200" dirty="0" smtClean="0">
                <a:ea typeface="Cambria Math"/>
              </a:rPr>
              <a:t>     </a:t>
            </a:r>
            <a:r>
              <a:rPr lang="en-US" sz="2200" dirty="0" smtClean="0">
                <a:ea typeface="Cambria Math"/>
              </a:rPr>
              <a:t>(</a:t>
            </a:r>
            <a:r>
              <a:rPr lang="ru-RU" sz="2200" dirty="0" smtClean="0">
                <a:ea typeface="Cambria Math"/>
              </a:rPr>
              <a:t>по 3 приз.)</a:t>
            </a:r>
            <a:endParaRPr lang="ru-RU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4463988" y="1793097"/>
            <a:ext cx="23399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200" dirty="0" smtClean="0"/>
              <a:t>медиана</a:t>
            </a:r>
          </a:p>
          <a:p>
            <a:pPr marL="342900" indent="-342900">
              <a:buAutoNum type="arabicParenR"/>
            </a:pPr>
            <a:r>
              <a:rPr lang="ru-RU" sz="2200" dirty="0" smtClean="0"/>
              <a:t>биссектриса</a:t>
            </a:r>
          </a:p>
          <a:p>
            <a:pPr marL="342900" indent="-342900">
              <a:buAutoNum type="arabicParenR"/>
            </a:pPr>
            <a:r>
              <a:rPr lang="ru-RU" sz="2200" dirty="0" smtClean="0"/>
              <a:t>высота</a:t>
            </a:r>
          </a:p>
          <a:p>
            <a:r>
              <a:rPr lang="ru-RU" sz="2200" dirty="0" smtClean="0"/>
              <a:t>4) Т.к. </a:t>
            </a:r>
            <a:r>
              <a:rPr lang="en-US" sz="2200" dirty="0" smtClean="0"/>
              <a:t>MN=PK</a:t>
            </a:r>
          </a:p>
          <a:p>
            <a:r>
              <a:rPr lang="en-US" sz="2200" dirty="0" smtClean="0"/>
              <a:t>     </a:t>
            </a:r>
            <a:r>
              <a:rPr lang="en-US" sz="2200" dirty="0" smtClean="0">
                <a:ea typeface="Cambria Math"/>
              </a:rPr>
              <a:t>∠NMK=∠MKP</a:t>
            </a:r>
            <a:endParaRPr lang="en-US" sz="2200" dirty="0" smtClean="0"/>
          </a:p>
          <a:p>
            <a:r>
              <a:rPr lang="en-US" sz="2200" dirty="0" smtClean="0"/>
              <a:t>      MK - </a:t>
            </a:r>
            <a:r>
              <a:rPr lang="ru-RU" sz="2200" dirty="0" smtClean="0"/>
              <a:t>общая</a:t>
            </a:r>
          </a:p>
          <a:p>
            <a:pPr marL="342900" indent="-342900">
              <a:buAutoNum type="arabicParenR"/>
            </a:pPr>
            <a:endParaRPr lang="ru-RU" sz="2200" dirty="0"/>
          </a:p>
        </p:txBody>
      </p:sp>
      <p:sp>
        <p:nvSpPr>
          <p:cNvPr id="15" name="Правая фигурная скобка 14"/>
          <p:cNvSpPr/>
          <p:nvPr/>
        </p:nvSpPr>
        <p:spPr>
          <a:xfrm>
            <a:off x="6529144" y="2850770"/>
            <a:ext cx="419100" cy="1099483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903249" y="3166938"/>
            <a:ext cx="2405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ea typeface="Cambria Math"/>
              </a:rPr>
              <a:t>=</a:t>
            </a:r>
            <a:r>
              <a:rPr lang="en-US" sz="2200" dirty="0" smtClean="0">
                <a:ea typeface="Cambria Math"/>
              </a:rPr>
              <a:t>&gt;</a:t>
            </a:r>
            <a:r>
              <a:rPr lang="ru-RU" sz="2200" dirty="0" smtClean="0">
                <a:ea typeface="Cambria Math"/>
              </a:rPr>
              <a:t>∆</a:t>
            </a:r>
            <a:r>
              <a:rPr lang="en-US" sz="2200" dirty="0" smtClean="0">
                <a:ea typeface="Cambria Math"/>
              </a:rPr>
              <a:t>MNK</a:t>
            </a:r>
            <a:r>
              <a:rPr lang="ru-RU" sz="2200" dirty="0" smtClean="0">
                <a:ea typeface="Cambria Math"/>
              </a:rPr>
              <a:t>=∆</a:t>
            </a:r>
            <a:r>
              <a:rPr lang="en-US" sz="2200" dirty="0" smtClean="0">
                <a:ea typeface="Cambria Math"/>
              </a:rPr>
              <a:t>KPM</a:t>
            </a:r>
          </a:p>
          <a:p>
            <a:r>
              <a:rPr lang="ru-RU" sz="2200" dirty="0" smtClean="0">
                <a:ea typeface="Cambria Math"/>
              </a:rPr>
              <a:t>     </a:t>
            </a:r>
            <a:r>
              <a:rPr lang="en-US" sz="2200" dirty="0" smtClean="0">
                <a:ea typeface="Cambria Math"/>
              </a:rPr>
              <a:t>(</a:t>
            </a:r>
            <a:r>
              <a:rPr lang="ru-RU" sz="2200" dirty="0" smtClean="0">
                <a:ea typeface="Cambria Math"/>
              </a:rPr>
              <a:t>по </a:t>
            </a:r>
            <a:r>
              <a:rPr lang="en-US" sz="2200" dirty="0" smtClean="0">
                <a:ea typeface="Cambria Math"/>
              </a:rPr>
              <a:t>1</a:t>
            </a:r>
            <a:r>
              <a:rPr lang="ru-RU" sz="2200" dirty="0" smtClean="0">
                <a:ea typeface="Cambria Math"/>
              </a:rPr>
              <a:t> приз.)</a:t>
            </a:r>
            <a:endParaRPr lang="ru-RU" sz="2200" dirty="0"/>
          </a:p>
        </p:txBody>
      </p:sp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951" y="4455722"/>
            <a:ext cx="3807389" cy="1902640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Прямая соединительная линия 17"/>
          <p:cNvCxnSpPr/>
          <p:nvPr/>
        </p:nvCxnSpPr>
        <p:spPr>
          <a:xfrm>
            <a:off x="4463988" y="1562264"/>
            <a:ext cx="0" cy="4929567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117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Применяем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80132" y="1091732"/>
                <a:ext cx="87200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600" i="1" dirty="0" smtClean="0">
                    <a:solidFill>
                      <a:srgbClr val="C00000"/>
                    </a:solidFill>
                  </a:rPr>
                  <a:t>Найдите </a:t>
                </a:r>
                <a14:m>
                  <m:oMath xmlns:m="http://schemas.openxmlformats.org/officeDocument/2006/math">
                    <m:r>
                      <a:rPr lang="ru-RU" sz="260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𝐶𝐵𝐴</m:t>
                    </m:r>
                  </m:oMath>
                </a14:m>
                <a:endParaRPr lang="ru-RU" sz="2600" i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132" y="1091732"/>
                <a:ext cx="8720000" cy="492443"/>
              </a:xfrm>
              <a:prstGeom prst="rect">
                <a:avLst/>
              </a:prstGeom>
              <a:blipFill rotWithShape="1">
                <a:blip r:embed="rId2"/>
                <a:stretch>
                  <a:fillRect t="-9877" b="-308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78" y="1844824"/>
            <a:ext cx="6466341" cy="4559416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440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Применяем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80132" y="1091732"/>
                <a:ext cx="87200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600" i="1" dirty="0" smtClean="0">
                    <a:solidFill>
                      <a:srgbClr val="C00000"/>
                    </a:solidFill>
                  </a:rPr>
                  <a:t>Найдите </a:t>
                </a:r>
                <a14:m>
                  <m:oMath xmlns:m="http://schemas.openxmlformats.org/officeDocument/2006/math">
                    <m:r>
                      <a:rPr lang="ru-RU" sz="260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𝐶𝐵𝐴</m:t>
                    </m:r>
                  </m:oMath>
                </a14:m>
                <a:endParaRPr lang="ru-RU" sz="2600" i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132" y="1091732"/>
                <a:ext cx="8720000" cy="492443"/>
              </a:xfrm>
              <a:prstGeom prst="rect">
                <a:avLst/>
              </a:prstGeom>
              <a:blipFill rotWithShape="1">
                <a:blip r:embed="rId2"/>
                <a:stretch>
                  <a:fillRect t="-9877" b="-308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38" y="1844824"/>
            <a:ext cx="6908621" cy="4442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416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Задачи урока: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93602854"/>
              </p:ext>
            </p:extLst>
          </p:nvPr>
        </p:nvGraphicFramePr>
        <p:xfrm>
          <a:off x="408111" y="1309918"/>
          <a:ext cx="8463746" cy="4982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83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Применяем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3453" y="820459"/>
            <a:ext cx="90499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Вам предложены </a:t>
            </a:r>
            <a:r>
              <a:rPr lang="ru-RU" sz="2600" i="1" dirty="0">
                <a:solidFill>
                  <a:srgbClr val="C00000"/>
                </a:solidFill>
              </a:rPr>
              <a:t>три варианта </a:t>
            </a:r>
            <a:r>
              <a:rPr lang="ru-RU" sz="2600" i="1" dirty="0" smtClean="0">
                <a:solidFill>
                  <a:srgbClr val="C00000"/>
                </a:solidFill>
              </a:rPr>
              <a:t>решения, </a:t>
            </a:r>
            <a:r>
              <a:rPr lang="ru-RU" sz="2600" i="1" dirty="0" smtClean="0">
                <a:solidFill>
                  <a:srgbClr val="C00000"/>
                </a:solidFill>
              </a:rPr>
              <a:t>выберите </a:t>
            </a:r>
            <a:r>
              <a:rPr lang="ru-RU" sz="2600" i="1" dirty="0" smtClean="0">
                <a:solidFill>
                  <a:srgbClr val="C00000"/>
                </a:solidFill>
              </a:rPr>
              <a:t>верный.</a:t>
            </a:r>
            <a:endParaRPr lang="ru-RU" sz="2600" i="1" dirty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434" y="1358784"/>
            <a:ext cx="3626068" cy="2719551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15877" y="1736998"/>
                <a:ext cx="4445197" cy="18476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ru-RU" sz="2200" dirty="0" smtClean="0"/>
                  <a:t>Т. к. </a:t>
                </a:r>
                <a14:m>
                  <m:oMath xmlns:m="http://schemas.openxmlformats.org/officeDocument/2006/math">
                    <m:r>
                      <a:rPr lang="ru-RU" sz="2200" i="1" smtClean="0">
                        <a:ea typeface="Cambria Math"/>
                      </a:rPr>
                      <m:t>∠</m:t>
                    </m:r>
                    <m:r>
                      <a:rPr lang="en-US" sz="2200" b="0" i="1" smtClean="0">
                        <a:ea typeface="Cambria Math"/>
                      </a:rPr>
                      <m:t>𝐴𝐶𝐵</m:t>
                    </m:r>
                    <m:r>
                      <a:rPr lang="en-US" sz="2200" b="0" i="1" smtClean="0">
                        <a:ea typeface="Cambria Math"/>
                      </a:rPr>
                      <m:t> и ∠</m:t>
                    </m:r>
                    <m:r>
                      <a:rPr lang="en-US" sz="2200" b="0" i="1" smtClean="0">
                        <a:ea typeface="Cambria Math"/>
                      </a:rPr>
                      <m:t>𝐵𝐶𝐷</m:t>
                    </m:r>
                    <m:r>
                      <a:rPr lang="ru-RU" sz="2200" b="0" i="1" smtClean="0">
                        <a:ea typeface="Cambria Math"/>
                      </a:rPr>
                      <m:t> −смежные, </m:t>
                    </m:r>
                  </m:oMath>
                </a14:m>
                <a:endParaRPr lang="ru-RU" sz="2200" b="0" i="1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ru-RU" sz="2200" b="0" i="1" smtClean="0">
                        <a:ea typeface="Cambria Math"/>
                      </a:rPr>
                      <m:t>     то</m:t>
                    </m:r>
                  </m:oMath>
                </a14:m>
                <a:r>
                  <a:rPr lang="ru-RU" sz="2200" b="0" dirty="0" smtClean="0">
                    <a:ea typeface="Cambria Math"/>
                  </a:rPr>
                  <a:t> </a:t>
                </a:r>
                <a:r>
                  <a:rPr lang="ru-RU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ea typeface="Cambria Math"/>
                      </a:rPr>
                      <m:t>∠</m:t>
                    </m:r>
                    <m:r>
                      <a:rPr lang="en-US" sz="2200" i="1">
                        <a:ea typeface="Cambria Math"/>
                      </a:rPr>
                      <m:t>𝐴𝐶𝐵</m:t>
                    </m:r>
                    <m:r>
                      <a:rPr lang="ru-RU" sz="2200" b="0" i="0" smtClean="0"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ru-RU" sz="2200" b="0" i="1" smtClean="0">
                            <a:ea typeface="Cambria Math"/>
                          </a:rPr>
                        </m:ctrlPr>
                      </m:sSupPr>
                      <m:e>
                        <m:r>
                          <a:rPr lang="ru-RU" sz="2200" b="0" i="0" smtClean="0">
                            <a:ea typeface="Cambria Math"/>
                          </a:rPr>
                          <m:t>180</m:t>
                        </m:r>
                      </m:e>
                      <m:sup>
                        <m:r>
                          <a:rPr lang="ru-RU" sz="2200" b="0" i="1" smtClean="0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ru-RU" sz="2200" b="0" i="1" smtClean="0"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ru-RU" sz="2200" b="0" i="1" smtClean="0">
                            <a:ea typeface="Cambria Math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ea typeface="Cambria Math"/>
                          </a:rPr>
                          <m:t>120</m:t>
                        </m:r>
                      </m:e>
                      <m:sup>
                        <m:r>
                          <a:rPr lang="ru-RU" sz="2200" b="0" i="1" smtClean="0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ru-RU" sz="2200" b="0" i="1" smtClean="0"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ru-RU" sz="2200" b="0" i="1" smtClean="0">
                            <a:ea typeface="Cambria Math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ea typeface="Cambria Math"/>
                          </a:rPr>
                          <m:t>60</m:t>
                        </m:r>
                      </m:e>
                      <m:sup>
                        <m:r>
                          <a:rPr lang="ru-RU" sz="2200" b="0" i="1" smtClean="0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en-US" sz="2200" b="0" i="1" smtClean="0">
                        <a:ea typeface="Cambria Math"/>
                      </a:rPr>
                      <m:t>.</m:t>
                    </m:r>
                  </m:oMath>
                </a14:m>
                <a:endParaRPr lang="ru-RU" sz="2200" b="0" dirty="0" smtClean="0">
                  <a:ea typeface="Cambria Math"/>
                </a:endParaRPr>
              </a:p>
              <a:p>
                <a:r>
                  <a:rPr lang="en-US" sz="2200" dirty="0" smtClean="0"/>
                  <a:t>2) </a:t>
                </a:r>
                <a:r>
                  <a:rPr lang="ru-RU" sz="2200" dirty="0" smtClean="0"/>
                  <a:t>Т. к </a:t>
                </a:r>
                <a14:m>
                  <m:oMath xmlns:m="http://schemas.openxmlformats.org/officeDocument/2006/math">
                    <m:r>
                      <a:rPr lang="ru-RU" sz="2200" i="1" smtClean="0">
                        <a:ea typeface="Cambria Math"/>
                      </a:rPr>
                      <m:t>∆</m:t>
                    </m:r>
                    <m:r>
                      <a:rPr lang="en-US" sz="2200" b="0" i="1" smtClean="0">
                        <a:ea typeface="Cambria Math"/>
                      </a:rPr>
                      <m:t>𝐴𝐵𝐶</m:t>
                    </m:r>
                    <m:r>
                      <a:rPr lang="ru-RU" sz="2200" b="0" i="1" smtClean="0">
                        <a:ea typeface="Cambria Math"/>
                      </a:rPr>
                      <m:t> −равнобедренный,  </m:t>
                    </m:r>
                    <m:r>
                      <a:rPr lang="en-US" sz="2200" b="0" i="1" smtClean="0">
                        <a:ea typeface="Cambria Math"/>
                      </a:rPr>
                      <m:t>      </m:t>
                    </m:r>
                    <m:r>
                      <a:rPr lang="ru-RU" sz="2200" b="0" i="1" smtClean="0">
                        <a:ea typeface="Cambria Math"/>
                      </a:rPr>
                      <m:t>то ∠</m:t>
                    </m:r>
                    <m:r>
                      <a:rPr lang="en-US" sz="2200" b="0" i="1" smtClean="0">
                        <a:ea typeface="Cambria Math"/>
                      </a:rPr>
                      <m:t>𝐴</m:t>
                    </m:r>
                    <m:r>
                      <a:rPr lang="en-US" sz="2200" b="0" i="1" smtClean="0">
                        <a:ea typeface="Cambria Math"/>
                      </a:rPr>
                      <m:t>=∠</m:t>
                    </m:r>
                    <m:r>
                      <a:rPr lang="en-US" sz="2200" i="1">
                        <a:ea typeface="Cambria Math"/>
                      </a:rPr>
                      <m:t>𝐵</m:t>
                    </m:r>
                    <m:r>
                      <a:rPr lang="en-US" sz="2200" b="0" i="1" smtClean="0"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ru-RU" sz="2200" i="1">
                            <a:ea typeface="Cambria Math"/>
                          </a:rPr>
                        </m:ctrlPr>
                      </m:sSupPr>
                      <m:e>
                        <m:r>
                          <a:rPr lang="ru-RU" sz="2200" i="1">
                            <a:ea typeface="Cambria Math"/>
                          </a:rPr>
                          <m:t>60</m:t>
                        </m:r>
                      </m:e>
                      <m:sup>
                        <m:r>
                          <a:rPr lang="ru-RU" sz="2200" i="1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en-US" sz="2200" b="0" i="0" smtClean="0">
                        <a:ea typeface="Cambria Math"/>
                      </a:rPr>
                      <m:t>.</m:t>
                    </m:r>
                  </m:oMath>
                </a14:m>
                <a:endParaRPr lang="ru-RU" sz="2200" b="0" i="0" dirty="0" smtClean="0"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200" b="0" i="0" smtClean="0">
                          <a:latin typeface="Cambria Math"/>
                          <a:ea typeface="Cambria Math"/>
                        </a:rPr>
                        <m:t>Ответ: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2200" i="1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ru-RU" sz="22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200" dirty="0" smtClean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877" y="1736998"/>
                <a:ext cx="4445197" cy="1847685"/>
              </a:xfrm>
              <a:prstGeom prst="rect">
                <a:avLst/>
              </a:prstGeom>
              <a:blipFill rotWithShape="1">
                <a:blip r:embed="rId3"/>
                <a:stretch>
                  <a:fillRect l="-1778" t="-229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7185706" y="1436843"/>
                <a:ext cx="164179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chemeClr val="tx1"/>
                    </a:solidFill>
                  </a:rPr>
                  <a:t>Найдите </a:t>
                </a:r>
                <a14:m>
                  <m:oMath xmlns:m="http://schemas.openxmlformats.org/officeDocument/2006/math">
                    <m:r>
                      <a:rPr lang="ru-RU" sz="2000" b="1" i="0">
                        <a:solidFill>
                          <a:schemeClr val="tx1"/>
                        </a:solidFill>
                        <a:ea typeface="Cambria Math"/>
                      </a:rPr>
                      <m:t>∠</m:t>
                    </m:r>
                    <m:r>
                      <a:rPr lang="en-US" sz="2000" b="1" i="0">
                        <a:solidFill>
                          <a:schemeClr val="tx1"/>
                        </a:solidFill>
                        <a:ea typeface="Cambria Math"/>
                      </a:rPr>
                      <m:t>𝐁</m:t>
                    </m:r>
                    <m:r>
                      <a:rPr lang="ru-RU" sz="2000" b="1" i="0">
                        <a:solidFill>
                          <a:schemeClr val="tx1"/>
                        </a:solidFill>
                        <a:ea typeface="Cambria Math"/>
                      </a:rPr>
                      <m:t>. </m:t>
                    </m:r>
                  </m:oMath>
                </a14:m>
                <a:endParaRPr lang="ru-RU" sz="20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5706" y="1436843"/>
                <a:ext cx="1641796" cy="400110"/>
              </a:xfrm>
              <a:prstGeom prst="rect">
                <a:avLst/>
              </a:prstGeom>
              <a:blipFill rotWithShape="1">
                <a:blip r:embed="rId4"/>
                <a:stretch>
                  <a:fillRect l="-4089" t="-7692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4978" y="4077133"/>
                <a:ext cx="4416708" cy="261449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txBody>
              <a:bodyPr wrap="square" rIns="0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ru-RU" sz="2200" dirty="0" smtClean="0"/>
                  <a:t>Т. к. </a:t>
                </a:r>
                <a14:m>
                  <m:oMath xmlns:m="http://schemas.openxmlformats.org/officeDocument/2006/math">
                    <m:r>
                      <a:rPr lang="ru-RU" sz="2200" i="1" smtClean="0">
                        <a:ea typeface="Cambria Math"/>
                      </a:rPr>
                      <m:t>∠</m:t>
                    </m:r>
                    <m:r>
                      <a:rPr lang="en-US" sz="2200" b="0" i="1" smtClean="0">
                        <a:ea typeface="Cambria Math"/>
                      </a:rPr>
                      <m:t>𝐴𝐶𝐵</m:t>
                    </m:r>
                    <m:r>
                      <a:rPr lang="en-US" sz="2200" b="0" i="1" smtClean="0">
                        <a:ea typeface="Cambria Math"/>
                      </a:rPr>
                      <m:t> и ∠</m:t>
                    </m:r>
                    <m:r>
                      <a:rPr lang="en-US" sz="2200" b="0" i="1" smtClean="0">
                        <a:ea typeface="Cambria Math"/>
                      </a:rPr>
                      <m:t>𝐵𝐶𝐷</m:t>
                    </m:r>
                    <m:r>
                      <a:rPr lang="ru-RU" sz="2200" b="0" i="1" smtClean="0">
                        <a:ea typeface="Cambria Math"/>
                      </a:rPr>
                      <m:t> −смежные, </m:t>
                    </m:r>
                  </m:oMath>
                </a14:m>
                <a:endParaRPr lang="ru-RU" sz="2200" b="0" i="1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ru-RU" sz="2200" b="0" i="1" smtClean="0">
                        <a:ea typeface="Cambria Math"/>
                      </a:rPr>
                      <m:t>     то</m:t>
                    </m:r>
                  </m:oMath>
                </a14:m>
                <a:r>
                  <a:rPr lang="ru-RU" sz="2200" b="0" dirty="0" smtClean="0">
                    <a:ea typeface="Cambria Math"/>
                  </a:rPr>
                  <a:t> </a:t>
                </a:r>
                <a:r>
                  <a:rPr lang="ru-RU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ea typeface="Cambria Math"/>
                      </a:rPr>
                      <m:t>∠</m:t>
                    </m:r>
                    <m:r>
                      <a:rPr lang="en-US" sz="2200" i="1">
                        <a:ea typeface="Cambria Math"/>
                      </a:rPr>
                      <m:t>𝐴𝐶𝐵</m:t>
                    </m:r>
                    <m:r>
                      <a:rPr lang="ru-RU" sz="2200" b="0" i="0" smtClean="0"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ru-RU" sz="2200" b="0" i="1" smtClean="0">
                            <a:ea typeface="Cambria Math"/>
                          </a:rPr>
                        </m:ctrlPr>
                      </m:sSupPr>
                      <m:e>
                        <m:r>
                          <a:rPr lang="ru-RU" sz="2200" b="0" i="0" smtClean="0">
                            <a:ea typeface="Cambria Math"/>
                          </a:rPr>
                          <m:t>180</m:t>
                        </m:r>
                      </m:e>
                      <m:sup>
                        <m:r>
                          <a:rPr lang="ru-RU" sz="2200" b="0" i="1" smtClean="0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ru-RU" sz="2200" b="0" i="1" smtClean="0"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ru-RU" sz="2200" b="0" i="1" smtClean="0">
                            <a:ea typeface="Cambria Math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ea typeface="Cambria Math"/>
                          </a:rPr>
                          <m:t>120</m:t>
                        </m:r>
                      </m:e>
                      <m:sup>
                        <m:r>
                          <a:rPr lang="ru-RU" sz="2200" b="0" i="1" smtClean="0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ru-RU" sz="2200" b="0" i="1" smtClean="0"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ru-RU" sz="2200" b="0" i="1" smtClean="0">
                            <a:ea typeface="Cambria Math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ea typeface="Cambria Math"/>
                          </a:rPr>
                          <m:t>60</m:t>
                        </m:r>
                      </m:e>
                      <m:sup>
                        <m:r>
                          <a:rPr lang="ru-RU" sz="2200" b="0" i="1" smtClean="0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en-US" sz="2200" b="0" i="1" smtClean="0">
                        <a:ea typeface="Cambria Math"/>
                      </a:rPr>
                      <m:t>.</m:t>
                    </m:r>
                  </m:oMath>
                </a14:m>
                <a:endParaRPr lang="ru-RU" sz="2200" b="0" dirty="0" smtClean="0">
                  <a:ea typeface="Cambria Math"/>
                </a:endParaRPr>
              </a:p>
              <a:p>
                <a:r>
                  <a:rPr lang="en-US" sz="2200" dirty="0" smtClean="0"/>
                  <a:t>2) </a:t>
                </a:r>
                <a:r>
                  <a:rPr lang="ru-RU" sz="2200" dirty="0" smtClean="0"/>
                  <a:t>Т. к </a:t>
                </a:r>
                <a14:m>
                  <m:oMath xmlns:m="http://schemas.openxmlformats.org/officeDocument/2006/math">
                    <m:r>
                      <a:rPr lang="ru-RU" sz="2200" i="1" smtClean="0">
                        <a:ea typeface="Cambria Math"/>
                      </a:rPr>
                      <m:t>∆</m:t>
                    </m:r>
                    <m:r>
                      <a:rPr lang="en-US" sz="2200" b="0" i="1" smtClean="0">
                        <a:ea typeface="Cambria Math"/>
                      </a:rPr>
                      <m:t>𝐴𝐵𝐶</m:t>
                    </m:r>
                    <m:r>
                      <a:rPr lang="ru-RU" sz="2200" b="0" i="1" smtClean="0">
                        <a:ea typeface="Cambria Math"/>
                      </a:rPr>
                      <m:t> −равнобедренный,  </m:t>
                    </m:r>
                    <m:r>
                      <a:rPr lang="en-US" sz="2200" b="0" i="1" smtClean="0">
                        <a:ea typeface="Cambria Math"/>
                      </a:rPr>
                      <m:t>      </m:t>
                    </m:r>
                    <m:r>
                      <a:rPr lang="ru-RU" sz="2200" b="0" i="1" smtClean="0">
                        <a:ea typeface="Cambria Math"/>
                      </a:rPr>
                      <m:t>то ∠</m:t>
                    </m:r>
                    <m:r>
                      <a:rPr lang="en-US" sz="2200" b="0" i="1" smtClean="0">
                        <a:ea typeface="Cambria Math"/>
                      </a:rPr>
                      <m:t>𝐴</m:t>
                    </m:r>
                    <m:r>
                      <a:rPr lang="en-US" sz="2200" b="0" i="1" smtClean="0">
                        <a:ea typeface="Cambria Math"/>
                      </a:rPr>
                      <m:t>=∠</m:t>
                    </m:r>
                    <m:r>
                      <a:rPr lang="en-US" sz="2200" i="1">
                        <a:ea typeface="Cambria Math"/>
                      </a:rPr>
                      <m:t>𝐴𝐶𝐵</m:t>
                    </m:r>
                    <m:r>
                      <a:rPr lang="en-US" sz="2200" b="0" i="1" smtClean="0"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ru-RU" sz="2200" i="1">
                            <a:ea typeface="Cambria Math"/>
                          </a:rPr>
                        </m:ctrlPr>
                      </m:sSupPr>
                      <m:e>
                        <m:r>
                          <a:rPr lang="ru-RU" sz="2200" i="1">
                            <a:ea typeface="Cambria Math"/>
                          </a:rPr>
                          <m:t>60</m:t>
                        </m:r>
                      </m:e>
                      <m:sup>
                        <m:r>
                          <a:rPr lang="ru-RU" sz="2200" i="1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en-US" sz="2200" b="0" i="0" smtClean="0">
                        <a:ea typeface="Cambria Math"/>
                      </a:rPr>
                      <m:t>.</m:t>
                    </m:r>
                  </m:oMath>
                </a14:m>
                <a:endParaRPr lang="en-US" sz="2200" dirty="0" smtClean="0"/>
              </a:p>
              <a:p>
                <a:r>
                  <a:rPr lang="en-US" sz="2200" dirty="0" smtClean="0"/>
                  <a:t>3) </a:t>
                </a:r>
                <a14:m>
                  <m:oMath xmlns:m="http://schemas.openxmlformats.org/officeDocument/2006/math">
                    <m:r>
                      <a:rPr lang="en-US" sz="2200" i="1" smtClean="0">
                        <a:ea typeface="Cambria Math"/>
                      </a:rPr>
                      <m:t>∠</m:t>
                    </m:r>
                    <m:r>
                      <a:rPr lang="en-US" sz="2200" b="0" i="1" smtClean="0">
                        <a:ea typeface="Cambria Math"/>
                      </a:rPr>
                      <m:t>𝐵</m:t>
                    </m:r>
                    <m:r>
                      <a:rPr lang="en-US" sz="2200" b="0" i="1" smtClean="0"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ea typeface="Cambria Math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ea typeface="Cambria Math"/>
                          </a:rPr>
                          <m:t>180</m:t>
                        </m:r>
                      </m:e>
                      <m:sup>
                        <m:r>
                          <a:rPr lang="en-US" sz="2200" b="0" i="1" smtClean="0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en-US" sz="2200" b="0" i="1" smtClean="0">
                        <a:ea typeface="Cambria Math"/>
                      </a:rPr>
                      <m:t>−</m:t>
                    </m:r>
                    <m:d>
                      <m:dPr>
                        <m:ctrlPr>
                          <a:rPr lang="en-US" sz="2200" b="0" i="1" smtClean="0">
                            <a:ea typeface="Cambria Math"/>
                          </a:rPr>
                        </m:ctrlPr>
                      </m:dPr>
                      <m:e>
                        <m:r>
                          <a:rPr lang="en-US" sz="2200" i="1" smtClean="0">
                            <a:ea typeface="Cambria Math"/>
                          </a:rPr>
                          <m:t>∠</m:t>
                        </m:r>
                        <m:r>
                          <a:rPr lang="en-US" sz="2200" b="0" i="1" smtClean="0">
                            <a:ea typeface="Cambria Math"/>
                          </a:rPr>
                          <m:t>𝐴</m:t>
                        </m:r>
                        <m:r>
                          <a:rPr lang="en-US" sz="2200" b="0" i="1" smtClean="0">
                            <a:ea typeface="Cambria Math"/>
                          </a:rPr>
                          <m:t>+∠</m:t>
                        </m:r>
                        <m:r>
                          <a:rPr lang="en-US" sz="2200" b="0" i="1" smtClean="0">
                            <a:ea typeface="Cambria Math"/>
                          </a:rPr>
                          <m:t>𝐴𝐶𝐵</m:t>
                        </m:r>
                      </m:e>
                    </m:d>
                    <m:r>
                      <a:rPr lang="en-US" sz="2200" b="0" i="1" smtClean="0">
                        <a:ea typeface="Cambria Math"/>
                      </a:rPr>
                      <m:t>=     </m:t>
                    </m:r>
                    <m:sSup>
                      <m:sSupPr>
                        <m:ctrlPr>
                          <a:rPr lang="en-US" sz="2200" b="0" i="1" smtClean="0">
                            <a:ea typeface="Cambria Math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ea typeface="Cambria Math"/>
                          </a:rPr>
                          <m:t>180</m:t>
                        </m:r>
                      </m:e>
                      <m:sup>
                        <m:r>
                          <a:rPr lang="en-US" sz="2200" b="0" i="1" smtClean="0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en-US" sz="2200" b="0" i="1" smtClean="0">
                        <a:ea typeface="Cambria Math"/>
                      </a:rPr>
                      <m:t>−</m:t>
                    </m:r>
                    <m:d>
                      <m:dPr>
                        <m:ctrlPr>
                          <a:rPr lang="en-US" sz="2200" b="0" i="1" smtClean="0"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b="0" i="1" smtClean="0"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ea typeface="Cambria Math"/>
                              </a:rPr>
                              <m:t>60</m:t>
                            </m:r>
                          </m:e>
                          <m:sup>
                            <m:r>
                              <a:rPr lang="en-US" sz="2200" b="0" i="1" smtClean="0">
                                <a:ea typeface="Cambria Math"/>
                              </a:rPr>
                              <m:t>0</m:t>
                            </m:r>
                          </m:sup>
                        </m:sSup>
                        <m:r>
                          <a:rPr lang="en-US" sz="2200" b="0" i="1" smtClean="0"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200" b="0" i="1" smtClean="0"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ea typeface="Cambria Math"/>
                              </a:rPr>
                              <m:t>60</m:t>
                            </m:r>
                          </m:e>
                          <m:sup>
                            <m:r>
                              <a:rPr lang="en-US" sz="2200" b="0" i="1" smtClean="0">
                                <a:ea typeface="Cambria Math"/>
                              </a:rPr>
                              <m:t>0</m:t>
                            </m:r>
                          </m:sup>
                        </m:sSup>
                      </m:e>
                    </m:d>
                    <m:r>
                      <a:rPr lang="en-US" sz="2200" b="0" i="1" smtClean="0">
                        <a:ea typeface="Cambria Math"/>
                      </a:rPr>
                      <m:t>=60⁰</m:t>
                    </m:r>
                  </m:oMath>
                </a14:m>
                <a:endParaRPr lang="ru-RU" sz="22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200">
                          <a:latin typeface="Cambria Math"/>
                          <a:ea typeface="Cambria Math"/>
                        </a:rPr>
                        <m:t>Ответ: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2200" i="1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ru-RU" sz="22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2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78" y="4077133"/>
                <a:ext cx="4416708" cy="2614498"/>
              </a:xfrm>
              <a:prstGeom prst="rect">
                <a:avLst/>
              </a:prstGeom>
              <a:blipFill rotWithShape="1">
                <a:blip r:embed="rId5"/>
                <a:stretch>
                  <a:fillRect l="-1651" t="-1624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478830" y="4609518"/>
                <a:ext cx="4642868" cy="192321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txBody>
              <a:bodyPr wrap="square" rIns="0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ru-RU" sz="2200" dirty="0" smtClean="0"/>
                  <a:t>Т. к.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a typeface="Cambria Math"/>
                      </a:rPr>
                      <m:t>∠</m:t>
                    </m:r>
                    <m:r>
                      <a:rPr lang="en-US" sz="2200" b="0" i="1" smtClean="0">
                        <a:ea typeface="Cambria Math"/>
                      </a:rPr>
                      <m:t>𝐵𝐶𝐷</m:t>
                    </m:r>
                    <m:r>
                      <a:rPr lang="ru-RU" sz="2200" b="0" i="1" smtClean="0">
                        <a:ea typeface="Cambria Math"/>
                      </a:rPr>
                      <m:t> −внешний для ∆АВС, </m:t>
                    </m:r>
                  </m:oMath>
                </a14:m>
                <a:endParaRPr lang="ru-RU" sz="2200" b="0" i="1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ru-RU" sz="2200" b="0" i="1" smtClean="0">
                        <a:ea typeface="Cambria Math"/>
                      </a:rPr>
                      <m:t>     то</m:t>
                    </m:r>
                  </m:oMath>
                </a14:m>
                <a:r>
                  <a:rPr lang="ru-RU" sz="2200" b="0" dirty="0" smtClean="0">
                    <a:ea typeface="Cambria Math"/>
                  </a:rPr>
                  <a:t> </a:t>
                </a:r>
                <a:r>
                  <a:rPr lang="ru-RU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ea typeface="Cambria Math"/>
                      </a:rPr>
                      <m:t>∠</m:t>
                    </m:r>
                    <m:r>
                      <a:rPr lang="en-US" sz="2200" i="1">
                        <a:ea typeface="Cambria Math"/>
                      </a:rPr>
                      <m:t>𝐴</m:t>
                    </m:r>
                    <m:r>
                      <a:rPr lang="ru-RU" sz="2200" b="0" i="1" smtClean="0">
                        <a:ea typeface="Cambria Math"/>
                      </a:rPr>
                      <m:t>+∠В=</m:t>
                    </m:r>
                    <m:sSup>
                      <m:sSupPr>
                        <m:ctrlPr>
                          <a:rPr lang="ru-RU" sz="2200" b="0" i="1" smtClean="0">
                            <a:ea typeface="Cambria Math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ea typeface="Cambria Math"/>
                          </a:rPr>
                          <m:t>120</m:t>
                        </m:r>
                      </m:e>
                      <m:sup>
                        <m:r>
                          <a:rPr lang="ru-RU" sz="2200" b="0" i="1" smtClean="0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en-US" sz="2200" b="0" i="1" smtClean="0">
                        <a:ea typeface="Cambria Math"/>
                      </a:rPr>
                      <m:t>.</m:t>
                    </m:r>
                  </m:oMath>
                </a14:m>
                <a:endParaRPr lang="ru-RU" sz="2200" b="0" dirty="0" smtClean="0">
                  <a:ea typeface="Cambria Math"/>
                </a:endParaRPr>
              </a:p>
              <a:p>
                <a:r>
                  <a:rPr lang="en-US" sz="2200" dirty="0" smtClean="0"/>
                  <a:t>2) </a:t>
                </a:r>
                <a:r>
                  <a:rPr lang="ru-RU" sz="2200" dirty="0" smtClean="0"/>
                  <a:t>Т. к </a:t>
                </a:r>
                <a14:m>
                  <m:oMath xmlns:m="http://schemas.openxmlformats.org/officeDocument/2006/math">
                    <m:r>
                      <a:rPr lang="ru-RU" sz="2200" i="1" smtClean="0">
                        <a:ea typeface="Cambria Math"/>
                      </a:rPr>
                      <m:t>∆</m:t>
                    </m:r>
                    <m:r>
                      <a:rPr lang="en-US" sz="2200" b="0" i="1" smtClean="0">
                        <a:ea typeface="Cambria Math"/>
                      </a:rPr>
                      <m:t>𝐴𝐵𝐶</m:t>
                    </m:r>
                    <m:r>
                      <a:rPr lang="ru-RU" sz="2200" b="0" i="1" smtClean="0">
                        <a:ea typeface="Cambria Math"/>
                      </a:rPr>
                      <m:t> −равнобедренный,  </m:t>
                    </m:r>
                    <m:r>
                      <a:rPr lang="en-US" sz="2200" b="0" i="1" smtClean="0">
                        <a:ea typeface="Cambria Math"/>
                      </a:rPr>
                      <m:t>      </m:t>
                    </m:r>
                    <m:r>
                      <a:rPr lang="ru-RU" sz="2200" b="0" i="1" smtClean="0">
                        <a:ea typeface="Cambria Math"/>
                      </a:rPr>
                      <m:t>то ∠</m:t>
                    </m:r>
                    <m:r>
                      <a:rPr lang="en-US" sz="2200" b="0" i="1" smtClean="0">
                        <a:ea typeface="Cambria Math"/>
                      </a:rPr>
                      <m:t>𝐴</m:t>
                    </m:r>
                    <m:r>
                      <a:rPr lang="en-US" sz="2200" b="0" i="1" smtClean="0">
                        <a:ea typeface="Cambria Math"/>
                      </a:rPr>
                      <m:t>=∠</m:t>
                    </m:r>
                    <m:r>
                      <a:rPr lang="en-US" sz="2200" i="1">
                        <a:ea typeface="Cambria Math"/>
                      </a:rPr>
                      <m:t>𝐵</m:t>
                    </m:r>
                    <m:r>
                      <a:rPr lang="en-US" sz="2200" b="0" i="1" smtClean="0"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ru-RU" sz="2200" i="1"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2200" b="0" i="1" smtClean="0"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ru-RU" sz="2200" b="0" i="1" smtClean="0">
                                <a:ea typeface="Cambria Math"/>
                              </a:rPr>
                              <m:t>120</m:t>
                            </m:r>
                          </m:e>
                          <m:sup>
                            <m:r>
                              <a:rPr lang="ru-RU" sz="2200" b="0" i="1" smtClean="0">
                                <a:ea typeface="Cambria Math"/>
                              </a:rPr>
                              <m:t>0</m:t>
                            </m:r>
                          </m:sup>
                        </m:sSup>
                        <m:r>
                          <a:rPr lang="ru-RU" sz="2200" b="0" i="1" smtClean="0">
                            <a:ea typeface="Cambria Math"/>
                          </a:rPr>
                          <m:t>:2=</m:t>
                        </m:r>
                        <m:r>
                          <a:rPr lang="ru-RU" sz="2200" i="1">
                            <a:ea typeface="Cambria Math"/>
                          </a:rPr>
                          <m:t>60</m:t>
                        </m:r>
                      </m:e>
                      <m:sup>
                        <m:r>
                          <a:rPr lang="ru-RU" sz="2200" i="1"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en-US" sz="2200" b="0" i="0" smtClean="0">
                        <a:ea typeface="Cambria Math"/>
                      </a:rPr>
                      <m:t>.</m:t>
                    </m:r>
                  </m:oMath>
                </a14:m>
                <a:endParaRPr lang="ru-RU" sz="22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200">
                          <a:latin typeface="Cambria Math"/>
                          <a:ea typeface="Cambria Math"/>
                        </a:rPr>
                        <m:t>Ответ: </m:t>
                      </m:r>
                      <m:sSup>
                        <m:sSupPr>
                          <m:ctrlPr>
                            <a:rPr lang="ru-RU" sz="22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2200" i="1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ru-RU" sz="22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2200" dirty="0" smtClean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8830" y="4609518"/>
                <a:ext cx="4642868" cy="1923219"/>
              </a:xfrm>
              <a:prstGeom prst="rect">
                <a:avLst/>
              </a:prstGeom>
              <a:blipFill rotWithShape="1">
                <a:blip r:embed="rId6"/>
                <a:stretch>
                  <a:fillRect l="-1704" t="-2201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10694020" y="3593787"/>
            <a:ext cx="769434" cy="363205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295114" y="1358784"/>
            <a:ext cx="2486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1 решение:</a:t>
            </a:r>
            <a:endParaRPr lang="ru-R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979172" y="3707931"/>
            <a:ext cx="2486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2 решение: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556903" y="4240186"/>
            <a:ext cx="2486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3 решение:</a:t>
            </a:r>
            <a:endParaRPr lang="ru-RU" b="1" dirty="0"/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6796869" y="188640"/>
            <a:ext cx="2030633" cy="504056"/>
          </a:xfrm>
          <a:prstGeom prst="actionButtonBlank">
            <a:avLst/>
          </a:prstGeom>
          <a:solidFill>
            <a:srgbClr val="0A3C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ПРОВЕРИТЬ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38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9" grpId="0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Применяем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100012" y="915258"/>
            <a:ext cx="904398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i="1" dirty="0" smtClean="0">
                <a:solidFill>
                  <a:srgbClr val="C00000"/>
                </a:solidFill>
              </a:rPr>
              <a:t>Известно, СК=</a:t>
            </a:r>
            <a:r>
              <a:rPr lang="en-US" sz="2600" i="1" dirty="0" smtClean="0">
                <a:solidFill>
                  <a:srgbClr val="C00000"/>
                </a:solidFill>
              </a:rPr>
              <a:t>DK</a:t>
            </a:r>
            <a:r>
              <a:rPr lang="ru-RU" sz="2600" i="1" dirty="0" smtClean="0">
                <a:solidFill>
                  <a:srgbClr val="C00000"/>
                </a:solidFill>
              </a:rPr>
              <a:t> и </a:t>
            </a:r>
            <a:r>
              <a:rPr lang="ru-RU" sz="2600" i="1" dirty="0" smtClean="0">
                <a:solidFill>
                  <a:srgbClr val="C00000"/>
                </a:solidFill>
                <a:ea typeface="Cambria Math"/>
              </a:rPr>
              <a:t>∠</a:t>
            </a:r>
            <a:r>
              <a:rPr lang="en-US" sz="2600" i="1" dirty="0" smtClean="0">
                <a:solidFill>
                  <a:srgbClr val="C00000"/>
                </a:solidFill>
                <a:ea typeface="Cambria Math"/>
              </a:rPr>
              <a:t>CKP=</a:t>
            </a:r>
            <a:r>
              <a:rPr lang="ru-RU" sz="2600" i="1" dirty="0" smtClean="0">
                <a:solidFill>
                  <a:srgbClr val="C00000"/>
                </a:solidFill>
                <a:ea typeface="Cambria Math"/>
              </a:rPr>
              <a:t>∠</a:t>
            </a:r>
            <a:r>
              <a:rPr lang="en-US" sz="2600" i="1" dirty="0" smtClean="0">
                <a:solidFill>
                  <a:srgbClr val="C00000"/>
                </a:solidFill>
                <a:ea typeface="Cambria Math"/>
              </a:rPr>
              <a:t>DKP</a:t>
            </a:r>
            <a:r>
              <a:rPr lang="ru-RU" sz="2600" i="1" dirty="0" smtClean="0">
                <a:solidFill>
                  <a:srgbClr val="C00000"/>
                </a:solidFill>
                <a:ea typeface="Cambria Math"/>
              </a:rPr>
              <a:t>. Докажите, что </a:t>
            </a:r>
            <a:r>
              <a:rPr lang="ru-RU" sz="2600" i="1" dirty="0" smtClean="0">
                <a:solidFill>
                  <a:srgbClr val="C00000"/>
                </a:solidFill>
                <a:ea typeface="Cambria Math"/>
              </a:rPr>
              <a:t>∠</a:t>
            </a:r>
            <a:r>
              <a:rPr lang="en-US" sz="2600" i="1" dirty="0" smtClean="0">
                <a:solidFill>
                  <a:srgbClr val="C00000"/>
                </a:solidFill>
                <a:ea typeface="Cambria Math"/>
              </a:rPr>
              <a:t>MCP</a:t>
            </a:r>
            <a:r>
              <a:rPr lang="en-US" sz="2600" i="1" dirty="0">
                <a:solidFill>
                  <a:srgbClr val="C00000"/>
                </a:solidFill>
                <a:ea typeface="Cambria Math"/>
              </a:rPr>
              <a:t>=</a:t>
            </a:r>
            <a:r>
              <a:rPr lang="ru-RU" sz="2600" i="1" dirty="0" smtClean="0">
                <a:solidFill>
                  <a:srgbClr val="C00000"/>
                </a:solidFill>
                <a:ea typeface="Cambria Math"/>
              </a:rPr>
              <a:t>∠</a:t>
            </a:r>
            <a:r>
              <a:rPr lang="en-US" sz="2600" i="1" dirty="0" smtClean="0">
                <a:solidFill>
                  <a:srgbClr val="C00000"/>
                </a:solidFill>
                <a:ea typeface="Cambria Math"/>
              </a:rPr>
              <a:t>MDP</a:t>
            </a:r>
            <a:r>
              <a:rPr lang="ru-RU" sz="2600" i="1" dirty="0" smtClean="0">
                <a:solidFill>
                  <a:srgbClr val="C00000"/>
                </a:solidFill>
                <a:ea typeface="Cambria Math"/>
              </a:rPr>
              <a:t>. 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859" y="1464803"/>
            <a:ext cx="4034120" cy="2519363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1372629"/>
            <a:ext cx="295307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</a:rPr>
              <a:t>Дано:</a:t>
            </a:r>
          </a:p>
          <a:p>
            <a:r>
              <a:rPr lang="ru-RU" sz="2600" dirty="0"/>
              <a:t>СК = </a:t>
            </a:r>
            <a:r>
              <a:rPr lang="en-US" sz="2600" dirty="0"/>
              <a:t>D</a:t>
            </a:r>
            <a:r>
              <a:rPr lang="ru-RU" sz="2600" dirty="0"/>
              <a:t>К,</a:t>
            </a:r>
          </a:p>
          <a:p>
            <a:r>
              <a:rPr lang="ru-RU" sz="2600" dirty="0">
                <a:ea typeface="Cambria Math"/>
              </a:rPr>
              <a:t>∠СКР = ∠</a:t>
            </a:r>
            <a:r>
              <a:rPr lang="en-US" sz="2600" dirty="0">
                <a:ea typeface="Cambria Math"/>
              </a:rPr>
              <a:t>D</a:t>
            </a:r>
            <a:r>
              <a:rPr lang="ru-RU" sz="2600" dirty="0">
                <a:ea typeface="Cambria Math"/>
              </a:rPr>
              <a:t>КР</a:t>
            </a:r>
            <a:endParaRPr lang="en-US" sz="2600" dirty="0">
              <a:ea typeface="Cambria Math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859" y="1473476"/>
            <a:ext cx="4034120" cy="2519363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01756" y="2649064"/>
            <a:ext cx="333514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ea typeface="Cambria Math"/>
              </a:rPr>
              <a:t>Док-</a:t>
            </a:r>
            <a:r>
              <a:rPr lang="ru-RU" sz="2600" dirty="0" err="1">
                <a:solidFill>
                  <a:srgbClr val="C00000"/>
                </a:solidFill>
                <a:ea typeface="Cambria Math"/>
              </a:rPr>
              <a:t>ть</a:t>
            </a:r>
            <a:r>
              <a:rPr lang="ru-RU" sz="2600" dirty="0">
                <a:solidFill>
                  <a:srgbClr val="C00000"/>
                </a:solidFill>
                <a:ea typeface="Cambria Math"/>
              </a:rPr>
              <a:t>: </a:t>
            </a:r>
            <a:r>
              <a:rPr lang="ru-RU" sz="2600" dirty="0">
                <a:ea typeface="Cambria Math"/>
              </a:rPr>
              <a:t>∠МСР = ∠М</a:t>
            </a:r>
            <a:r>
              <a:rPr lang="en-US" sz="2600" dirty="0">
                <a:ea typeface="Cambria Math"/>
              </a:rPr>
              <a:t>D</a:t>
            </a:r>
            <a:r>
              <a:rPr lang="ru-RU" sz="2600" dirty="0">
                <a:ea typeface="Cambria Math"/>
              </a:rPr>
              <a:t>Р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0870" y="3108849"/>
            <a:ext cx="125604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solidFill>
                  <a:srgbClr val="C00000"/>
                </a:solidFill>
                <a:ea typeface="Cambria Math"/>
              </a:rPr>
              <a:t>Док-во: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3612178"/>
            <a:ext cx="261931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ea typeface="Cambria Math"/>
              </a:rPr>
              <a:t>Т. к. </a:t>
            </a:r>
            <a:r>
              <a:rPr lang="en-US" sz="2600" dirty="0">
                <a:ea typeface="Cambria Math"/>
              </a:rPr>
              <a:t>CK = DK</a:t>
            </a:r>
          </a:p>
          <a:p>
            <a:r>
              <a:rPr lang="en-US" sz="2600" dirty="0">
                <a:solidFill>
                  <a:srgbClr val="C00000"/>
                </a:solidFill>
                <a:ea typeface="Cambria Math"/>
              </a:rPr>
              <a:t>   </a:t>
            </a:r>
            <a:r>
              <a:rPr lang="en-US" sz="2600" dirty="0" smtClean="0">
                <a:solidFill>
                  <a:srgbClr val="C00000"/>
                </a:solidFill>
                <a:ea typeface="Cambria Math"/>
              </a:rPr>
              <a:t>     </a:t>
            </a:r>
            <a:r>
              <a:rPr lang="ru-RU" sz="2600" dirty="0" smtClean="0">
                <a:ea typeface="Cambria Math"/>
              </a:rPr>
              <a:t>∠</a:t>
            </a:r>
            <a:r>
              <a:rPr lang="ru-RU" sz="2600" dirty="0">
                <a:ea typeface="Cambria Math"/>
              </a:rPr>
              <a:t>СКР = ∠</a:t>
            </a:r>
            <a:r>
              <a:rPr lang="en-US" sz="2600" dirty="0">
                <a:ea typeface="Cambria Math"/>
              </a:rPr>
              <a:t>D</a:t>
            </a:r>
            <a:r>
              <a:rPr lang="ru-RU" sz="2600" dirty="0">
                <a:ea typeface="Cambria Math"/>
              </a:rPr>
              <a:t>КР</a:t>
            </a:r>
            <a:endParaRPr lang="en-US" sz="2600" dirty="0">
              <a:ea typeface="Cambria Math"/>
            </a:endParaRPr>
          </a:p>
          <a:p>
            <a:r>
              <a:rPr lang="ru-RU" sz="2600" dirty="0">
                <a:ea typeface="Cambria Math"/>
              </a:rPr>
              <a:t>      </a:t>
            </a:r>
            <a:r>
              <a:rPr lang="en-US" sz="2600" dirty="0" smtClean="0">
                <a:ea typeface="Cambria Math"/>
              </a:rPr>
              <a:t> </a:t>
            </a:r>
            <a:r>
              <a:rPr lang="ru-RU" sz="2600" dirty="0" smtClean="0">
                <a:ea typeface="Cambria Math"/>
              </a:rPr>
              <a:t> </a:t>
            </a:r>
            <a:r>
              <a:rPr lang="en-US" sz="2600" dirty="0">
                <a:ea typeface="Cambria Math"/>
              </a:rPr>
              <a:t>MK - </a:t>
            </a:r>
            <a:r>
              <a:rPr lang="ru-RU" sz="2600" dirty="0">
                <a:ea typeface="Cambria Math"/>
              </a:rPr>
              <a:t>общая</a:t>
            </a:r>
            <a:endParaRPr lang="en-US" sz="2600" dirty="0">
              <a:ea typeface="Cambria Math"/>
            </a:endParaRPr>
          </a:p>
        </p:txBody>
      </p:sp>
      <p:sp>
        <p:nvSpPr>
          <p:cNvPr id="14" name="Правая фигурная скобка 13"/>
          <p:cNvSpPr/>
          <p:nvPr/>
        </p:nvSpPr>
        <p:spPr>
          <a:xfrm>
            <a:off x="2683836" y="3717455"/>
            <a:ext cx="232015" cy="1107163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878931" y="4003725"/>
            <a:ext cx="306466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Symbol"/>
              <a:buChar char="Þ"/>
            </a:pPr>
            <a:r>
              <a:rPr lang="en-US" sz="2600" dirty="0" smtClean="0">
                <a:ea typeface="Cambria Math"/>
              </a:rPr>
              <a:t>∆MCK</a:t>
            </a:r>
            <a:r>
              <a:rPr lang="ru-RU" sz="2600" dirty="0" smtClean="0">
                <a:ea typeface="Cambria Math"/>
              </a:rPr>
              <a:t> </a:t>
            </a:r>
            <a:r>
              <a:rPr lang="ru-RU" sz="2600" dirty="0">
                <a:ea typeface="Cambria Math"/>
              </a:rPr>
              <a:t>= </a:t>
            </a:r>
            <a:r>
              <a:rPr lang="en-US" sz="2600" dirty="0" smtClean="0">
                <a:ea typeface="Cambria Math"/>
              </a:rPr>
              <a:t>∆MDK</a:t>
            </a:r>
            <a:endParaRPr lang="ru-RU" sz="2600" dirty="0" smtClean="0">
              <a:ea typeface="Cambria Math"/>
            </a:endParaRPr>
          </a:p>
          <a:p>
            <a:r>
              <a:rPr lang="ru-RU" sz="2600" dirty="0" smtClean="0">
                <a:ea typeface="Cambria Math"/>
              </a:rPr>
              <a:t>  </a:t>
            </a:r>
            <a:r>
              <a:rPr lang="en-US" sz="2600" dirty="0" smtClean="0">
                <a:ea typeface="Cambria Math"/>
              </a:rPr>
              <a:t>   </a:t>
            </a:r>
            <a:r>
              <a:rPr lang="ru-RU" sz="2600" dirty="0" smtClean="0">
                <a:ea typeface="Cambria Math"/>
              </a:rPr>
              <a:t>(</a:t>
            </a:r>
            <a:r>
              <a:rPr lang="ru-RU" sz="2600" dirty="0" smtClean="0">
                <a:ea typeface="Cambria Math"/>
              </a:rPr>
              <a:t>по 1 признаку)</a:t>
            </a:r>
            <a:endParaRPr lang="ru-RU" sz="2600" dirty="0">
              <a:ea typeface="Cambria Math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78219" y="3981536"/>
            <a:ext cx="29173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Symbol"/>
              <a:buChar char="Þ"/>
            </a:pPr>
            <a:r>
              <a:rPr lang="en-US" sz="2600" dirty="0">
                <a:ea typeface="Cambria Math"/>
              </a:rPr>
              <a:t> </a:t>
            </a:r>
            <a:r>
              <a:rPr lang="en-US" sz="2600" dirty="0" smtClean="0">
                <a:ea typeface="Cambria Math"/>
              </a:rPr>
              <a:t>  MC </a:t>
            </a:r>
            <a:r>
              <a:rPr lang="en-US" sz="2600" dirty="0">
                <a:ea typeface="Cambria Math"/>
              </a:rPr>
              <a:t>= </a:t>
            </a:r>
            <a:r>
              <a:rPr lang="en-US" sz="2600" dirty="0" smtClean="0">
                <a:ea typeface="Cambria Math"/>
              </a:rPr>
              <a:t>MD,</a:t>
            </a:r>
          </a:p>
          <a:p>
            <a:r>
              <a:rPr lang="en-US" sz="2600" dirty="0" smtClean="0">
                <a:ea typeface="Cambria Math"/>
              </a:rPr>
              <a:t>     </a:t>
            </a:r>
            <a:r>
              <a:rPr lang="ru-RU" sz="2600" dirty="0" smtClean="0">
                <a:ea typeface="Cambria Math"/>
              </a:rPr>
              <a:t>∠</a:t>
            </a:r>
            <a:r>
              <a:rPr lang="ru-RU" sz="2600" dirty="0">
                <a:ea typeface="Cambria Math"/>
              </a:rPr>
              <a:t>С</a:t>
            </a:r>
            <a:r>
              <a:rPr lang="en-US" sz="2600" dirty="0">
                <a:ea typeface="Cambria Math"/>
              </a:rPr>
              <a:t>MK</a:t>
            </a:r>
            <a:r>
              <a:rPr lang="ru-RU" sz="2600" dirty="0">
                <a:ea typeface="Cambria Math"/>
              </a:rPr>
              <a:t> = ∠</a:t>
            </a:r>
            <a:r>
              <a:rPr lang="en-US" sz="2600" dirty="0">
                <a:ea typeface="Cambria Math"/>
              </a:rPr>
              <a:t>DMK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37260" y="5125293"/>
            <a:ext cx="303933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ea typeface="Cambria Math"/>
              </a:rPr>
              <a:t>Т. к. </a:t>
            </a:r>
            <a:r>
              <a:rPr lang="en-US" sz="2600" dirty="0">
                <a:ea typeface="Cambria Math"/>
              </a:rPr>
              <a:t>MC = MD</a:t>
            </a:r>
          </a:p>
          <a:p>
            <a:r>
              <a:rPr lang="en-US" sz="2600" dirty="0" smtClean="0">
                <a:solidFill>
                  <a:srgbClr val="C00000"/>
                </a:solidFill>
                <a:ea typeface="Cambria Math"/>
              </a:rPr>
              <a:t>       </a:t>
            </a:r>
            <a:r>
              <a:rPr lang="ru-RU" sz="2600" dirty="0" smtClean="0">
                <a:ea typeface="Cambria Math"/>
              </a:rPr>
              <a:t>∠</a:t>
            </a:r>
            <a:r>
              <a:rPr lang="ru-RU" sz="2600" dirty="0">
                <a:ea typeface="Cambria Math"/>
              </a:rPr>
              <a:t>С</a:t>
            </a:r>
            <a:r>
              <a:rPr lang="en-US" sz="2600" dirty="0">
                <a:ea typeface="Cambria Math"/>
              </a:rPr>
              <a:t>MK</a:t>
            </a:r>
            <a:r>
              <a:rPr lang="ru-RU" sz="2600" dirty="0">
                <a:ea typeface="Cambria Math"/>
              </a:rPr>
              <a:t> = ∠</a:t>
            </a:r>
            <a:r>
              <a:rPr lang="en-US" sz="2600" dirty="0">
                <a:ea typeface="Cambria Math"/>
              </a:rPr>
              <a:t>DMK</a:t>
            </a:r>
          </a:p>
          <a:p>
            <a:r>
              <a:rPr lang="ru-RU" sz="2600" dirty="0">
                <a:ea typeface="Cambria Math"/>
              </a:rPr>
              <a:t>      </a:t>
            </a:r>
            <a:r>
              <a:rPr lang="en-US" sz="2600" dirty="0" smtClean="0">
                <a:ea typeface="Cambria Math"/>
              </a:rPr>
              <a:t> </a:t>
            </a:r>
            <a:r>
              <a:rPr lang="ru-RU" sz="2600" dirty="0" smtClean="0">
                <a:ea typeface="Cambria Math"/>
              </a:rPr>
              <a:t> </a:t>
            </a:r>
            <a:r>
              <a:rPr lang="en-US" sz="2600" dirty="0" smtClean="0">
                <a:ea typeface="Cambria Math"/>
              </a:rPr>
              <a:t>MP </a:t>
            </a:r>
            <a:r>
              <a:rPr lang="en-US" sz="2600" dirty="0">
                <a:ea typeface="Cambria Math"/>
              </a:rPr>
              <a:t>- </a:t>
            </a:r>
            <a:r>
              <a:rPr lang="ru-RU" sz="2600" dirty="0">
                <a:ea typeface="Cambria Math"/>
              </a:rPr>
              <a:t>общая</a:t>
            </a:r>
            <a:endParaRPr lang="en-US" sz="2600" dirty="0">
              <a:ea typeface="Cambria Math"/>
            </a:endParaRPr>
          </a:p>
        </p:txBody>
      </p:sp>
      <p:sp>
        <p:nvSpPr>
          <p:cNvPr id="18" name="Правая фигурная скобка 17"/>
          <p:cNvSpPr/>
          <p:nvPr/>
        </p:nvSpPr>
        <p:spPr>
          <a:xfrm>
            <a:off x="2915851" y="5218042"/>
            <a:ext cx="216024" cy="1107163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3189512" y="5499524"/>
            <a:ext cx="30646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Symbol"/>
              <a:buChar char="Þ"/>
            </a:pPr>
            <a:r>
              <a:rPr lang="en-US" sz="2600" dirty="0">
                <a:ea typeface="Cambria Math"/>
              </a:rPr>
              <a:t>∆CMP</a:t>
            </a:r>
            <a:r>
              <a:rPr lang="ru-RU" sz="2600" dirty="0">
                <a:ea typeface="Cambria Math"/>
              </a:rPr>
              <a:t> = </a:t>
            </a:r>
            <a:r>
              <a:rPr lang="en-US" sz="2600" dirty="0">
                <a:ea typeface="Cambria Math"/>
              </a:rPr>
              <a:t>∆DMP</a:t>
            </a:r>
            <a:endParaRPr lang="ru-RU" sz="2600" dirty="0">
              <a:ea typeface="Cambria Math"/>
            </a:endParaRPr>
          </a:p>
          <a:p>
            <a:r>
              <a:rPr lang="ru-RU" sz="2600" dirty="0" smtClean="0">
                <a:ea typeface="Cambria Math"/>
              </a:rPr>
              <a:t>  </a:t>
            </a:r>
            <a:r>
              <a:rPr lang="en-US" sz="2600" dirty="0" smtClean="0">
                <a:ea typeface="Cambria Math"/>
              </a:rPr>
              <a:t>   </a:t>
            </a:r>
            <a:r>
              <a:rPr lang="ru-RU" sz="2600" dirty="0" smtClean="0">
                <a:ea typeface="Cambria Math"/>
              </a:rPr>
              <a:t>(</a:t>
            </a:r>
            <a:r>
              <a:rPr lang="ru-RU" sz="2600" dirty="0" smtClean="0">
                <a:ea typeface="Cambria Math"/>
              </a:rPr>
              <a:t>по 1 признаку)</a:t>
            </a:r>
            <a:endParaRPr lang="ru-RU" sz="2600" dirty="0">
              <a:ea typeface="Cambria Math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41253" y="5468746"/>
            <a:ext cx="274142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Symbol"/>
              <a:buChar char="Þ"/>
            </a:pPr>
            <a:r>
              <a:rPr lang="ru-RU" sz="2600" dirty="0">
                <a:ea typeface="Cambria Math"/>
              </a:rPr>
              <a:t>∠МСР = ∠М</a:t>
            </a:r>
            <a:r>
              <a:rPr lang="en-US" sz="2600" dirty="0">
                <a:ea typeface="Cambria Math"/>
              </a:rPr>
              <a:t>D</a:t>
            </a:r>
            <a:r>
              <a:rPr lang="ru-RU" sz="2600" dirty="0">
                <a:ea typeface="Cambria Math"/>
              </a:rPr>
              <a:t>Р</a:t>
            </a:r>
            <a:endParaRPr lang="ru-RU" sz="2600" dirty="0" smtClean="0">
              <a:ea typeface="Cambria Math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50919" y="6171733"/>
            <a:ext cx="14780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600" dirty="0" err="1" smtClean="0">
                <a:solidFill>
                  <a:srgbClr val="C00000"/>
                </a:solidFill>
                <a:ea typeface="Cambria Math"/>
              </a:rPr>
              <a:t>ч.т.д</a:t>
            </a:r>
            <a:r>
              <a:rPr lang="ru-RU" sz="2600" dirty="0" smtClean="0">
                <a:solidFill>
                  <a:srgbClr val="C00000"/>
                </a:solidFill>
                <a:ea typeface="Cambria Math"/>
              </a:rPr>
              <a:t>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859" y="1473059"/>
            <a:ext cx="4034119" cy="2519363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925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4" grpId="0" animBg="1"/>
      <p:bldP spid="15" grpId="0"/>
      <p:bldP spid="10" grpId="0"/>
      <p:bldP spid="18" grpId="0" animBg="1"/>
      <p:bldP spid="19" grpId="0"/>
      <p:bldP spid="20" grpId="0"/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Подведение итогов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56785" y="858484"/>
            <a:ext cx="821440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Выберите, какие геометрические объекты были рассмотрены на уроке: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2703" y="1872266"/>
            <a:ext cx="31440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1. параллелограмм</a:t>
            </a:r>
            <a:endParaRPr lang="ru-RU" sz="2600" dirty="0"/>
          </a:p>
        </p:txBody>
      </p:sp>
      <p:sp>
        <p:nvSpPr>
          <p:cNvPr id="24" name="TextBox 23"/>
          <p:cNvSpPr txBox="1"/>
          <p:nvPr/>
        </p:nvSpPr>
        <p:spPr>
          <a:xfrm>
            <a:off x="502702" y="2458606"/>
            <a:ext cx="314401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2. равнобедренный</a:t>
            </a:r>
          </a:p>
          <a:p>
            <a:r>
              <a:rPr lang="ru-RU" sz="2600" dirty="0"/>
              <a:t> </a:t>
            </a:r>
            <a:r>
              <a:rPr lang="ru-RU" sz="2600" dirty="0" smtClean="0"/>
              <a:t>       треугольник</a:t>
            </a:r>
            <a:endParaRPr lang="ru-RU" sz="2600" dirty="0"/>
          </a:p>
        </p:txBody>
      </p:sp>
      <p:sp>
        <p:nvSpPr>
          <p:cNvPr id="25" name="TextBox 24"/>
          <p:cNvSpPr txBox="1"/>
          <p:nvPr/>
        </p:nvSpPr>
        <p:spPr>
          <a:xfrm>
            <a:off x="502703" y="3381306"/>
            <a:ext cx="34161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3. вертикальные углы</a:t>
            </a:r>
            <a:endParaRPr lang="ru-RU" sz="2600" dirty="0"/>
          </a:p>
        </p:txBody>
      </p:sp>
      <p:sp>
        <p:nvSpPr>
          <p:cNvPr id="26" name="TextBox 25"/>
          <p:cNvSpPr txBox="1"/>
          <p:nvPr/>
        </p:nvSpPr>
        <p:spPr>
          <a:xfrm>
            <a:off x="502703" y="4011111"/>
            <a:ext cx="31440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4. окружность</a:t>
            </a:r>
            <a:endParaRPr lang="ru-RU" sz="2600" dirty="0"/>
          </a:p>
        </p:txBody>
      </p:sp>
      <p:sp>
        <p:nvSpPr>
          <p:cNvPr id="27" name="TextBox 26"/>
          <p:cNvSpPr txBox="1"/>
          <p:nvPr/>
        </p:nvSpPr>
        <p:spPr>
          <a:xfrm>
            <a:off x="502703" y="4698477"/>
            <a:ext cx="31440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5. биссектриса</a:t>
            </a:r>
            <a:endParaRPr lang="ru-RU" sz="2600" dirty="0"/>
          </a:p>
        </p:txBody>
      </p:sp>
      <p:sp>
        <p:nvSpPr>
          <p:cNvPr id="28" name="TextBox 27"/>
          <p:cNvSpPr txBox="1"/>
          <p:nvPr/>
        </p:nvSpPr>
        <p:spPr>
          <a:xfrm>
            <a:off x="502703" y="5373391"/>
            <a:ext cx="314401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6. остроугольный</a:t>
            </a:r>
          </a:p>
          <a:p>
            <a:r>
              <a:rPr lang="ru-RU" sz="2600" dirty="0"/>
              <a:t> </a:t>
            </a:r>
            <a:r>
              <a:rPr lang="ru-RU" sz="2600" dirty="0" smtClean="0"/>
              <a:t>       треугольник</a:t>
            </a:r>
            <a:endParaRPr lang="ru-RU" sz="2600" dirty="0"/>
          </a:p>
        </p:txBody>
      </p:sp>
      <p:sp>
        <p:nvSpPr>
          <p:cNvPr id="29" name="TextBox 28"/>
          <p:cNvSpPr txBox="1"/>
          <p:nvPr/>
        </p:nvSpPr>
        <p:spPr>
          <a:xfrm>
            <a:off x="4726361" y="1966162"/>
            <a:ext cx="31440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7. смешанные углы</a:t>
            </a:r>
            <a:endParaRPr lang="ru-RU" sz="2600" dirty="0"/>
          </a:p>
        </p:txBody>
      </p:sp>
      <p:sp>
        <p:nvSpPr>
          <p:cNvPr id="30" name="TextBox 29"/>
          <p:cNvSpPr txBox="1"/>
          <p:nvPr/>
        </p:nvSpPr>
        <p:spPr>
          <a:xfrm>
            <a:off x="4726361" y="2598245"/>
            <a:ext cx="387487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8. второй признак равенства треугольников</a:t>
            </a:r>
            <a:endParaRPr lang="ru-RU" sz="2600" dirty="0"/>
          </a:p>
        </p:txBody>
      </p:sp>
      <p:sp>
        <p:nvSpPr>
          <p:cNvPr id="31" name="TextBox 30"/>
          <p:cNvSpPr txBox="1"/>
          <p:nvPr/>
        </p:nvSpPr>
        <p:spPr>
          <a:xfrm>
            <a:off x="4726359" y="3627527"/>
            <a:ext cx="31440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9. меридиан</a:t>
            </a:r>
            <a:endParaRPr lang="ru-RU" sz="2600" dirty="0"/>
          </a:p>
        </p:txBody>
      </p:sp>
      <p:sp>
        <p:nvSpPr>
          <p:cNvPr id="32" name="TextBox 31"/>
          <p:cNvSpPr txBox="1"/>
          <p:nvPr/>
        </p:nvSpPr>
        <p:spPr>
          <a:xfrm>
            <a:off x="4726361" y="4257332"/>
            <a:ext cx="31440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10. высота</a:t>
            </a:r>
            <a:endParaRPr lang="ru-RU" sz="2600" dirty="0"/>
          </a:p>
        </p:txBody>
      </p:sp>
      <p:sp>
        <p:nvSpPr>
          <p:cNvPr id="33" name="TextBox 32"/>
          <p:cNvSpPr txBox="1"/>
          <p:nvPr/>
        </p:nvSpPr>
        <p:spPr>
          <a:xfrm>
            <a:off x="4726359" y="4990824"/>
            <a:ext cx="37445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11. углы при основании</a:t>
            </a:r>
            <a:endParaRPr lang="ru-RU" sz="2600" dirty="0"/>
          </a:p>
        </p:txBody>
      </p:sp>
      <p:sp>
        <p:nvSpPr>
          <p:cNvPr id="34" name="TextBox 33"/>
          <p:cNvSpPr txBox="1"/>
          <p:nvPr/>
        </p:nvSpPr>
        <p:spPr>
          <a:xfrm>
            <a:off x="4726358" y="5667267"/>
            <a:ext cx="31440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12. гипотенуза</a:t>
            </a:r>
            <a:endParaRPr lang="ru-RU" sz="2600" dirty="0"/>
          </a:p>
        </p:txBody>
      </p:sp>
      <p:sp>
        <p:nvSpPr>
          <p:cNvPr id="37" name="Управляющая кнопка: настраиваемая 36">
            <a:hlinkClick r:id="" action="ppaction://noaction" highlightClick="1"/>
          </p:cNvPr>
          <p:cNvSpPr/>
          <p:nvPr/>
        </p:nvSpPr>
        <p:spPr>
          <a:xfrm>
            <a:off x="6758872" y="6159710"/>
            <a:ext cx="2030633" cy="504056"/>
          </a:xfrm>
          <a:prstGeom prst="actionButtonBlank">
            <a:avLst/>
          </a:prstGeom>
          <a:solidFill>
            <a:srgbClr val="0A3C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ПРОВЕРИТЬ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07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12" grpId="0"/>
      <p:bldP spid="26" grpId="0"/>
      <p:bldP spid="29" grpId="0"/>
      <p:bldP spid="31" grpId="0"/>
      <p:bldP spid="3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Домашнее задание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179512" y="1088721"/>
            <a:ext cx="904398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i="1" dirty="0" smtClean="0">
                <a:solidFill>
                  <a:srgbClr val="C00000"/>
                </a:solidFill>
              </a:rPr>
              <a:t>В тетради оформить полные решения следующих задач: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23418" y="1772957"/>
            <a:ext cx="855617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600" dirty="0" smtClean="0"/>
              <a:t>На основании АС равнобедренного треугольника АВС отметили точки М и К так, что </a:t>
            </a:r>
            <a:r>
              <a:rPr lang="ru-RU" sz="2600" dirty="0" smtClean="0">
                <a:ea typeface="Cambria Math"/>
              </a:rPr>
              <a:t>∠АВМ=∠СВК, точка М лежит между точками А и К. Докажите, что АМ=СК.</a:t>
            </a:r>
          </a:p>
          <a:p>
            <a:endParaRPr lang="ru-RU" sz="2600" dirty="0" smtClean="0">
              <a:ea typeface="Cambria Math"/>
            </a:endParaRPr>
          </a:p>
          <a:p>
            <a:pPr marL="342900" indent="-342900">
              <a:buAutoNum type="arabicPeriod"/>
            </a:pPr>
            <a:r>
              <a:rPr lang="ru-RU" sz="2600" dirty="0" smtClean="0">
                <a:ea typeface="Cambria Math"/>
              </a:rPr>
              <a:t>Известно, что АВ=А</a:t>
            </a:r>
            <a:r>
              <a:rPr lang="en-US" sz="2600" dirty="0" smtClean="0">
                <a:ea typeface="Cambria Math"/>
              </a:rPr>
              <a:t>D</a:t>
            </a:r>
            <a:r>
              <a:rPr lang="ru-RU" sz="2600" dirty="0" smtClean="0">
                <a:ea typeface="Cambria Math"/>
              </a:rPr>
              <a:t> и ВС=</a:t>
            </a:r>
            <a:r>
              <a:rPr lang="en-US" sz="2600" dirty="0" smtClean="0">
                <a:ea typeface="Cambria Math"/>
              </a:rPr>
              <a:t>DC</a:t>
            </a:r>
            <a:r>
              <a:rPr lang="ru-RU" sz="2600" dirty="0" smtClean="0">
                <a:ea typeface="Cambria Math"/>
              </a:rPr>
              <a:t> (рис. 1). Докажите, что ВО=</a:t>
            </a:r>
            <a:r>
              <a:rPr lang="en-US" sz="2600" dirty="0" smtClean="0">
                <a:ea typeface="Cambria Math"/>
              </a:rPr>
              <a:t>DO</a:t>
            </a:r>
            <a:r>
              <a:rPr lang="ru-RU" sz="2600" dirty="0">
                <a:ea typeface="Cambria Math"/>
              </a:rPr>
              <a:t>.</a:t>
            </a:r>
            <a:endParaRPr lang="ru-RU" sz="2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985" y="4034518"/>
            <a:ext cx="4048125" cy="2533650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804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23528" y="2077716"/>
            <a:ext cx="1666528" cy="60466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высота</a:t>
            </a:r>
            <a:endParaRPr lang="ru-RU" dirty="0"/>
          </a:p>
        </p:txBody>
      </p:sp>
      <p:sp>
        <p:nvSpPr>
          <p:cNvPr id="6" name="Объект 3"/>
          <p:cNvSpPr txBox="1">
            <a:spLocks/>
          </p:cNvSpPr>
          <p:nvPr/>
        </p:nvSpPr>
        <p:spPr>
          <a:xfrm>
            <a:off x="249490" y="3526632"/>
            <a:ext cx="2670787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биссектриса</a:t>
            </a:r>
            <a:endParaRPr lang="ru-RU" dirty="0"/>
          </a:p>
        </p:txBody>
      </p:sp>
      <p:sp>
        <p:nvSpPr>
          <p:cNvPr id="7" name="Объект 3"/>
          <p:cNvSpPr txBox="1">
            <a:spLocks/>
          </p:cNvSpPr>
          <p:nvPr/>
        </p:nvSpPr>
        <p:spPr>
          <a:xfrm>
            <a:off x="284851" y="5028793"/>
            <a:ext cx="2670787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медиана</a:t>
            </a:r>
            <a:endParaRPr lang="ru-RU" dirty="0"/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3599383" y="3246173"/>
            <a:ext cx="5544617" cy="1782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800" dirty="0" smtClean="0"/>
              <a:t>перпендикуляр, который проведен из вершины треугольника  к противолежащей стороне</a:t>
            </a:r>
            <a:endParaRPr lang="ru-RU" sz="2800" dirty="0"/>
          </a:p>
        </p:txBody>
      </p:sp>
      <p:sp>
        <p:nvSpPr>
          <p:cNvPr id="9" name="Объект 3"/>
          <p:cNvSpPr txBox="1">
            <a:spLocks/>
          </p:cNvSpPr>
          <p:nvPr/>
        </p:nvSpPr>
        <p:spPr>
          <a:xfrm>
            <a:off x="4067942" y="4918703"/>
            <a:ext cx="5422169" cy="19666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800" dirty="0" smtClean="0"/>
              <a:t>отрезок, который проведен из вершины треугольника и делит противолежащую сторону пополам</a:t>
            </a:r>
            <a:endParaRPr lang="ru-RU" sz="2800" dirty="0"/>
          </a:p>
        </p:txBody>
      </p:sp>
      <p:sp>
        <p:nvSpPr>
          <p:cNvPr id="10" name="Объект 3"/>
          <p:cNvSpPr txBox="1">
            <a:spLocks/>
          </p:cNvSpPr>
          <p:nvPr/>
        </p:nvSpPr>
        <p:spPr>
          <a:xfrm>
            <a:off x="4067942" y="1501984"/>
            <a:ext cx="5026633" cy="1570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800" dirty="0" smtClean="0"/>
              <a:t>отрезок, который проведен из вершины треугольника и делит угол на два равных</a:t>
            </a:r>
            <a:endParaRPr lang="ru-RU" sz="2800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763688" y="2380048"/>
            <a:ext cx="1835695" cy="1614636"/>
          </a:xfrm>
          <a:prstGeom prst="straightConnector1">
            <a:avLst/>
          </a:prstGeom>
          <a:ln w="38100">
            <a:solidFill>
              <a:srgbClr val="0A3C8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2555776" y="2158480"/>
            <a:ext cx="1512166" cy="1656184"/>
          </a:xfrm>
          <a:prstGeom prst="straightConnector1">
            <a:avLst/>
          </a:prstGeom>
          <a:ln w="38100">
            <a:solidFill>
              <a:srgbClr val="0A3C8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023475" y="5314446"/>
            <a:ext cx="2044467" cy="491670"/>
          </a:xfrm>
          <a:prstGeom prst="straightConnector1">
            <a:avLst/>
          </a:prstGeom>
          <a:ln w="38100">
            <a:solidFill>
              <a:srgbClr val="0A3C8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Группа 20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Вспоминаем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-36512" y="977507"/>
            <a:ext cx="91805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solidFill>
                  <a:srgbClr val="C00000"/>
                </a:solidFill>
              </a:rPr>
              <a:t>Установите соответствие между терминами и определениями</a:t>
            </a:r>
            <a:r>
              <a:rPr lang="ru-RU" sz="2600" i="1" dirty="0" smtClean="0">
                <a:solidFill>
                  <a:srgbClr val="C00000"/>
                </a:solidFill>
              </a:rPr>
              <a:t>:</a:t>
            </a:r>
            <a:endParaRPr lang="ru-RU" sz="2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497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Группа 27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Вспоминаем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-53446" y="1304764"/>
            <a:ext cx="918051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Определите по рисунку признак равенства треугольников и сформулируйте его</a:t>
            </a:r>
            <a:endParaRPr lang="ru-RU" sz="2600" i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26532"/>
            <a:ext cx="8831565" cy="2646684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47" y="2726532"/>
            <a:ext cx="8831565" cy="2646684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24" y="2726532"/>
            <a:ext cx="8831568" cy="2646684"/>
          </a:xfrm>
          <a:prstGeom prst="rect">
            <a:avLst/>
          </a:prstGeom>
          <a:noFill/>
          <a:ln w="9525">
            <a:solidFill>
              <a:srgbClr val="0A3C8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753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73171"/>
            <a:ext cx="648072" cy="4322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1)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Вспоминаем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-36512" y="980728"/>
            <a:ext cx="91805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Назовите номера остроугольных треугольников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95536" y="1666994"/>
            <a:ext cx="2583160" cy="1545981"/>
          </a:xfrm>
          <a:prstGeom prst="triangle">
            <a:avLst>
              <a:gd name="adj" fmla="val 17378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6186899" y="1777437"/>
            <a:ext cx="2583160" cy="944149"/>
          </a:xfrm>
          <a:prstGeom prst="triangle">
            <a:avLst>
              <a:gd name="adj" fmla="val 100000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139952" y="2007772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7478479" y="1476771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3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821520" y="4199852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4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662061" y="4202584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5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9" name="Равнобедренный треугольник 28"/>
          <p:cNvSpPr/>
          <p:nvPr/>
        </p:nvSpPr>
        <p:spPr>
          <a:xfrm rot="11820804">
            <a:off x="2625398" y="2907672"/>
            <a:ext cx="5076564" cy="989097"/>
          </a:xfrm>
          <a:prstGeom prst="triangle">
            <a:avLst>
              <a:gd name="adj" fmla="val 43189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внобедренный треугольник 29"/>
          <p:cNvSpPr/>
          <p:nvPr/>
        </p:nvSpPr>
        <p:spPr>
          <a:xfrm>
            <a:off x="3888963" y="4337669"/>
            <a:ext cx="5027795" cy="1341381"/>
          </a:xfrm>
          <a:prstGeom prst="triangle">
            <a:avLst>
              <a:gd name="adj" fmla="val 44714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827188" y="4298396"/>
            <a:ext cx="3009814" cy="1980220"/>
          </a:xfrm>
          <a:prstGeom prst="triangle">
            <a:avLst>
              <a:gd name="adj" fmla="val 47246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настраиваемая 8">
            <a:hlinkClick r:id="" action="ppaction://noaction" highlightClick="1"/>
          </p:cNvPr>
          <p:cNvSpPr/>
          <p:nvPr/>
        </p:nvSpPr>
        <p:spPr>
          <a:xfrm>
            <a:off x="6573815" y="6057292"/>
            <a:ext cx="2030633" cy="504056"/>
          </a:xfrm>
          <a:prstGeom prst="actionButtonBlank">
            <a:avLst/>
          </a:prstGeom>
          <a:solidFill>
            <a:srgbClr val="0A3C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ПРОВЕРИТЬ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2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 animBg="1"/>
      <p:bldP spid="20" grpId="0"/>
      <p:bldP spid="21" grpId="0"/>
      <p:bldP spid="23" grpId="0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98545"/>
            <a:ext cx="648072" cy="4322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1)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Вспоминаем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-36512" y="980728"/>
            <a:ext cx="91805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Назовите номера тупоугольных треугольников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6186899" y="1731689"/>
            <a:ext cx="2583160" cy="1545981"/>
          </a:xfrm>
          <a:prstGeom prst="triangle">
            <a:avLst>
              <a:gd name="adj" fmla="val 17378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179512" y="1912950"/>
            <a:ext cx="2583160" cy="944149"/>
          </a:xfrm>
          <a:prstGeom prst="triangle">
            <a:avLst>
              <a:gd name="adj" fmla="val 100000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3955557" y="2413506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7154443" y="1515583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3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727956" y="4401710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4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992881" y="4185604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5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9" name="Равнобедренный треугольник 28"/>
          <p:cNvSpPr/>
          <p:nvPr/>
        </p:nvSpPr>
        <p:spPr>
          <a:xfrm rot="11820804">
            <a:off x="2805098" y="3194996"/>
            <a:ext cx="3716358" cy="845858"/>
          </a:xfrm>
          <a:prstGeom prst="triangle">
            <a:avLst>
              <a:gd name="adj" fmla="val 43189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внобедренный треугольник 29"/>
          <p:cNvSpPr/>
          <p:nvPr/>
        </p:nvSpPr>
        <p:spPr>
          <a:xfrm>
            <a:off x="3973937" y="4354250"/>
            <a:ext cx="5027795" cy="1341381"/>
          </a:xfrm>
          <a:prstGeom prst="triangle">
            <a:avLst>
              <a:gd name="adj" fmla="val 44714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806102" y="4354250"/>
            <a:ext cx="3009814" cy="1980220"/>
          </a:xfrm>
          <a:prstGeom prst="triangle">
            <a:avLst>
              <a:gd name="adj" fmla="val 47246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страиваемая 16">
            <a:hlinkClick r:id="" action="ppaction://noaction" highlightClick="1"/>
          </p:cNvPr>
          <p:cNvSpPr/>
          <p:nvPr/>
        </p:nvSpPr>
        <p:spPr>
          <a:xfrm>
            <a:off x="6573815" y="6057292"/>
            <a:ext cx="2030633" cy="504056"/>
          </a:xfrm>
          <a:prstGeom prst="actionButtonBlank">
            <a:avLst/>
          </a:prstGeom>
          <a:solidFill>
            <a:srgbClr val="0A3C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ПРОВЕРИТЬ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50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8" grpId="0" animBg="1"/>
      <p:bldP spid="21" grpId="0"/>
      <p:bldP spid="22" grpId="0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73171"/>
            <a:ext cx="648072" cy="4322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1)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Вспоминаем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-36512" y="980728"/>
            <a:ext cx="91805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Назовите номера прямоугольных треугольников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95536" y="1666994"/>
            <a:ext cx="2583160" cy="1545981"/>
          </a:xfrm>
          <a:prstGeom prst="triangle">
            <a:avLst>
              <a:gd name="adj" fmla="val 17378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6186899" y="1777437"/>
            <a:ext cx="2583160" cy="944149"/>
          </a:xfrm>
          <a:prstGeom prst="triangle">
            <a:avLst>
              <a:gd name="adj" fmla="val 100000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139952" y="1561331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7478479" y="1476771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3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727956" y="4401710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4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521808" y="4070306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5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9" name="Равнобедренный треугольник 28"/>
          <p:cNvSpPr/>
          <p:nvPr/>
        </p:nvSpPr>
        <p:spPr>
          <a:xfrm rot="11820804">
            <a:off x="2417414" y="2576268"/>
            <a:ext cx="5076564" cy="989097"/>
          </a:xfrm>
          <a:prstGeom prst="triangle">
            <a:avLst>
              <a:gd name="adj" fmla="val 43189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4247964" y="3843812"/>
            <a:ext cx="3009814" cy="1980220"/>
          </a:xfrm>
          <a:prstGeom prst="triangle">
            <a:avLst>
              <a:gd name="adj" fmla="val 47246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 flipH="1">
            <a:off x="1687115" y="3703865"/>
            <a:ext cx="2128800" cy="2611905"/>
          </a:xfrm>
          <a:prstGeom prst="triangle">
            <a:avLst>
              <a:gd name="adj" fmla="val 100000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страиваемая 16">
            <a:hlinkClick r:id="" action="ppaction://noaction" highlightClick="1"/>
          </p:cNvPr>
          <p:cNvSpPr/>
          <p:nvPr/>
        </p:nvSpPr>
        <p:spPr>
          <a:xfrm>
            <a:off x="6573815" y="6057292"/>
            <a:ext cx="2030633" cy="504056"/>
          </a:xfrm>
          <a:prstGeom prst="actionButtonBlank">
            <a:avLst/>
          </a:prstGeom>
          <a:solidFill>
            <a:srgbClr val="0A3C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ПРОВЕРИТЬ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63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20" grpId="0"/>
      <p:bldP spid="23" grpId="0"/>
      <p:bldP spid="29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73171"/>
            <a:ext cx="648072" cy="4322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1)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Вспоминаем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-36512" y="980728"/>
            <a:ext cx="91805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i="1" dirty="0" smtClean="0">
                <a:solidFill>
                  <a:srgbClr val="C00000"/>
                </a:solidFill>
              </a:rPr>
              <a:t>Назовите номера равнобедренных треугольников</a:t>
            </a:r>
            <a:endParaRPr lang="ru-RU" sz="2600" i="1" dirty="0">
              <a:solidFill>
                <a:srgbClr val="C00000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95536" y="1666994"/>
            <a:ext cx="2583160" cy="1545981"/>
          </a:xfrm>
          <a:prstGeom prst="triangle">
            <a:avLst>
              <a:gd name="adj" fmla="val 17378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2" name="Группа 31"/>
          <p:cNvGrpSpPr/>
          <p:nvPr/>
        </p:nvGrpSpPr>
        <p:grpSpPr>
          <a:xfrm>
            <a:off x="6328974" y="3376034"/>
            <a:ext cx="1822978" cy="2320418"/>
            <a:chOff x="6344582" y="3671631"/>
            <a:chExt cx="2088232" cy="2756795"/>
          </a:xfrm>
        </p:grpSpPr>
        <p:sp>
          <p:nvSpPr>
            <p:cNvPr id="10" name="Равнобедренный треугольник 9"/>
            <p:cNvSpPr/>
            <p:nvPr/>
          </p:nvSpPr>
          <p:spPr>
            <a:xfrm>
              <a:off x="6344582" y="3671631"/>
              <a:ext cx="2088232" cy="2756795"/>
            </a:xfrm>
            <a:prstGeom prst="triangl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6619388" y="5125325"/>
              <a:ext cx="360040" cy="18089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flipV="1">
              <a:off x="7802515" y="5140474"/>
              <a:ext cx="360040" cy="16574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Группа 32"/>
          <p:cNvGrpSpPr/>
          <p:nvPr/>
        </p:nvGrpSpPr>
        <p:grpSpPr>
          <a:xfrm>
            <a:off x="3438924" y="1476991"/>
            <a:ext cx="2376264" cy="2052194"/>
            <a:chOff x="3185897" y="1627617"/>
            <a:chExt cx="2736304" cy="2412234"/>
          </a:xfrm>
        </p:grpSpPr>
        <p:sp>
          <p:nvSpPr>
            <p:cNvPr id="9" name="Равнобедренный треугольник 8"/>
            <p:cNvSpPr/>
            <p:nvPr/>
          </p:nvSpPr>
          <p:spPr>
            <a:xfrm>
              <a:off x="3185897" y="1627617"/>
              <a:ext cx="2736304" cy="2232248"/>
            </a:xfrm>
            <a:prstGeom prst="triangl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4" name="Прямая соединительная линия 13"/>
            <p:cNvCxnSpPr/>
            <p:nvPr/>
          </p:nvCxnSpPr>
          <p:spPr>
            <a:xfrm>
              <a:off x="3717404" y="2557089"/>
              <a:ext cx="360040" cy="18089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V="1">
              <a:off x="5025178" y="2557089"/>
              <a:ext cx="320959" cy="16576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554049" y="3679811"/>
              <a:ext cx="0" cy="36004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Равнобедренный треугольник 17"/>
          <p:cNvSpPr/>
          <p:nvPr/>
        </p:nvSpPr>
        <p:spPr>
          <a:xfrm>
            <a:off x="6297551" y="1967909"/>
            <a:ext cx="2583160" cy="944149"/>
          </a:xfrm>
          <a:prstGeom prst="triangle">
            <a:avLst>
              <a:gd name="adj" fmla="val 100000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3328722" y="1625954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6573815" y="1666994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3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1257226" y="4772014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4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6328974" y="3635328"/>
            <a:ext cx="648072" cy="432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/>
              <a:t>5</a:t>
            </a:r>
            <a:r>
              <a:rPr lang="ru-RU" dirty="0" smtClean="0"/>
              <a:t>)</a:t>
            </a:r>
            <a:endParaRPr lang="ru-RU" dirty="0"/>
          </a:p>
        </p:txBody>
      </p:sp>
      <p:grpSp>
        <p:nvGrpSpPr>
          <p:cNvPr id="31" name="Группа 30"/>
          <p:cNvGrpSpPr/>
          <p:nvPr/>
        </p:nvGrpSpPr>
        <p:grpSpPr>
          <a:xfrm>
            <a:off x="838698" y="4566365"/>
            <a:ext cx="3938595" cy="2260174"/>
            <a:chOff x="1244887" y="4494722"/>
            <a:chExt cx="2863039" cy="1955679"/>
          </a:xfrm>
        </p:grpSpPr>
        <p:sp>
          <p:nvSpPr>
            <p:cNvPr id="19" name="Равнобедренный треугольник 18"/>
            <p:cNvSpPr/>
            <p:nvPr/>
          </p:nvSpPr>
          <p:spPr>
            <a:xfrm rot="15687906">
              <a:off x="1698567" y="4041042"/>
              <a:ext cx="1955679" cy="2863039"/>
            </a:xfrm>
            <a:prstGeom prst="triangl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4" name="Прямая соединительная линия 23"/>
            <p:cNvCxnSpPr/>
            <p:nvPr/>
          </p:nvCxnSpPr>
          <p:spPr>
            <a:xfrm>
              <a:off x="2661498" y="4758053"/>
              <a:ext cx="180020" cy="30768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V="1">
              <a:off x="2967241" y="5805264"/>
              <a:ext cx="125723" cy="36004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573815" y="6057292"/>
            <a:ext cx="2030633" cy="504056"/>
          </a:xfrm>
          <a:prstGeom prst="actionButtonBlank">
            <a:avLst/>
          </a:prstGeom>
          <a:solidFill>
            <a:srgbClr val="0A3C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ПРОВЕРИТЬ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2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8" grpId="0" animBg="1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67544" y="1001035"/>
            <a:ext cx="88569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>
                <a:solidFill>
                  <a:srgbClr val="C00000"/>
                </a:solidFill>
              </a:rPr>
              <a:t>Назовите </a:t>
            </a:r>
            <a:r>
              <a:rPr lang="ru-RU" sz="2800" i="1" dirty="0" smtClean="0">
                <a:solidFill>
                  <a:srgbClr val="C00000"/>
                </a:solidFill>
              </a:rPr>
              <a:t>:</a:t>
            </a:r>
            <a:endParaRPr lang="en-US" sz="2800" i="1" dirty="0" smtClean="0">
              <a:solidFill>
                <a:srgbClr val="C00000"/>
              </a:solidFill>
            </a:endParaRPr>
          </a:p>
          <a:p>
            <a:r>
              <a:rPr lang="ru-RU" sz="2800" dirty="0" smtClean="0"/>
              <a:t>а) боковые стороны треугольника;</a:t>
            </a:r>
          </a:p>
          <a:p>
            <a:r>
              <a:rPr lang="ru-RU" sz="2800" dirty="0" smtClean="0"/>
              <a:t>б) основание треугольника;</a:t>
            </a:r>
          </a:p>
          <a:p>
            <a:r>
              <a:rPr lang="ru-RU" sz="2800" dirty="0" smtClean="0"/>
              <a:t>в) вершину равнобедренного треугольника</a:t>
            </a:r>
          </a:p>
          <a:p>
            <a:r>
              <a:rPr lang="ru-RU" sz="2800" dirty="0" smtClean="0"/>
              <a:t>г) угол при вершине;</a:t>
            </a:r>
          </a:p>
          <a:p>
            <a:r>
              <a:rPr lang="ru-RU" sz="2800" dirty="0" smtClean="0"/>
              <a:t>д) углы при основании</a:t>
            </a:r>
          </a:p>
          <a:p>
            <a:endParaRPr lang="ru-RU" sz="28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79512" y="188640"/>
            <a:ext cx="8424936" cy="648072"/>
            <a:chOff x="179512" y="188640"/>
            <a:chExt cx="8424936" cy="648072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79512" y="764704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611560" y="836712"/>
              <a:ext cx="4374537" cy="0"/>
            </a:xfrm>
            <a:prstGeom prst="line">
              <a:avLst/>
            </a:prstGeom>
            <a:ln w="38100">
              <a:solidFill>
                <a:srgbClr val="0A3C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23528" y="188640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C00000"/>
                  </a:solidFill>
                </a:rPr>
                <a:t>Вспоминаем</a:t>
              </a:r>
              <a:endParaRPr lang="ru-RU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8" name="Равнобедренный треугольник 7"/>
          <p:cNvSpPr/>
          <p:nvPr/>
        </p:nvSpPr>
        <p:spPr>
          <a:xfrm rot="15696171">
            <a:off x="4360893" y="3126569"/>
            <a:ext cx="2651154" cy="4223375"/>
          </a:xfrm>
          <a:prstGeom prst="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843808" y="5142714"/>
            <a:ext cx="64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7479439" y="2921631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N</a:t>
            </a:r>
            <a:endParaRPr lang="ru-RU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8172400" y="6093296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K</a:t>
            </a:r>
            <a:endParaRPr lang="ru-RU" sz="36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5686471" y="4282994"/>
            <a:ext cx="216024" cy="3468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5902495" y="5765953"/>
            <a:ext cx="108013" cy="32734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816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3219</TotalTime>
  <Words>1011</Words>
  <Application>Microsoft Office PowerPoint</Application>
  <PresentationFormat>Экран (4:3)</PresentationFormat>
  <Paragraphs>206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К УРОКУ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Домашнее задание</dc:title>
  <dc:creator>Светлана</dc:creator>
  <cp:lastModifiedBy>Светлана</cp:lastModifiedBy>
  <cp:revision>169</cp:revision>
  <dcterms:created xsi:type="dcterms:W3CDTF">2019-09-07T00:02:47Z</dcterms:created>
  <dcterms:modified xsi:type="dcterms:W3CDTF">2023-08-17T14:59:52Z</dcterms:modified>
</cp:coreProperties>
</file>