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321" r:id="rId3"/>
    <p:sldId id="301" r:id="rId4"/>
    <p:sldId id="303" r:id="rId5"/>
    <p:sldId id="305" r:id="rId6"/>
    <p:sldId id="307" r:id="rId7"/>
    <p:sldId id="309" r:id="rId8"/>
    <p:sldId id="311" r:id="rId9"/>
    <p:sldId id="266" r:id="rId10"/>
    <p:sldId id="267" r:id="rId11"/>
    <p:sldId id="271" r:id="rId12"/>
    <p:sldId id="268" r:id="rId13"/>
    <p:sldId id="275" r:id="rId14"/>
    <p:sldId id="276" r:id="rId15"/>
    <p:sldId id="314" r:id="rId16"/>
    <p:sldId id="316" r:id="rId17"/>
    <p:sldId id="317" r:id="rId18"/>
    <p:sldId id="319" r:id="rId19"/>
    <p:sldId id="262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AB"/>
    <a:srgbClr val="FFF1C5"/>
    <a:srgbClr val="FFE89F"/>
    <a:srgbClr val="FFD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5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8BF24-AA57-4AFB-94A2-71EEEB34E3BD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F059C-7D02-4742-92BC-42BA055490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12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217068-6548-460C-B871-84000925A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9925564-C115-46D1-BC4E-2B7E4CDE8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4E7993-1163-4FF9-BCD5-AB6517AA8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1F8593E-362F-4FE0-9018-A373FA9E7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D1EA770-0EDC-4C29-9390-5453D700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92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06E4AF-0265-4699-B1E1-FD9C6E066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3194051-D07B-42AF-BD07-E23C3D838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974F7F3-18C2-4C12-ABC2-C124CBF9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C5395FC-8371-49C9-827C-0CEBE632C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5F8FC8F-11DD-4E63-A923-7A3CD0AC1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26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940448A-5944-4FF1-99B7-A24E4C7B0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605CBA5-C5C6-4891-AFB2-37820F4E1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B94C671-4669-424A-8F38-EC6882E2F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AD31112-1AF5-49B5-B121-93A71E7D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49F4585-D6A1-4486-B0BC-84F35C382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6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7DECCF-9C31-47D8-8E2B-DC4740A3D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460BA55-845D-47EB-BF96-6CFD9E6AC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7822CE9-00F9-43A2-97A0-2095D79A5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FFD5B78-C685-4123-9413-DEF3D5D2E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181E7F-6CA1-4532-9240-FD960886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7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B55FAE-6AF6-4F4E-BFAA-7B7634BE6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28CA11E-AF8D-48CE-8201-7DD1B03B2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B993576-3D47-4A44-BE0D-B5BB62A75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3E19543-F186-4015-8CF5-461213FC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25E35C0-CD0D-4B4B-83A2-56AA0D3D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44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B35A43-A178-434B-BE58-718D78A0F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2AABF0B-FF1E-41EA-A099-8F9F65C4D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3A6C46B-C737-4518-8293-64D27FFA0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89EEB2A-E108-4722-9FD3-36D7B846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2396DA2-153C-4189-9E17-544CD1E97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15BC4D4-A639-4A8B-ACFF-DA477024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31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01A0324-8C91-4D19-A679-CCB446425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2BBA89D-CDE0-4557-AC28-C4EDA0A1E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E04DC93-C305-4CB0-919E-E99C2F605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D741BD8-8DC5-4CB4-A8B2-FE207BE26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B1548051-FD85-4A60-B917-CBF1E57035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1879F48-A0E6-4C66-A09B-E5F4EFE8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6DC7FD9-BEEA-48BF-81D8-D433D7CB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1CD08E04-0F5C-42A0-ADA3-A52C1296F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6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CB99C1-5CA6-4862-B4CC-3B0D0EB39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7990077-A291-4BDE-AD69-840B0ABF7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86960D8-D2E9-460C-894D-B8CEBC53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4E48B82-2A02-4A3D-A92D-80E05B24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52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0459BD81-5113-4CD9-97C6-50662607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C80A11C-2848-4973-A066-C03732CF4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DC7141E-9647-4D31-A717-3DD36D21F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5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5FF398-7E60-47A3-90B7-06451586C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D902727-ECB0-4B25-A9AB-2C8FE14A9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8D7A9E7-5105-4FFD-B884-F3DC43862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3E14819-A7BD-43B4-BB2F-B1508ED5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EB2D63C-4F82-40A1-8704-19E732393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1F00FA2-6C47-4C64-A589-90B892B3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C91578-F219-42F0-97B8-E8F805532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5FED3768-7886-49C1-B885-94E3D9BE2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56B5780-3F50-404D-A773-856170819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EE1C260-1B08-42A3-99CB-F9858FBB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BEA686C-97D3-408C-96D0-E86F18E9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FB2B7A7-EAD0-47ED-99DD-FBFECF8E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78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3F75A6B-17CD-4AD3-9C22-454732F57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F4A9411-A10E-49CB-A682-F2DA36A2C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FDAA7C1-7CA5-42BD-833D-D26B1BE93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E2BBE-10D4-418B-9D99-7EA86641ED2F}" type="datetimeFigureOut">
              <a:rPr lang="ru-RU" smtClean="0"/>
              <a:t>20.07.2023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A706298-246C-467F-9798-9A2B4B57E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B435FFE-C376-47B5-ABBA-4B9B09EA9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422A5-CEDE-4C18-9D95-30077E5EA8F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EE3B92E-E4E9-40AF-9900-E126E6C8D6E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EB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>
            <a:extLst>
              <a:ext uri="{FF2B5EF4-FFF2-40B4-BE49-F238E27FC236}">
                <a16:creationId xmlns="" xmlns:a16="http://schemas.microsoft.com/office/drawing/2014/main" id="{1DA028C8-1325-4FC8-B28D-8987480C58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173"/>
            </a:avLst>
          </a:prstGeom>
          <a:pattFill prst="pct80">
            <a:fgClr>
              <a:schemeClr val="accent1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9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7.xml"/><Relationship Id="rId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0BF697F1-DAFB-46B6-8A51-6CC22BA66092}"/>
              </a:ext>
            </a:extLst>
          </p:cNvPr>
          <p:cNvSpPr/>
          <p:nvPr/>
        </p:nvSpPr>
        <p:spPr>
          <a:xfrm>
            <a:off x="2003889" y="1145610"/>
            <a:ext cx="8067763" cy="3823955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Урок 10</a:t>
            </a:r>
          </a:p>
          <a:p>
            <a:pPr algn="ctr"/>
            <a:r>
              <a:rPr lang="ru-RU" sz="48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и второстепенные члены предложения</a:t>
            </a:r>
            <a:endParaRPr lang="ru-RU" sz="48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5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3397941" y="361171"/>
            <a:ext cx="5260454" cy="70138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предложения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977687" y="1498599"/>
            <a:ext cx="2457201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11DA2F55-10A2-4920-8C88-68FD9BE5441E}"/>
              </a:ext>
            </a:extLst>
          </p:cNvPr>
          <p:cNvSpPr/>
          <p:nvPr/>
        </p:nvSpPr>
        <p:spPr>
          <a:xfrm>
            <a:off x="7103107" y="1498599"/>
            <a:ext cx="4396509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второстепенные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="" xmlns:a16="http://schemas.microsoft.com/office/drawing/2014/main" id="{83D1D1D1-5418-42E1-890C-6FCB8C77BC9B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133600" y="711864"/>
            <a:ext cx="1264341" cy="6828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4CE3EDF2-1B15-416A-9C2D-58849F46B9D9}"/>
              </a:ext>
            </a:extLst>
          </p:cNvPr>
          <p:cNvCxnSpPr>
            <a:cxnSpLocks/>
          </p:cNvCxnSpPr>
          <p:nvPr/>
        </p:nvCxnSpPr>
        <p:spPr>
          <a:xfrm>
            <a:off x="8658395" y="672611"/>
            <a:ext cx="642967" cy="7220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="" xmlns:a16="http://schemas.microsoft.com/office/drawing/2014/main" id="{8FDFC907-DF5E-46E3-B816-0C85B7549BFE}"/>
              </a:ext>
            </a:extLst>
          </p:cNvPr>
          <p:cNvCxnSpPr>
            <a:cxnSpLocks/>
          </p:cNvCxnSpPr>
          <p:nvPr/>
        </p:nvCxnSpPr>
        <p:spPr>
          <a:xfrm flipH="1">
            <a:off x="886691" y="2219035"/>
            <a:ext cx="1097400" cy="7735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37000FAB-DA69-4824-B8DE-181D7E802AAE}"/>
              </a:ext>
            </a:extLst>
          </p:cNvPr>
          <p:cNvSpPr/>
          <p:nvPr/>
        </p:nvSpPr>
        <p:spPr>
          <a:xfrm>
            <a:off x="463442" y="2953329"/>
            <a:ext cx="2111878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179728B8-E09A-47E5-990C-55F04DD54C55}"/>
              </a:ext>
            </a:extLst>
          </p:cNvPr>
          <p:cNvCxnSpPr/>
          <p:nvPr/>
        </p:nvCxnSpPr>
        <p:spPr>
          <a:xfrm>
            <a:off x="793123" y="3328983"/>
            <a:ext cx="141316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="" xmlns:a16="http://schemas.microsoft.com/office/drawing/2014/main" id="{1FE44DB2-57C5-4A61-96CF-776DC02CEB85}"/>
              </a:ext>
            </a:extLst>
          </p:cNvPr>
          <p:cNvCxnSpPr>
            <a:cxnSpLocks/>
          </p:cNvCxnSpPr>
          <p:nvPr/>
        </p:nvCxnSpPr>
        <p:spPr>
          <a:xfrm>
            <a:off x="2450699" y="2222152"/>
            <a:ext cx="1063909" cy="7169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6F003052-4955-4A08-8D16-AF8BFBFB7A25}"/>
              </a:ext>
            </a:extLst>
          </p:cNvPr>
          <p:cNvSpPr/>
          <p:nvPr/>
        </p:nvSpPr>
        <p:spPr>
          <a:xfrm>
            <a:off x="2982198" y="2934475"/>
            <a:ext cx="2111878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5EF3EA26-799A-4301-83AB-42CE07F7BA21}"/>
              </a:ext>
            </a:extLst>
          </p:cNvPr>
          <p:cNvCxnSpPr/>
          <p:nvPr/>
        </p:nvCxnSpPr>
        <p:spPr>
          <a:xfrm>
            <a:off x="3305907" y="3289926"/>
            <a:ext cx="141316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EC84AE2-9F1F-40DA-AC4B-40B7BF41FFCB}"/>
              </a:ext>
            </a:extLst>
          </p:cNvPr>
          <p:cNvCxnSpPr/>
          <p:nvPr/>
        </p:nvCxnSpPr>
        <p:spPr>
          <a:xfrm>
            <a:off x="3331555" y="3412803"/>
            <a:ext cx="141316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="" xmlns:a16="http://schemas.microsoft.com/office/drawing/2014/main" id="{CCAF76CE-2E8E-4055-B7A7-9F9D7D776004}"/>
              </a:ext>
            </a:extLst>
          </p:cNvPr>
          <p:cNvCxnSpPr>
            <a:cxnSpLocks/>
          </p:cNvCxnSpPr>
          <p:nvPr/>
        </p:nvCxnSpPr>
        <p:spPr>
          <a:xfrm>
            <a:off x="9328141" y="2238403"/>
            <a:ext cx="11783" cy="7541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63835206-2E2A-4217-930C-AE7F5C2A8997}"/>
              </a:ext>
            </a:extLst>
          </p:cNvPr>
          <p:cNvSpPr/>
          <p:nvPr/>
        </p:nvSpPr>
        <p:spPr>
          <a:xfrm>
            <a:off x="793123" y="4408059"/>
            <a:ext cx="1391669" cy="109162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кто? что?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5858A1BD-EAC1-42AC-B7A7-3BF5488BDDA7}"/>
              </a:ext>
            </a:extLst>
          </p:cNvPr>
          <p:cNvSpPr/>
          <p:nvPr/>
        </p:nvSpPr>
        <p:spPr>
          <a:xfrm>
            <a:off x="2765770" y="4408059"/>
            <a:ext cx="2865213" cy="109162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делает?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2A28CADE-0826-4899-9B73-5BAD42A5F7E1}"/>
              </a:ext>
            </a:extLst>
          </p:cNvPr>
          <p:cNvSpPr/>
          <p:nvPr/>
        </p:nvSpPr>
        <p:spPr>
          <a:xfrm>
            <a:off x="6428709" y="4581162"/>
            <a:ext cx="1751710" cy="153331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кого? чем?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0C7E1ACA-9607-4286-9CE4-2FE6B3D0CD4C}"/>
              </a:ext>
            </a:extLst>
          </p:cNvPr>
          <p:cNvSpPr/>
          <p:nvPr/>
        </p:nvSpPr>
        <p:spPr>
          <a:xfrm>
            <a:off x="8268302" y="4603425"/>
            <a:ext cx="1751703" cy="151104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какой?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какая?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</a:p>
        </p:txBody>
      </p:sp>
      <p:cxnSp>
        <p:nvCxnSpPr>
          <p:cNvPr id="32" name="Прямая со стрелкой 31">
            <a:extLst>
              <a:ext uri="{FF2B5EF4-FFF2-40B4-BE49-F238E27FC236}">
                <a16:creationId xmlns="" xmlns:a16="http://schemas.microsoft.com/office/drawing/2014/main" id="{DF66BBDB-033E-4498-9A5F-5A60479096BD}"/>
              </a:ext>
            </a:extLst>
          </p:cNvPr>
          <p:cNvCxnSpPr>
            <a:cxnSpLocks/>
          </p:cNvCxnSpPr>
          <p:nvPr/>
        </p:nvCxnSpPr>
        <p:spPr>
          <a:xfrm>
            <a:off x="1488957" y="3654915"/>
            <a:ext cx="0" cy="7200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="" xmlns:a16="http://schemas.microsoft.com/office/drawing/2014/main" id="{F7A4582D-E90C-4525-A639-F0AB1668A652}"/>
              </a:ext>
            </a:extLst>
          </p:cNvPr>
          <p:cNvCxnSpPr>
            <a:cxnSpLocks/>
          </p:cNvCxnSpPr>
          <p:nvPr/>
        </p:nvCxnSpPr>
        <p:spPr>
          <a:xfrm>
            <a:off x="4038137" y="3687969"/>
            <a:ext cx="0" cy="7200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="" xmlns:a16="http://schemas.microsoft.com/office/drawing/2014/main" id="{E08F2C4C-3F6A-4AED-B61F-F3EF18D1D9BD}"/>
              </a:ext>
            </a:extLst>
          </p:cNvPr>
          <p:cNvCxnSpPr>
            <a:cxnSpLocks/>
          </p:cNvCxnSpPr>
          <p:nvPr/>
        </p:nvCxnSpPr>
        <p:spPr>
          <a:xfrm>
            <a:off x="9364917" y="3713018"/>
            <a:ext cx="0" cy="8681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="" xmlns:a16="http://schemas.microsoft.com/office/drawing/2014/main" id="{8DEB397A-FC10-491E-B2DC-40A7A1A4E2C8}"/>
              </a:ext>
            </a:extLst>
          </p:cNvPr>
          <p:cNvCxnSpPr>
            <a:cxnSpLocks/>
            <a:stCxn id="29" idx="1"/>
            <a:endCxn id="30" idx="0"/>
          </p:cNvCxnSpPr>
          <p:nvPr/>
        </p:nvCxnSpPr>
        <p:spPr>
          <a:xfrm flipH="1">
            <a:off x="7304564" y="3352800"/>
            <a:ext cx="875859" cy="12283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="" xmlns:a16="http://schemas.microsoft.com/office/drawing/2014/main" id="{23FDF247-441F-41D5-BDA1-F97E66D1D2F4}"/>
              </a:ext>
            </a:extLst>
          </p:cNvPr>
          <p:cNvCxnSpPr>
            <a:cxnSpLocks/>
          </p:cNvCxnSpPr>
          <p:nvPr/>
        </p:nvCxnSpPr>
        <p:spPr>
          <a:xfrm>
            <a:off x="10347800" y="3654911"/>
            <a:ext cx="607047" cy="83165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A913EF57-7A61-4F76-B7A2-81FB4768A821}"/>
              </a:ext>
            </a:extLst>
          </p:cNvPr>
          <p:cNvSpPr/>
          <p:nvPr/>
        </p:nvSpPr>
        <p:spPr>
          <a:xfrm>
            <a:off x="10122104" y="4603427"/>
            <a:ext cx="1885169" cy="151104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где?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куда?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DC814DF1-B3D8-4B8F-99B1-A695398E056B}"/>
              </a:ext>
            </a:extLst>
          </p:cNvPr>
          <p:cNvSpPr/>
          <p:nvPr/>
        </p:nvSpPr>
        <p:spPr>
          <a:xfrm>
            <a:off x="8180423" y="2992582"/>
            <a:ext cx="2598413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поясняют</a:t>
            </a:r>
          </a:p>
        </p:txBody>
      </p:sp>
    </p:spTree>
    <p:extLst>
      <p:ext uri="{BB962C8B-B14F-4D97-AF65-F5344CB8AC3E}">
        <p14:creationId xmlns:p14="http://schemas.microsoft.com/office/powerpoint/2010/main" val="32991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4" grpId="0" animBg="1"/>
      <p:bldP spid="19" grpId="0" animBg="1"/>
      <p:bldP spid="27" grpId="0" animBg="1"/>
      <p:bldP spid="28" grpId="0" animBg="1"/>
      <p:bldP spid="30" grpId="0" animBg="1"/>
      <p:bldP spid="31" grpId="0" animBg="1"/>
      <p:bldP spid="43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3305907" y="362123"/>
            <a:ext cx="6040582" cy="821084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Подлежащее и сказуемое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2257043" y="1858817"/>
            <a:ext cx="8408413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члены предложения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0581B32-98B1-4AA9-814D-B162A5235EC5}"/>
              </a:ext>
            </a:extLst>
          </p:cNvPr>
          <p:cNvSpPr/>
          <p:nvPr/>
        </p:nvSpPr>
        <p:spPr>
          <a:xfrm>
            <a:off x="3014961" y="3106544"/>
            <a:ext cx="6892578" cy="80125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Грамматическая основа</a:t>
            </a:r>
          </a:p>
        </p:txBody>
      </p:sp>
    </p:spTree>
    <p:extLst>
      <p:ext uri="{BB962C8B-B14F-4D97-AF65-F5344CB8AC3E}">
        <p14:creationId xmlns:p14="http://schemas.microsoft.com/office/powerpoint/2010/main" val="200565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4285672" y="361171"/>
            <a:ext cx="3343102" cy="70138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682450" y="1781461"/>
            <a:ext cx="5413550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нераспространённые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EA0980C-933C-4293-A50F-58FA6EA45AEF}"/>
              </a:ext>
            </a:extLst>
          </p:cNvPr>
          <p:cNvSpPr/>
          <p:nvPr/>
        </p:nvSpPr>
        <p:spPr>
          <a:xfrm>
            <a:off x="6216072" y="1781461"/>
            <a:ext cx="4955309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распространённые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="" xmlns:a16="http://schemas.microsoft.com/office/drawing/2014/main" id="{D3772AC4-A2A3-4647-B398-AB07590F3E32}"/>
              </a:ext>
            </a:extLst>
          </p:cNvPr>
          <p:cNvCxnSpPr>
            <a:cxnSpLocks/>
          </p:cNvCxnSpPr>
          <p:nvPr/>
        </p:nvCxnSpPr>
        <p:spPr>
          <a:xfrm flipH="1">
            <a:off x="2927927" y="831937"/>
            <a:ext cx="1357746" cy="8583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="" xmlns:a16="http://schemas.microsoft.com/office/drawing/2014/main" id="{7204E383-3953-4B24-B967-9DB8129E1A65}"/>
              </a:ext>
            </a:extLst>
          </p:cNvPr>
          <p:cNvCxnSpPr>
            <a:cxnSpLocks/>
          </p:cNvCxnSpPr>
          <p:nvPr/>
        </p:nvCxnSpPr>
        <p:spPr>
          <a:xfrm>
            <a:off x="7628774" y="709598"/>
            <a:ext cx="1293553" cy="107186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61C96F47-B8D9-4E7B-BC53-66F29BF45DE3}"/>
              </a:ext>
            </a:extLst>
          </p:cNvPr>
          <p:cNvSpPr/>
          <p:nvPr/>
        </p:nvSpPr>
        <p:spPr>
          <a:xfrm>
            <a:off x="1291696" y="2825999"/>
            <a:ext cx="4028422" cy="149552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члены предложения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F62D913D-C400-4A82-8766-D5C77D08AAF1}"/>
              </a:ext>
            </a:extLst>
          </p:cNvPr>
          <p:cNvSpPr/>
          <p:nvPr/>
        </p:nvSpPr>
        <p:spPr>
          <a:xfrm>
            <a:off x="6216072" y="2825999"/>
            <a:ext cx="4955309" cy="149552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Второстепенные члены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107257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1803029" y="391041"/>
            <a:ext cx="8786191" cy="648855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предложения так, чтобы …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1736436" y="5749636"/>
            <a:ext cx="9965234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Журавли улетели в тёплые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страны.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>
            <a:extLst>
              <a:ext uri="{FF2B5EF4-FFF2-40B4-BE49-F238E27FC236}">
                <a16:creationId xmlns="" xmlns:a16="http://schemas.microsoft.com/office/drawing/2014/main" id="{1522A8DD-BBB3-4B22-8535-F7EB06300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007" y="1320800"/>
            <a:ext cx="6254236" cy="40547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34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1934817" y="387928"/>
            <a:ext cx="8797837" cy="648855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предложения так, чтобы …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1027644" y="5836979"/>
            <a:ext cx="10612182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Ёж спрятался в гнездо под корнями сосны.</a:t>
            </a:r>
          </a:p>
        </p:txBody>
      </p:sp>
      <p:pic>
        <p:nvPicPr>
          <p:cNvPr id="13314" name="Picture 2">
            <a:extLst>
              <a:ext uri="{FF2B5EF4-FFF2-40B4-BE49-F238E27FC236}">
                <a16:creationId xmlns="" xmlns:a16="http://schemas.microsoft.com/office/drawing/2014/main" id="{33836761-A34F-486F-A9C3-E484A22A5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917" y="1173018"/>
            <a:ext cx="7214965" cy="45119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22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34344" y="-160638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предложение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 rot="20603857">
            <a:off x="1087749" y="1564855"/>
            <a:ext cx="2907303" cy="73976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Винни-Пух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 rot="1037823">
            <a:off x="8002069" y="1603887"/>
            <a:ext cx="3292652" cy="7886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 в гостях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 rot="20875514">
            <a:off x="232730" y="3861717"/>
            <a:ext cx="3043213" cy="7698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 у Кролика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 rot="655225">
            <a:off x="5777115" y="2472682"/>
            <a:ext cx="3230059" cy="7474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побывал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 rot="1111820">
            <a:off x="8932052" y="3562908"/>
            <a:ext cx="2931039" cy="8037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  однажды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 rot="20749569">
            <a:off x="2832481" y="2363713"/>
            <a:ext cx="2653484" cy="840721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 утром</a:t>
            </a:r>
            <a:endParaRPr lang="ru-RU" sz="2400" dirty="0"/>
          </a:p>
        </p:txBody>
      </p:sp>
      <p:pic>
        <p:nvPicPr>
          <p:cNvPr id="30723" name="Picture 3" descr="Винни-Пух и все-все-все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3659" y="3501008"/>
            <a:ext cx="5856651" cy="29555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021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19403" y="188640"/>
            <a:ext cx="10363200" cy="126876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11424" y="1772816"/>
            <a:ext cx="10753195" cy="4752528"/>
          </a:xfrm>
        </p:spPr>
        <p:txBody>
          <a:bodyPr>
            <a:normAutofit/>
          </a:bodyPr>
          <a:lstStyle/>
          <a:p>
            <a:pPr algn="l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Однажды утром Винни – Пух    побывал в гостях у Кролика. (</a:t>
            </a:r>
            <a:r>
              <a:rPr lang="ru-R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повеств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невоскл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l"/>
            <a:endParaRPr lang="ru-RU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побывал (когда?) однажды</a:t>
            </a:r>
          </a:p>
          <a:p>
            <a:pPr algn="l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побывал ( когда?) утром</a:t>
            </a:r>
          </a:p>
          <a:p>
            <a:pPr algn="l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побывал ( где?) в гостях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гостях ( у кого?) у Кролика</a:t>
            </a:r>
          </a:p>
          <a:p>
            <a:pPr algn="l"/>
            <a:endParaRPr lang="ru-RU" b="1" i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336843" y="2261118"/>
            <a:ext cx="15797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236232" y="2261118"/>
            <a:ext cx="11910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236232" y="2348880"/>
            <a:ext cx="11910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3" descr="Винни-Пух и все-все-все.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056107" y="3933056"/>
            <a:ext cx="4851492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866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07435" y="1"/>
            <a:ext cx="10363200" cy="119675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предложения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31371" y="1268760"/>
            <a:ext cx="11617291" cy="504056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4400" dirty="0" smtClean="0">
                <a:solidFill>
                  <a:schemeClr val="tx1"/>
                </a:solidFill>
              </a:rPr>
              <a:t>пчелы,        мёд,     собирают,      летом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работают,     труженицы,  маленькие,  без устали</a:t>
            </a:r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99456" y="1484784"/>
            <a:ext cx="2208245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когда? </a:t>
            </a:r>
            <a:endParaRPr lang="ru-RU" sz="2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84032" y="3432584"/>
            <a:ext cx="2592288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что делают</a:t>
            </a:r>
            <a:r>
              <a:rPr lang="ru-RU" dirty="0" smtClean="0">
                <a:solidFill>
                  <a:schemeClr val="tx1"/>
                </a:solidFill>
              </a:rPr>
              <a:t>?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95733" y="3477885"/>
            <a:ext cx="2304256" cy="6263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кто? </a:t>
            </a:r>
            <a:endParaRPr lang="ru-RU" sz="2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74169" y="3501482"/>
            <a:ext cx="23042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какие? </a:t>
            </a:r>
            <a:endParaRPr lang="ru-RU" sz="2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84032" y="1484784"/>
            <a:ext cx="2592288" cy="6983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что делают? 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95733" y="1484784"/>
            <a:ext cx="2304256" cy="6983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кто? 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360363" y="1484784"/>
            <a:ext cx="1824203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что?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360363" y="3422239"/>
            <a:ext cx="2112235" cy="6263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как?</a:t>
            </a:r>
          </a:p>
        </p:txBody>
      </p:sp>
    </p:spTree>
    <p:extLst>
      <p:ext uri="{BB962C8B-B14F-4D97-AF65-F5344CB8AC3E}">
        <p14:creationId xmlns:p14="http://schemas.microsoft.com/office/powerpoint/2010/main" val="264052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речи</a:t>
            </a:r>
          </a:p>
          <a:p>
            <a:pPr>
              <a:buNone/>
            </a:pPr>
            <a:endParaRPr lang="ru-RU" sz="3600" b="1" i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600" dirty="0" smtClean="0"/>
              <a:t>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Существительное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Глагол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Прилагательное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Местоимение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предложения</a:t>
            </a:r>
          </a:p>
          <a:p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Подлежащее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Сказуемое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Второстепенные </a:t>
            </a:r>
          </a:p>
          <a:p>
            <a:pPr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предложения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1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4221018" y="304800"/>
            <a:ext cx="4636364" cy="665018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 урока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083AC514-AB39-4B7D-8A13-7134C55FDFD2}"/>
              </a:ext>
            </a:extLst>
          </p:cNvPr>
          <p:cNvSpPr/>
          <p:nvPr/>
        </p:nvSpPr>
        <p:spPr>
          <a:xfrm>
            <a:off x="1592147" y="1649846"/>
            <a:ext cx="9327644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сегодня было легко на уроке ….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863DFAA5-D2F2-4B8D-BBAE-611044D674A8}"/>
              </a:ext>
            </a:extLst>
          </p:cNvPr>
          <p:cNvSpPr/>
          <p:nvPr/>
        </p:nvSpPr>
        <p:spPr>
          <a:xfrm>
            <a:off x="1592147" y="2878283"/>
            <a:ext cx="9327644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сегодня было сложно на уроке ….</a:t>
            </a:r>
          </a:p>
        </p:txBody>
      </p:sp>
    </p:spTree>
    <p:extLst>
      <p:ext uri="{BB962C8B-B14F-4D97-AF65-F5344CB8AC3E}">
        <p14:creationId xmlns:p14="http://schemas.microsoft.com/office/powerpoint/2010/main" val="224915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2" y="433082"/>
            <a:ext cx="10191779" cy="1055687"/>
          </a:xfrm>
        </p:spPr>
        <p:txBody>
          <a:bodyPr lIns="0" tIns="0" rIns="0" bIns="0"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задание и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букву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211" y="1643051"/>
            <a:ext cx="428628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6600" b="1" dirty="0" smtClean="0">
                <a:solidFill>
                  <a:schemeClr val="accent3">
                    <a:lumMod val="25000"/>
                  </a:schemeClr>
                </a:solidFill>
              </a:rPr>
              <a:t>нос</a:t>
            </a:r>
          </a:p>
          <a:p>
            <a:pPr>
              <a:lnSpc>
                <a:spcPct val="150000"/>
              </a:lnSpc>
            </a:pPr>
            <a:r>
              <a:rPr lang="ru-RU" sz="6600" b="1" dirty="0" smtClean="0">
                <a:solidFill>
                  <a:schemeClr val="accent3">
                    <a:lumMod val="25000"/>
                  </a:schemeClr>
                </a:solidFill>
              </a:rPr>
              <a:t>лак</a:t>
            </a:r>
          </a:p>
          <a:p>
            <a:pPr>
              <a:lnSpc>
                <a:spcPct val="150000"/>
              </a:lnSpc>
            </a:pPr>
            <a:r>
              <a:rPr lang="ru-RU" sz="6600" b="1" dirty="0" smtClean="0">
                <a:solidFill>
                  <a:schemeClr val="accent3">
                    <a:lumMod val="25000"/>
                  </a:schemeClr>
                </a:solidFill>
              </a:rPr>
              <a:t>лён</a:t>
            </a:r>
            <a:endParaRPr lang="ru-RU" sz="6600" b="1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2491" y="2000241"/>
            <a:ext cx="7239008" cy="32316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3000" b="1" u="sng" dirty="0" smtClean="0">
                <a:solidFill>
                  <a:srgbClr val="000099"/>
                </a:solidFill>
              </a:rPr>
              <a:t>Условия для поиска буквы:</a:t>
            </a:r>
          </a:p>
          <a:p>
            <a:pPr>
              <a:buFontTx/>
              <a:buChar char="-"/>
            </a:pPr>
            <a:r>
              <a:rPr lang="ru-RU" sz="3000" b="1" dirty="0" smtClean="0">
                <a:solidFill>
                  <a:srgbClr val="000099"/>
                </a:solidFill>
              </a:rPr>
              <a:t> находится в корне слова;</a:t>
            </a:r>
          </a:p>
          <a:p>
            <a:pPr>
              <a:buFontTx/>
              <a:buChar char="-"/>
            </a:pPr>
            <a:r>
              <a:rPr lang="ru-RU" sz="3000" b="1" dirty="0" smtClean="0">
                <a:solidFill>
                  <a:srgbClr val="000099"/>
                </a:solidFill>
              </a:rPr>
              <a:t> согласная;</a:t>
            </a:r>
          </a:p>
          <a:p>
            <a:pPr>
              <a:buFontTx/>
              <a:buChar char="-"/>
            </a:pPr>
            <a:r>
              <a:rPr lang="ru-RU" sz="3000" b="1" dirty="0" smtClean="0">
                <a:solidFill>
                  <a:srgbClr val="000099"/>
                </a:solidFill>
              </a:rPr>
              <a:t> обозначает звук:</a:t>
            </a:r>
          </a:p>
          <a:p>
            <a:r>
              <a:rPr lang="ru-RU" sz="3000" b="1" dirty="0" smtClean="0">
                <a:solidFill>
                  <a:srgbClr val="000099"/>
                </a:solidFill>
              </a:rPr>
              <a:t>			непарный</a:t>
            </a:r>
          </a:p>
          <a:p>
            <a:r>
              <a:rPr lang="ru-RU" sz="3000" b="1" dirty="0" smtClean="0">
                <a:solidFill>
                  <a:srgbClr val="000099"/>
                </a:solidFill>
              </a:rPr>
              <a:t>			звонкий</a:t>
            </a:r>
          </a:p>
          <a:p>
            <a:r>
              <a:rPr lang="ru-RU" sz="3000" b="1" dirty="0" smtClean="0">
                <a:solidFill>
                  <a:srgbClr val="000099"/>
                </a:solidFill>
              </a:rPr>
              <a:t>			мягкий</a:t>
            </a:r>
            <a:endParaRPr lang="ru-RU" dirty="0"/>
          </a:p>
        </p:txBody>
      </p:sp>
      <p:sp>
        <p:nvSpPr>
          <p:cNvPr id="7" name="Дуга 6"/>
          <p:cNvSpPr/>
          <p:nvPr/>
        </p:nvSpPr>
        <p:spPr>
          <a:xfrm>
            <a:off x="417787" y="5072074"/>
            <a:ext cx="1809763" cy="571504"/>
          </a:xfrm>
          <a:prstGeom prst="arc">
            <a:avLst>
              <a:gd name="adj1" fmla="val 10922107"/>
              <a:gd name="adj2" fmla="val 21052591"/>
            </a:avLst>
          </a:prstGeom>
          <a:ln w="50800">
            <a:solidFill>
              <a:srgbClr val="66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76211" y="5911610"/>
            <a:ext cx="571504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67504" y="5500702"/>
            <a:ext cx="39052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</a:rPr>
              <a:t>Буква </a:t>
            </a:r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r>
              <a:rPr lang="ru-RU" sz="4000" b="1" dirty="0" smtClean="0">
                <a:solidFill>
                  <a:srgbClr val="000099"/>
                </a:solidFill>
              </a:rPr>
              <a:t>.</a:t>
            </a:r>
            <a:endParaRPr lang="ru-RU" sz="4000" b="1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208" y="3214686"/>
            <a:ext cx="12096835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Найти закономерность, продолжить ряд:</a:t>
            </a:r>
          </a:p>
          <a:p>
            <a:pPr algn="ctr"/>
            <a:endParaRPr lang="ru-RU" sz="1200" b="1" dirty="0" smtClean="0"/>
          </a:p>
          <a:p>
            <a:pPr algn="ctr"/>
            <a:r>
              <a:rPr lang="ru-RU" sz="4800" b="1" dirty="0" err="1" smtClean="0">
                <a:solidFill>
                  <a:srgbClr val="C00000"/>
                </a:solidFill>
              </a:rPr>
              <a:t>лб</a:t>
            </a:r>
            <a:r>
              <a:rPr lang="ru-RU" sz="4800" b="1" dirty="0" smtClean="0">
                <a:solidFill>
                  <a:srgbClr val="C00000"/>
                </a:solidFill>
              </a:rPr>
              <a:t>   </a:t>
            </a:r>
            <a:r>
              <a:rPr lang="ru-RU" sz="4800" b="1" dirty="0" err="1" smtClean="0">
                <a:solidFill>
                  <a:srgbClr val="C00000"/>
                </a:solidFill>
              </a:rPr>
              <a:t>лв</a:t>
            </a:r>
            <a:r>
              <a:rPr lang="ru-RU" sz="4800" b="1" dirty="0" smtClean="0">
                <a:solidFill>
                  <a:srgbClr val="C00000"/>
                </a:solidFill>
              </a:rPr>
              <a:t>   </a:t>
            </a:r>
            <a:r>
              <a:rPr lang="ru-RU" sz="4800" b="1" dirty="0" err="1" smtClean="0">
                <a:solidFill>
                  <a:srgbClr val="C00000"/>
                </a:solidFill>
              </a:rPr>
              <a:t>лг</a:t>
            </a:r>
            <a:r>
              <a:rPr lang="ru-RU" sz="4800" b="1" dirty="0" smtClean="0">
                <a:solidFill>
                  <a:srgbClr val="C00000"/>
                </a:solidFill>
              </a:rPr>
              <a:t>   </a:t>
            </a:r>
            <a:r>
              <a:rPr lang="ru-RU" sz="4800" b="1" dirty="0" err="1" smtClean="0">
                <a:solidFill>
                  <a:srgbClr val="C00000"/>
                </a:solidFill>
              </a:rPr>
              <a:t>лд</a:t>
            </a:r>
            <a:r>
              <a:rPr lang="ru-RU" sz="4800" b="1" dirty="0" smtClean="0">
                <a:solidFill>
                  <a:srgbClr val="C00000"/>
                </a:solidFill>
              </a:rPr>
              <a:t>   </a:t>
            </a:r>
            <a:r>
              <a:rPr lang="ru-RU" sz="4800" b="1" dirty="0" err="1" smtClean="0">
                <a:solidFill>
                  <a:srgbClr val="C00000"/>
                </a:solidFill>
              </a:rPr>
              <a:t>лж</a:t>
            </a:r>
            <a:r>
              <a:rPr lang="ru-RU" sz="4800" b="1" dirty="0" smtClean="0">
                <a:solidFill>
                  <a:srgbClr val="C00000"/>
                </a:solidFill>
              </a:rPr>
              <a:t> …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9086" y="2405455"/>
            <a:ext cx="110490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err="1" smtClean="0">
                <a:solidFill>
                  <a:schemeClr val="tx2"/>
                </a:solidFill>
                <a:latin typeface="Calligraph" pitchFamily="2" charset="0"/>
              </a:rPr>
              <a:t>лб</a:t>
            </a:r>
            <a:r>
              <a:rPr lang="ru-RU" sz="8800" dirty="0" smtClean="0">
                <a:solidFill>
                  <a:schemeClr val="tx2"/>
                </a:solidFill>
                <a:latin typeface="Calligraph" pitchFamily="2" charset="0"/>
              </a:rPr>
              <a:t>   </a:t>
            </a:r>
            <a:r>
              <a:rPr lang="ru-RU" sz="8800" dirty="0" err="1" smtClean="0">
                <a:solidFill>
                  <a:schemeClr val="tx2"/>
                </a:solidFill>
                <a:latin typeface="Calligraph" pitchFamily="2" charset="0"/>
              </a:rPr>
              <a:t>лв</a:t>
            </a:r>
            <a:r>
              <a:rPr lang="ru-RU" sz="8800" dirty="0" smtClean="0">
                <a:solidFill>
                  <a:schemeClr val="tx2"/>
                </a:solidFill>
                <a:latin typeface="Calligraph" pitchFamily="2" charset="0"/>
              </a:rPr>
              <a:t>   </a:t>
            </a:r>
            <a:r>
              <a:rPr lang="ru-RU" sz="8800" dirty="0" err="1" smtClean="0">
                <a:solidFill>
                  <a:schemeClr val="tx2"/>
                </a:solidFill>
                <a:latin typeface="Calligraph" pitchFamily="2" charset="0"/>
              </a:rPr>
              <a:t>лг</a:t>
            </a:r>
            <a:r>
              <a:rPr lang="ru-RU" sz="8800" dirty="0" smtClean="0">
                <a:solidFill>
                  <a:schemeClr val="tx2"/>
                </a:solidFill>
                <a:latin typeface="Calligraph" pitchFamily="2" charset="0"/>
              </a:rPr>
              <a:t>   </a:t>
            </a:r>
            <a:r>
              <a:rPr lang="ru-RU" sz="8800" dirty="0" err="1" smtClean="0">
                <a:solidFill>
                  <a:schemeClr val="tx2"/>
                </a:solidFill>
                <a:latin typeface="Calligraph" pitchFamily="2" charset="0"/>
              </a:rPr>
              <a:t>лд</a:t>
            </a:r>
            <a:r>
              <a:rPr lang="ru-RU" sz="8800" dirty="0" smtClean="0">
                <a:solidFill>
                  <a:schemeClr val="tx2"/>
                </a:solidFill>
                <a:latin typeface="Calligraph" pitchFamily="2" charset="0"/>
              </a:rPr>
              <a:t>   </a:t>
            </a:r>
            <a:r>
              <a:rPr lang="ru-RU" sz="8800" dirty="0" err="1" smtClean="0">
                <a:solidFill>
                  <a:schemeClr val="tx2"/>
                </a:solidFill>
                <a:latin typeface="Calligraph" pitchFamily="2" charset="0"/>
              </a:rPr>
              <a:t>лж</a:t>
            </a:r>
            <a:r>
              <a:rPr lang="ru-RU" sz="8800" dirty="0" smtClean="0">
                <a:solidFill>
                  <a:schemeClr val="tx2"/>
                </a:solidFill>
                <a:latin typeface="Calligraph" pitchFamily="2" charset="0"/>
              </a:rPr>
              <a:t> …</a:t>
            </a:r>
            <a:endParaRPr lang="ru-RU" sz="8800" dirty="0">
              <a:solidFill>
                <a:schemeClr val="tx2"/>
              </a:solidFill>
              <a:latin typeface="Calligraph" pitchFamily="2" charset="0"/>
            </a:endParaRPr>
          </a:p>
        </p:txBody>
      </p:sp>
      <p:pic>
        <p:nvPicPr>
          <p:cNvPr id="15" name="Picture 2" descr="C:\Documents and Settings\Игорь\Мои документы\Картинки\Прозрачные\Прозрачный фон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58501" y="0"/>
            <a:ext cx="1333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97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allAtOnce"/>
      <p:bldP spid="4" grpId="0" build="allAtOnce"/>
      <p:bldP spid="7" grpId="0" animBg="1"/>
      <p:bldP spid="7" grpId="1" animBg="1"/>
      <p:bldP spid="12" grpId="0"/>
      <p:bldP spid="12" grpId="1"/>
      <p:bldP spid="13" grpId="0" build="allAtOnce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27173" y="1740160"/>
            <a:ext cx="648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…ЛЬБОМ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422997" y="4290554"/>
            <a:ext cx="2918884" cy="2809875"/>
            <a:chOff x="1817247" y="4290553"/>
            <a:chExt cx="2189163" cy="2809875"/>
          </a:xfrm>
        </p:grpSpPr>
        <p:pic>
          <p:nvPicPr>
            <p:cNvPr id="8" name="Picture 2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7247" y="4290553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555776" y="4763752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О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757585" y="3063599"/>
            <a:ext cx="2918884" cy="2809875"/>
            <a:chOff x="5818188" y="3063598"/>
            <a:chExt cx="2189163" cy="2809875"/>
          </a:xfrm>
        </p:grpSpPr>
        <p:pic>
          <p:nvPicPr>
            <p:cNvPr id="11" name="Picture 4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И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5065686" y="2913892"/>
            <a:ext cx="2918884" cy="2809875"/>
            <a:chOff x="3664995" y="3212976"/>
            <a:chExt cx="2189163" cy="2809875"/>
          </a:xfrm>
        </p:grpSpPr>
        <p:pic>
          <p:nvPicPr>
            <p:cNvPr id="14" name="Picture 3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А</a:t>
              </a:r>
            </a:p>
          </p:txBody>
        </p:sp>
      </p:grpSp>
      <p:pic>
        <p:nvPicPr>
          <p:cNvPr id="16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2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C -0.00139 0.0007 -0.00278 0.00301 -0.00382 0.00185 C -0.00486 0.00093 -0.00434 -0.00255 -0.00486 -0.00463 C -0.01216 -0.02847 -0.00504 0.00417 -0.01337 -0.02731 C -0.01441 -0.03148 -0.01441 -0.0368 -0.01598 -0.04074 C -0.01823 -0.04699 -0.02153 -0.05116 -0.02448 -0.05625 C -0.02761 -0.06227 -0.04618 -0.07755 -0.05 -0.08102 C -0.06841 -0.09676 -0.08733 -0.11296 -0.1073 -0.11921 C -0.11337 -0.12593 -0.12032 -0.13055 -0.12691 -0.13518 C -0.13386 -0.13958 -0.13125 -0.13518 -0.13664 -0.13958 C -0.14115 -0.14352 -0.14393 -0.14676 -0.14896 -0.14838 C -0.15868 -0.15139 -0.15625 -0.14907 -0.16355 -0.15301 C -0.16789 -0.15532 -0.1724 -0.15718 -0.17691 -0.15949 C -0.1823 -0.1625 -0.18611 -0.16852 -0.19167 -0.17106 C -0.2007 -0.17569 -0.20921 -0.18194 -0.21823 -0.1868 C -0.22309 -0.18935 -0.23299 -0.19329 -0.23299 -0.19305 C -0.23768 -0.1993 -0.24236 -0.19977 -0.24757 -0.2044 C -0.25035 -0.2118 -0.25348 -0.21759 -0.25608 -0.22477 C -0.25695 -0.23773 -0.25764 -0.25046 -0.25868 -0.26319 C -0.25938 -0.27176 -0.26337 -0.27893 -0.26337 -0.2875 L -0.26459 -0.27199 " pathEditMode="relative" rAng="0" ptsTypes="fffffffffffffffffff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9" y="-1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31092" y="1640296"/>
            <a:ext cx="648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Б Е Р … Г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716617" y="3212977"/>
            <a:ext cx="2918884" cy="2809875"/>
            <a:chOff x="1287462" y="3212976"/>
            <a:chExt cx="2189163" cy="2809875"/>
          </a:xfrm>
        </p:grpSpPr>
        <p:pic>
          <p:nvPicPr>
            <p:cNvPr id="2050" name="Picture 2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462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033464" y="3573016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Е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496267" y="2579628"/>
            <a:ext cx="2918884" cy="2809875"/>
            <a:chOff x="5818188" y="3063598"/>
            <a:chExt cx="2189163" cy="2809875"/>
          </a:xfrm>
        </p:grpSpPr>
        <p:pic>
          <p:nvPicPr>
            <p:cNvPr id="2052" name="Picture 4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И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5501670" y="4048126"/>
            <a:ext cx="2918884" cy="2809875"/>
            <a:chOff x="3664995" y="3450746"/>
            <a:chExt cx="2189163" cy="2809875"/>
          </a:xfrm>
        </p:grpSpPr>
        <p:pic>
          <p:nvPicPr>
            <p:cNvPr id="2051" name="Picture 3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45074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А</a:t>
              </a:r>
            </a:p>
          </p:txBody>
        </p:sp>
      </p:grpSp>
      <p:pic>
        <p:nvPicPr>
          <p:cNvPr id="2053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16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C 0.0085 -0.01273 0.0217 -0.02199 0.03246 -0.03148 C 0.04201 -0.04005 0.04027 -0.04583 0.0533 -0.04907 C 0.06493 -0.06412 0.08159 -0.06991 0.09566 -0.07801 C 0.09982 -0.08032 0.10295 -0.08588 0.10694 -0.08796 C 0.11232 -0.09097 0.11857 -0.09097 0.12378 -0.09375 C 0.13871 -0.10208 0.15468 -0.10764 0.17048 -0.11134 C 0.17673 -0.11435 0.18281 -0.11528 0.18889 -0.11898 C 0.19948 -0.12593 0.2085 -0.13218 0.21979 -0.13681 C 0.23298 -0.15093 0.25156 -0.15532 0.26632 -0.16597 C 0.2901 -0.1838 0.3125 -0.20741 0.33107 -0.23426 C 0.33229 -0.23912 0.33402 -0.24282 0.33107 -0.24792 C 0.33021 -0.24977 0.32812 -0.24907 0.32691 -0.25 C 0.32413 -0.25232 0.31857 -0.25764 0.31857 -0.25741 C 0.31666 -0.26134 0.31597 -0.26574 0.31423 -0.26944 C 0.30989 -0.27824 0.30729 -0.27755 0.30729 -0.28889 " pathEditMode="relative" rAng="0" ptsTypes="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1" y="-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41308" y="1723933"/>
            <a:ext cx="648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В Е Т …  Р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716617" y="3212977"/>
            <a:ext cx="2918884" cy="2809875"/>
            <a:chOff x="1287462" y="3212976"/>
            <a:chExt cx="2189163" cy="2809875"/>
          </a:xfrm>
        </p:grpSpPr>
        <p:pic>
          <p:nvPicPr>
            <p:cNvPr id="8" name="Picture 2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462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033464" y="3573016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И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757585" y="3063599"/>
            <a:ext cx="2918884" cy="2809875"/>
            <a:chOff x="5818188" y="3063598"/>
            <a:chExt cx="2189163" cy="2809875"/>
          </a:xfrm>
        </p:grpSpPr>
        <p:pic>
          <p:nvPicPr>
            <p:cNvPr id="11" name="Picture 4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Е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886661" y="3212977"/>
            <a:ext cx="2918884" cy="2809875"/>
            <a:chOff x="3664995" y="3212976"/>
            <a:chExt cx="2189163" cy="2809875"/>
          </a:xfrm>
        </p:grpSpPr>
        <p:pic>
          <p:nvPicPr>
            <p:cNvPr id="14" name="Picture 3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О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pic>
        <p:nvPicPr>
          <p:cNvPr id="16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00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C -0.0092 -0.00694 -0.01788 -0.01574 -0.0283 -0.01968 C -0.03593 -0.0287 -0.04253 -0.02893 -0.05139 -0.03704 C -0.05712 -0.04236 -0.05746 -0.04768 -0.06458 -0.05069 C -0.07725 -0.06528 -0.09236 -0.07731 -0.10416 -0.09282 C -0.10607 -0.09537 -0.10781 -0.09792 -0.1092 -0.10069 C -0.11041 -0.10301 -0.11093 -0.10625 -0.11232 -0.10833 C -0.11701 -0.11458 -0.12326 -0.11944 -0.12725 -0.12593 C -0.13385 -0.13634 -0.14027 -0.14676 -0.14705 -0.15694 C -0.15243 -0.16505 -0.15573 -0.17431 -0.16198 -0.18194 C -0.16423 -0.18866 -0.16684 -0.19722 -0.17014 -0.20324 C -0.1743 -0.21018 -0.17795 -0.21412 -0.18038 -0.22268 C -0.18125 -0.22963 -0.18298 -0.23681 -0.1835 -0.24375 C -0.18437 -0.2588 -0.18507 -0.28819 -0.18507 -0.28796 " pathEditMode="relative" rAng="0" ptsTypes="fffffffffffff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3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03281" y="1740160"/>
            <a:ext cx="648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Г О Р … Д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716617" y="3212977"/>
            <a:ext cx="2918884" cy="2809875"/>
            <a:chOff x="1287462" y="3212976"/>
            <a:chExt cx="2189163" cy="2809875"/>
          </a:xfrm>
        </p:grpSpPr>
        <p:pic>
          <p:nvPicPr>
            <p:cNvPr id="8" name="Picture 2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462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033464" y="3573016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О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757585" y="3063599"/>
            <a:ext cx="2918884" cy="2809875"/>
            <a:chOff x="5818188" y="3063598"/>
            <a:chExt cx="2189163" cy="2809875"/>
          </a:xfrm>
        </p:grpSpPr>
        <p:pic>
          <p:nvPicPr>
            <p:cNvPr id="11" name="Picture 4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И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886661" y="3212977"/>
            <a:ext cx="2918884" cy="2809875"/>
            <a:chOff x="3664995" y="3212976"/>
            <a:chExt cx="2189163" cy="2809875"/>
          </a:xfrm>
        </p:grpSpPr>
        <p:pic>
          <p:nvPicPr>
            <p:cNvPr id="14" name="Picture 3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А</a:t>
              </a:r>
            </a:p>
          </p:txBody>
        </p:sp>
      </p:grpSp>
      <p:pic>
        <p:nvPicPr>
          <p:cNvPr id="16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00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C 0.00416 -0.0206 3.33333E-6 -0.00787 0.01041 -0.02407 C 0.02205 -0.04213 0.03489 -0.07292 0.05086 -0.08079 C 0.06458 -0.09792 0.04774 -0.07917 0.06284 -0.08982 C 0.06493 -0.09144 0.06597 -0.09468 0.06823 -0.09607 C 0.08489 -0.10833 0.10642 -0.11366 0.1243 -0.11597 C 0.14896 -0.125 0.17083 -0.12546 0.19652 -0.12685 C 0.21475 -0.13171 0.23333 -0.13125 0.25156 -0.13357 C 0.25937 -0.13565 0.26944 -0.13102 0.27517 -0.14028 C 0.27986 -0.14792 0.28593 -0.15255 0.29218 -0.15741 C 0.29687 -0.16528 0.29965 -0.17523 0.30538 -0.18148 C 0.3092 -0.19097 0.31232 -0.20139 0.31441 -0.21227 C 0.31718 -0.2419 0.3184 -0.26898 0.3184 -0.29931 " pathEditMode="relative" rAng="0" ptsTypes="fffff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20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99723" y="1650574"/>
            <a:ext cx="90250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Д Е В … Ч К А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5008474" y="3284985"/>
            <a:ext cx="2918884" cy="2809875"/>
            <a:chOff x="1287462" y="3212976"/>
            <a:chExt cx="2189163" cy="2809875"/>
          </a:xfrm>
        </p:grpSpPr>
        <p:pic>
          <p:nvPicPr>
            <p:cNvPr id="8" name="Picture 2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462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033464" y="3573016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О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8112225" y="3227243"/>
            <a:ext cx="2918884" cy="2809875"/>
            <a:chOff x="5818188" y="3063598"/>
            <a:chExt cx="2189163" cy="2809875"/>
          </a:xfrm>
        </p:grpSpPr>
        <p:pic>
          <p:nvPicPr>
            <p:cNvPr id="11" name="Picture 4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У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1676354" y="3281672"/>
            <a:ext cx="2918884" cy="2809875"/>
            <a:chOff x="3664995" y="3212976"/>
            <a:chExt cx="2189163" cy="2809875"/>
          </a:xfrm>
        </p:grpSpPr>
        <p:pic>
          <p:nvPicPr>
            <p:cNvPr id="14" name="Picture 3" descr="C:\Users\Tomar\Desktop\Для презентации\list-klyona-1.pn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А</a:t>
              </a:r>
            </a:p>
          </p:txBody>
        </p:sp>
      </p:grpSp>
      <p:pic>
        <p:nvPicPr>
          <p:cNvPr id="16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86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6 C 0.00174 -0.06806 0.00382 -0.13426 0.02413 -0.20047 C 0.02761 -0.22824 0.03472 -0.25625 0.04531 -0.28334 C 0.04618 -0.28866 0.04844 -0.29931 0.04844 -0.29931 " pathEditMode="relative" rAng="0" ptsTypes="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3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Tomar\Desktop\Для презентации\Shkolnye\Shkolnye\Русский язык\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39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3287" y="1763690"/>
            <a:ext cx="113292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Д … Ж У Р Н Ы Й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716617" y="3212977"/>
            <a:ext cx="2918884" cy="2809875"/>
            <a:chOff x="1287462" y="3212976"/>
            <a:chExt cx="2189163" cy="2809875"/>
          </a:xfrm>
        </p:grpSpPr>
        <p:pic>
          <p:nvPicPr>
            <p:cNvPr id="8" name="Picture 2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462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033464" y="3573016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О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757585" y="3063599"/>
            <a:ext cx="2918884" cy="2809875"/>
            <a:chOff x="5818188" y="3063598"/>
            <a:chExt cx="2189163" cy="2809875"/>
          </a:xfrm>
        </p:grpSpPr>
        <p:pic>
          <p:nvPicPr>
            <p:cNvPr id="11" name="Picture 4" descr="C:\Users\Tomar\Desktop\Для презентации\list-klyona-1.png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8188" y="3063598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480721" y="357301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И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886661" y="3212977"/>
            <a:ext cx="2918884" cy="2809875"/>
            <a:chOff x="3664995" y="3212976"/>
            <a:chExt cx="2189163" cy="2809875"/>
          </a:xfrm>
        </p:grpSpPr>
        <p:pic>
          <p:nvPicPr>
            <p:cNvPr id="14" name="Picture 3" descr="C:\Users\Tomar\Desktop\Для презентации\list-klyona-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4995" y="3212976"/>
              <a:ext cx="2189163" cy="2809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418889" y="3608175"/>
              <a:ext cx="864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Е</a:t>
              </a:r>
              <a:endParaRPr lang="ru-RU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pic>
        <p:nvPicPr>
          <p:cNvPr id="16" name="Picture 5" descr="C:\Users\Tomar\Desktop\Для презентации\03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491" y="5425472"/>
            <a:ext cx="1575408" cy="11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64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C -0.00591 -0.00162 -0.0099 -0.00463 -0.01528 -0.00718 C -0.01858 -0.01042 -0.03855 -0.03032 -0.04358 -0.03241 C -0.05018 -0.03495 -0.05695 -0.03472 -0.06372 -0.03611 C -0.10191 -0.07153 -0.06493 -0.0412 -0.09167 -0.05602 C -0.10434 -0.06296 -0.11007 -0.07107 -0.12223 -0.07384 C -0.12986 -0.07986 -0.1382 -0.08218 -0.14584 -0.08819 C -0.1573 -0.09699 -0.17205 -0.11227 -0.18455 -0.1169 C -0.19167 -0.12315 -0.19896 -0.13079 -0.20695 -0.13287 C -0.2158 -0.13843 -0.22344 -0.14745 -0.23282 -0.15093 C -0.2375 -0.15579 -0.2415 -0.16065 -0.24671 -0.16366 C -0.25105 -0.17338 -0.25903 -0.17986 -0.26441 -0.18866 C -0.26546 -0.19329 -0.26719 -0.19676 -0.26806 -0.20139 C -0.2691 -0.20648 -0.26927 -0.21227 -0.27032 -0.21759 C -0.2724 -0.24977 -0.27153 -0.2294 -0.27153 -0.27847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28" y="-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9D12D4FC-CD22-4223-AEB7-7D47F1B4A756}"/>
              </a:ext>
            </a:extLst>
          </p:cNvPr>
          <p:cNvSpPr/>
          <p:nvPr/>
        </p:nvSpPr>
        <p:spPr>
          <a:xfrm>
            <a:off x="4457815" y="462771"/>
            <a:ext cx="3102494" cy="70138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5071FB-6D0B-4942-9753-747ED375018E}"/>
              </a:ext>
            </a:extLst>
          </p:cNvPr>
          <p:cNvSpPr/>
          <p:nvPr/>
        </p:nvSpPr>
        <p:spPr>
          <a:xfrm>
            <a:off x="3047480" y="1732970"/>
            <a:ext cx="6268798" cy="22426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и второстепенные члены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27593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308</Words>
  <Application>Microsoft Office PowerPoint</Application>
  <PresentationFormat>Произвольный</PresentationFormat>
  <Paragraphs>115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Выполнить задание и  найти букву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Составьте предложение</vt:lpstr>
      <vt:lpstr>Проверь себя</vt:lpstr>
      <vt:lpstr>Составьте предложения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</dc:creator>
  <cp:lastModifiedBy>admin</cp:lastModifiedBy>
  <cp:revision>122</cp:revision>
  <dcterms:created xsi:type="dcterms:W3CDTF">2019-11-21T05:15:03Z</dcterms:created>
  <dcterms:modified xsi:type="dcterms:W3CDTF">2023-07-20T12:51:50Z</dcterms:modified>
</cp:coreProperties>
</file>