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257" r:id="rId4"/>
    <p:sldId id="259" r:id="rId5"/>
    <p:sldId id="279" r:id="rId6"/>
    <p:sldId id="263" r:id="rId7"/>
    <p:sldId id="266" r:id="rId8"/>
    <p:sldId id="260" r:id="rId9"/>
    <p:sldId id="277" r:id="rId10"/>
    <p:sldId id="261" r:id="rId11"/>
    <p:sldId id="278" r:id="rId12"/>
    <p:sldId id="264" r:id="rId13"/>
    <p:sldId id="267" r:id="rId14"/>
    <p:sldId id="265" r:id="rId15"/>
    <p:sldId id="268" r:id="rId16"/>
    <p:sldId id="258" r:id="rId17"/>
    <p:sldId id="270" r:id="rId18"/>
    <p:sldId id="269" r:id="rId19"/>
    <p:sldId id="274" r:id="rId20"/>
    <p:sldId id="262" r:id="rId21"/>
    <p:sldId id="273" r:id="rId22"/>
    <p:sldId id="272" r:id="rId23"/>
    <p:sldId id="275" r:id="rId24"/>
    <p:sldId id="276" r:id="rId25"/>
    <p:sldId id="271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0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4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3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6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6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7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6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8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19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1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0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1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03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6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1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3AD813-C4B2-48FF-BC91-92A1D62DF011}" type="datetimeFigureOut">
              <a:rPr lang="ru-RU" smtClean="0"/>
              <a:t>06.07.2023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7B2863-464F-4EF9-9732-E6ACB31BF7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9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121920"/>
            <a:ext cx="9601196" cy="53122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Муниципальное бюджетное дошкольное образовательное учреждение </a:t>
            </a:r>
            <a:br>
              <a:rPr lang="ru-RU" sz="16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детский сад № 25 «Зайчик»</a:t>
            </a:r>
            <a:br>
              <a:rPr lang="ru-RU" sz="16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18856" y="798109"/>
            <a:ext cx="5399313" cy="3288857"/>
          </a:xfrm>
          <a:solidFill>
            <a:srgbClr val="CCCCFF"/>
          </a:solidFill>
        </p:spPr>
        <p:txBody>
          <a:bodyPr anchor="b">
            <a:normAutofit fontScale="70000" lnSpcReduction="20000"/>
          </a:bodyPr>
          <a:lstStyle/>
          <a:p>
            <a:pPr marL="0" indent="0" algn="ctr">
              <a:buNone/>
            </a:pPr>
            <a:endParaRPr lang="ru-RU" sz="3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Мастер-класс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Формирование </a:t>
            </a:r>
            <a:r>
              <a:rPr lang="ru-RU" sz="2900" dirty="0">
                <a:solidFill>
                  <a:srgbClr val="7030A0"/>
                </a:solidFill>
              </a:rPr>
              <a:t>элементарных математических представлений </a:t>
            </a:r>
            <a:r>
              <a:rPr lang="ru-RU" sz="2900" dirty="0" smtClean="0">
                <a:solidFill>
                  <a:srgbClr val="7030A0"/>
                </a:solidFill>
              </a:rPr>
              <a:t>и умственных способностей </a:t>
            </a:r>
            <a:r>
              <a:rPr lang="ru-RU" sz="2900" dirty="0">
                <a:solidFill>
                  <a:srgbClr val="7030A0"/>
                </a:solidFill>
              </a:rPr>
              <a:t>дошкольников через игры </a:t>
            </a:r>
            <a:r>
              <a:rPr lang="ru-RU" sz="2900" dirty="0" smtClean="0">
                <a:solidFill>
                  <a:srgbClr val="7030A0"/>
                </a:solidFill>
              </a:rPr>
              <a:t>и плоскостное конструирование из геометрических фигур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b="1" dirty="0" smtClean="0">
                <a:solidFill>
                  <a:srgbClr val="7030A0"/>
                </a:solidFill>
              </a:rPr>
              <a:t>«Волшебные </a:t>
            </a:r>
            <a:r>
              <a:rPr lang="ru-RU" sz="2900" b="1" dirty="0">
                <a:solidFill>
                  <a:srgbClr val="7030A0"/>
                </a:solidFill>
              </a:rPr>
              <a:t>фигуры</a:t>
            </a:r>
            <a:r>
              <a:rPr lang="ru-RU" sz="2900" b="1" dirty="0" smtClean="0">
                <a:solidFill>
                  <a:srgbClr val="7030A0"/>
                </a:solidFill>
              </a:rPr>
              <a:t>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smtClean="0">
                <a:solidFill>
                  <a:srgbClr val="7030A0"/>
                </a:solidFill>
              </a:rPr>
              <a:t>Игровые </a:t>
            </a:r>
            <a:r>
              <a:rPr lang="ru-RU" sz="2900" b="1" i="1" dirty="0">
                <a:solidFill>
                  <a:srgbClr val="7030A0"/>
                </a:solidFill>
              </a:rPr>
              <a:t>занимательные задачи для дошкольников</a:t>
            </a:r>
            <a:endParaRPr lang="ru-RU" sz="2900" b="1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84885" y="4508057"/>
            <a:ext cx="3788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Разработали:</a:t>
            </a:r>
            <a:endParaRPr lang="ru-RU" i="1" dirty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учитель-дефектолог </a:t>
            </a:r>
            <a:endParaRPr lang="ru-RU" i="1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высшей квалификационной категории </a:t>
            </a:r>
          </a:p>
          <a:p>
            <a:r>
              <a:rPr lang="ru-RU" i="1" dirty="0" err="1">
                <a:solidFill>
                  <a:srgbClr val="7030A0"/>
                </a:solidFill>
              </a:rPr>
              <a:t>Саргас</a:t>
            </a:r>
            <a:r>
              <a:rPr lang="ru-RU" i="1" dirty="0">
                <a:solidFill>
                  <a:srgbClr val="7030A0"/>
                </a:solidFill>
              </a:rPr>
              <a:t> Н.Б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7" name="Рисунок 6" descr="https://i1.wp.com/paidagogos.com/wp-content/uploads/2017/06/figurk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00" y="3219924"/>
            <a:ext cx="3801288" cy="2942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i.mycdn.me/i?r=AyH4iRPQ2q0otWIFepML2LxRZsV5n63mh7RarDocTTyfY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r="6334" b="16800"/>
          <a:stretch/>
        </p:blipFill>
        <p:spPr bwMode="auto">
          <a:xfrm>
            <a:off x="9379130" y="888669"/>
            <a:ext cx="2307774" cy="2817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41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40" y="587142"/>
            <a:ext cx="6304546" cy="423511"/>
          </a:xfrm>
          <a:solidFill>
            <a:srgbClr val="CC99FF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Ориентировка на листе бумаги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7340" y="1214074"/>
            <a:ext cx="4186989" cy="613254"/>
          </a:xfrm>
          <a:solidFill>
            <a:srgbClr val="CCCCFF"/>
          </a:solidFill>
          <a:ln>
            <a:solidFill>
              <a:srgbClr val="9966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«Расскажи, где лежит геометрическая фигура»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sun9-41.userapi.com/impg/w6NJWxiHny9xNGb0lJHAsZ2JZRYq-JyjKz4glA/LhJznPe3R2M.jpg?size=1052x1386&amp;quality=95&amp;sign=32b2627c65b58cae958ee76b9af54350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/>
          <a:stretch/>
        </p:blipFill>
        <p:spPr bwMode="auto">
          <a:xfrm>
            <a:off x="460640" y="1917383"/>
            <a:ext cx="2357729" cy="33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5.userapi.com/impg/3mzsvft0VgJY9CgfRqmT6-yu5F9HRjpemVdebg/cFS_g6eU3sA.jpg?size=1052x1386&amp;quality=95&amp;sign=bf6684d15a156800044c277f22cf12c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17936"/>
          <a:stretch/>
        </p:blipFill>
        <p:spPr bwMode="auto">
          <a:xfrm>
            <a:off x="5347007" y="1169558"/>
            <a:ext cx="2304689" cy="30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2.infourok.ru/uploads/ex/01a9/0001af58-a2cb1dcc/im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7325" r="5876" b="32261"/>
          <a:stretch/>
        </p:blipFill>
        <p:spPr bwMode="auto">
          <a:xfrm>
            <a:off x="4617524" y="4561248"/>
            <a:ext cx="3417350" cy="17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mycdn.me/i?r=AyH4iRPQ2q0otWIFepML2LxR6XGa8Dz_C6JfpgmKAY-d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46" y="1677088"/>
            <a:ext cx="2987776" cy="43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37186" y="798897"/>
            <a:ext cx="2759590" cy="650751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Расскажи как расположены                                      фигуры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Picture 6" descr="https://fs00.infourok.ru/images/doc/192/219052/img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5" t="18492" r="2620" b="4252"/>
          <a:stretch/>
        </p:blipFill>
        <p:spPr bwMode="auto">
          <a:xfrm>
            <a:off x="2967841" y="2070686"/>
            <a:ext cx="1959427" cy="249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1156983" y="5381291"/>
            <a:ext cx="2759590" cy="650751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Повтори узор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3/4d29e27c6d152f67ef323f363947a3b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783280"/>
            <a:ext cx="6832299" cy="51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10bd/0006042c-1c79bb74/hello_html_m33726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9" b="1751"/>
          <a:stretch/>
        </p:blipFill>
        <p:spPr bwMode="auto">
          <a:xfrm>
            <a:off x="789272" y="1251283"/>
            <a:ext cx="4709259" cy="29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8441" y="4629752"/>
            <a:ext cx="4740090" cy="988191"/>
          </a:xfrm>
          <a:prstGeom prst="rect">
            <a:avLst/>
          </a:prstGeom>
          <a:solidFill>
            <a:srgbClr val="CC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Какой из этих фигур не хватает на карточке?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7054" y="712269"/>
            <a:ext cx="5005136" cy="914399"/>
          </a:xfrm>
          <a:prstGeom prst="rect">
            <a:avLst/>
          </a:prstGeom>
          <a:solidFill>
            <a:srgbClr val="CC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Какой из этих фигур не хватает в каждом ряду?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2" name="Picture 4" descr="https://i.pinimg.com/originals/b9/bf/19/b9bf195a4edecfc49b061bb8175ade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21491"/>
          <a:stretch/>
        </p:blipFill>
        <p:spPr bwMode="auto">
          <a:xfrm>
            <a:off x="7104665" y="1626668"/>
            <a:ext cx="3789914" cy="35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originals/b9/bf/19/b9bf195a4edecfc49b061bb8175ade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84907" r="10593" b="1231"/>
          <a:stretch/>
        </p:blipFill>
        <p:spPr bwMode="auto">
          <a:xfrm>
            <a:off x="7315201" y="5515276"/>
            <a:ext cx="3368842" cy="7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7516"/>
            <a:ext cx="9601196" cy="5197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«Помоги Чебурашке - найти лишнюю фигуру»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s://i.mycdn.me/i?r=AzEPZsRbOZEKgBhR0XGMT1RkxFGDvzY9OQGlXMOmXrAmj6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9495" r="10983" b="4435"/>
          <a:stretch/>
        </p:blipFill>
        <p:spPr bwMode="auto">
          <a:xfrm>
            <a:off x="2752826" y="1097281"/>
            <a:ext cx="7045691" cy="52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1.urokimatematiki.ru/e/00153e-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15705" r="4017" b="69418"/>
          <a:stretch/>
        </p:blipFill>
        <p:spPr bwMode="auto">
          <a:xfrm>
            <a:off x="1876927" y="5034011"/>
            <a:ext cx="8335478" cy="10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4.infourok.ru/uploads/ex/0fe7/0009723e-58fe4171/hello_html_59f8ed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1" y="879114"/>
            <a:ext cx="5062889" cy="35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5781" y="879114"/>
            <a:ext cx="2069432" cy="3731387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Какая фигура лишняя?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84118" y="943276"/>
            <a:ext cx="2512193" cy="3667225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«Продолжи ряд» (закономерность)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49364" y="1357162"/>
            <a:ext cx="2550695" cy="4485373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99FF"/>
              </a:solidFill>
            </a:endParaRPr>
          </a:p>
        </p:txBody>
      </p:sp>
      <p:pic>
        <p:nvPicPr>
          <p:cNvPr id="11276" name="Picture 12" descr="https://ds05.infourok.ru/uploads/ex/0646/0012423d-5d80e476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70" y="1147586"/>
            <a:ext cx="5805604" cy="43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00.infourok.ru/images/doc/235/118375/8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8688" r="7280" b="15382"/>
          <a:stretch/>
        </p:blipFill>
        <p:spPr bwMode="auto">
          <a:xfrm>
            <a:off x="3472887" y="629765"/>
            <a:ext cx="7642459" cy="52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246005" y="522514"/>
            <a:ext cx="1549667" cy="11761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6056" y="914400"/>
            <a:ext cx="2481943" cy="4922634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9966FF"/>
                </a:solidFill>
              </a:rPr>
              <a:t>Математика</a:t>
            </a:r>
            <a:r>
              <a:rPr lang="ru-RU" dirty="0">
                <a:solidFill>
                  <a:srgbClr val="9966FF"/>
                </a:solidFill>
              </a:rPr>
              <a:t> - страна очень интересная,</a:t>
            </a:r>
          </a:p>
          <a:p>
            <a:r>
              <a:rPr lang="ru-RU" dirty="0">
                <a:solidFill>
                  <a:srgbClr val="9966FF"/>
                </a:solidFill>
              </a:rPr>
              <a:t>Открывает нам она много неизвестного.</a:t>
            </a:r>
          </a:p>
          <a:p>
            <a:r>
              <a:rPr lang="ru-RU" dirty="0">
                <a:solidFill>
                  <a:srgbClr val="9966FF"/>
                </a:solidFill>
              </a:rPr>
              <a:t>Раз, два, три, четыре, пять.</a:t>
            </a:r>
          </a:p>
          <a:p>
            <a:r>
              <a:rPr lang="ru-RU" dirty="0">
                <a:solidFill>
                  <a:srgbClr val="9966FF"/>
                </a:solidFill>
              </a:rPr>
              <a:t>Хорошо уметь считать!</a:t>
            </a:r>
          </a:p>
          <a:p>
            <a:r>
              <a:rPr lang="ru-RU" dirty="0">
                <a:solidFill>
                  <a:srgbClr val="9966FF"/>
                </a:solidFill>
              </a:rPr>
              <a:t>Складывать и вычитать,</a:t>
            </a:r>
          </a:p>
          <a:p>
            <a:r>
              <a:rPr lang="ru-RU" dirty="0">
                <a:solidFill>
                  <a:srgbClr val="9966FF"/>
                </a:solidFill>
              </a:rPr>
              <a:t>Сравнивать и различать</a:t>
            </a:r>
          </a:p>
          <a:p>
            <a:r>
              <a:rPr lang="ru-RU" dirty="0">
                <a:solidFill>
                  <a:srgbClr val="9966FF"/>
                </a:solidFill>
              </a:rPr>
              <a:t>Треугольники, круги, линии, квадратики.</a:t>
            </a:r>
          </a:p>
          <a:p>
            <a:r>
              <a:rPr lang="ru-RU" dirty="0">
                <a:solidFill>
                  <a:srgbClr val="9966FF"/>
                </a:solidFill>
              </a:rPr>
              <a:t>Мы сегодня молодцы,</a:t>
            </a:r>
          </a:p>
          <a:p>
            <a:r>
              <a:rPr lang="ru-RU" dirty="0">
                <a:solidFill>
                  <a:srgbClr val="9966FF"/>
                </a:solidFill>
              </a:rPr>
              <a:t>Все мы </a:t>
            </a:r>
            <a:r>
              <a:rPr lang="ru-RU" b="1" dirty="0">
                <a:solidFill>
                  <a:srgbClr val="9966FF"/>
                </a:solidFill>
              </a:rPr>
              <a:t>математики</a:t>
            </a:r>
            <a:r>
              <a:rPr lang="ru-RU" dirty="0">
                <a:solidFill>
                  <a:srgbClr val="9966FF"/>
                </a:solidFill>
              </a:rPr>
              <a:t>!</a:t>
            </a:r>
          </a:p>
          <a:p>
            <a:pPr algn="ctr"/>
            <a:endParaRPr lang="ru-RU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768" y="591438"/>
            <a:ext cx="3234087" cy="1739986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«Составляем и запоминаем цифры»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s://sun9-36.userapi.com/impg/E2DeXqgPhzW5kLj75t2YIqk9hKuGVtKEKfQBkg/4qcITiDL5VM.jpg?size=1052x1386&amp;quality=95&amp;sign=c85bd8b21d02e44e78220bda03664ab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33473"/>
          <a:stretch/>
        </p:blipFill>
        <p:spPr bwMode="auto">
          <a:xfrm rot="20383330">
            <a:off x="716973" y="2740112"/>
            <a:ext cx="2919972" cy="3140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78.userapi.com/impg/4CKgRL7zO_GwAX-HVX56dMgUMJPENNB_X4dsUg/Q6Gq2sHUsvM.jpg?size=1052x1386&amp;quality=95&amp;sign=d31f815bad8b586a06df3c7ad6faa90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34307" b="18876"/>
          <a:stretch/>
        </p:blipFill>
        <p:spPr bwMode="auto">
          <a:xfrm>
            <a:off x="5201616" y="591438"/>
            <a:ext cx="2645928" cy="2127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ds05.infourok.ru/uploads/ex/0426/000e969d-5e776036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" y="542936"/>
            <a:ext cx="4291230" cy="17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7.userapi.com/impf/7l7zSIETi_Ut5p0Yh5yf-YdLcMfFQjsMuiV48w/fYE_DOTkN7E.jpg?size=1052x1386&amp;quality=95&amp;sign=1873da529e5ae25bd14ea1138d518eac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b="6197"/>
          <a:stretch/>
        </p:blipFill>
        <p:spPr bwMode="auto">
          <a:xfrm rot="1415388">
            <a:off x="8588847" y="2752569"/>
            <a:ext cx="2777592" cy="32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theslide.ru/img/thumbs/3125b55cb56bced5cbec47f5539ad64b-800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/>
          <a:stretch/>
        </p:blipFill>
        <p:spPr bwMode="auto">
          <a:xfrm>
            <a:off x="3708071" y="2874537"/>
            <a:ext cx="5354342" cy="32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818" y="591438"/>
            <a:ext cx="5734564" cy="881227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«Состав числа»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0" name="Picture 2" descr="https://sun9-74.userapi.com/impg/__uOC7WVUinDaE89sBIKCi2qWcOQ5q4dLmOr8g/z6zKc-Llw7A.jpg?size=1052x1386&amp;quality=95&amp;sign=a860c182a1589479b5f733407e3c4c3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2" r="7838"/>
          <a:stretch/>
        </p:blipFill>
        <p:spPr bwMode="auto">
          <a:xfrm>
            <a:off x="4456497" y="2512192"/>
            <a:ext cx="3637481" cy="3195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orvet-igra.ru/wp-content/uploads/2018/04/P11108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14276" r="20951" b="14206"/>
          <a:stretch/>
        </p:blipFill>
        <p:spPr bwMode="auto">
          <a:xfrm>
            <a:off x="8421189" y="2203268"/>
            <a:ext cx="2856411" cy="20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.userapi.com/impf/OFU_ouOr12C00T6HlEDucUwn-ozAm3I8HrjcJA/fzU1WSVPPhI.jpg?size=1052x1386&amp;quality=95&amp;sign=ae905cc4a3002c9f44b687108bbfc9ea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/>
          <a:stretch/>
        </p:blipFill>
        <p:spPr bwMode="auto">
          <a:xfrm>
            <a:off x="862149" y="1861147"/>
            <a:ext cx="2838993" cy="34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49364" y="1357162"/>
            <a:ext cx="2885287" cy="4485373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Решаем задачи и примеры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Ч</a:t>
            </a:r>
            <a:r>
              <a:rPr lang="ru-RU" b="1" dirty="0" smtClean="0">
                <a:solidFill>
                  <a:srgbClr val="7030A0"/>
                </a:solidFill>
              </a:rPr>
              <a:t>тобы </a:t>
            </a:r>
            <a:r>
              <a:rPr lang="ru-RU" b="1" dirty="0">
                <a:solidFill>
                  <a:srgbClr val="7030A0"/>
                </a:solidFill>
              </a:rPr>
              <a:t>применение дидактических игр было успешным, нельзя забывать про индивидуально-дифференцированный подход к </a:t>
            </a:r>
            <a:r>
              <a:rPr lang="ru-RU" b="1" dirty="0" smtClean="0">
                <a:solidFill>
                  <a:srgbClr val="7030A0"/>
                </a:solidFill>
              </a:rPr>
              <a:t>детям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cloud.prezentacii.org/18/10/81401/images/scre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0" y="712811"/>
            <a:ext cx="4605655" cy="34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kirgizskaski.ru/wp-content/uploads/2/0/0/20002259bd2bfd4a066e64872bc6351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39162" r="26042" b="20458"/>
          <a:stretch/>
        </p:blipFill>
        <p:spPr bwMode="auto">
          <a:xfrm>
            <a:off x="5120640" y="3831771"/>
            <a:ext cx="334409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673769"/>
            <a:ext cx="9601196" cy="81814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Муниципальное бюджетное дошкольное образовательное учреждение </a:t>
            </a:r>
            <a:br>
              <a:rPr lang="ru-RU" sz="20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детский сад № 25 «Зайчик»</a:t>
            </a:r>
            <a:br>
              <a:rPr lang="ru-RU" sz="2000" dirty="0">
                <a:solidFill>
                  <a:srgbClr val="7030A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68388" y="1684420"/>
            <a:ext cx="6601097" cy="2160871"/>
          </a:xfrm>
          <a:solidFill>
            <a:srgbClr val="CCCCFF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solidFill>
                  <a:srgbClr val="7030A0"/>
                </a:solidFill>
              </a:rPr>
              <a:t>Мастер-класс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rgbClr val="7030A0"/>
                </a:solidFill>
              </a:rPr>
              <a:t>по формированию элементарных математических представлений у дошкольников через игры с геометрическими фигурами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rgbClr val="7030A0"/>
                </a:solidFill>
              </a:rPr>
              <a:t>«Волшебные фигуры»</a:t>
            </a:r>
            <a:endParaRPr lang="ru-RU" sz="29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rgbClr val="7030A0"/>
                </a:solidFill>
              </a:rPr>
              <a:t>(</a:t>
            </a:r>
            <a:r>
              <a:rPr lang="ru-RU" sz="2900" dirty="0">
                <a:solidFill>
                  <a:srgbClr val="7030A0"/>
                </a:solidFill>
              </a:rPr>
              <a:t>Методическое пособие для педагогов и родителей)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64379" y="4376515"/>
            <a:ext cx="3373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Разработала: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учитель-дефектолог </a:t>
            </a:r>
            <a:endParaRPr lang="ru-RU" i="1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высшей квалификационной категории </a:t>
            </a:r>
          </a:p>
          <a:p>
            <a:r>
              <a:rPr lang="ru-RU" i="1" dirty="0" err="1">
                <a:solidFill>
                  <a:srgbClr val="7030A0"/>
                </a:solidFill>
              </a:rPr>
              <a:t>Саргас</a:t>
            </a:r>
            <a:r>
              <a:rPr lang="ru-RU" i="1" dirty="0">
                <a:solidFill>
                  <a:srgbClr val="7030A0"/>
                </a:solidFill>
              </a:rPr>
              <a:t> Н.Б.</a:t>
            </a:r>
          </a:p>
        </p:txBody>
      </p:sp>
      <p:pic>
        <p:nvPicPr>
          <p:cNvPr id="7" name="Рисунок 6" descr="https://i1.wp.com/paidagogos.com/wp-content/uploads/2017/06/figurk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0" y="2184936"/>
            <a:ext cx="4045820" cy="3320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5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704" y="539016"/>
            <a:ext cx="7960893" cy="8951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Назови геометрические фигуры, из которых состоит твоя композиция </a:t>
            </a:r>
            <a:r>
              <a:rPr lang="ru-RU" sz="3200" dirty="0">
                <a:solidFill>
                  <a:srgbClr val="7030A0"/>
                </a:solidFill>
              </a:rPr>
              <a:t>(</a:t>
            </a:r>
            <a:r>
              <a:rPr lang="ru-RU" sz="3200" dirty="0" smtClean="0">
                <a:solidFill>
                  <a:srgbClr val="7030A0"/>
                </a:solidFill>
              </a:rPr>
              <a:t>сколько их?)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124" name="Picture 4" descr="https://sun9-72.userapi.com/impg/dlL_ucUJlZMrGcvCKAZRGimOOvAJBWcKiOBW6A/90RUojz2kh8.jpg?size=1052x1386&amp;quality=95&amp;sign=06589a057ad2e36fe71dacad2a5ea0e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b="13057"/>
          <a:stretch/>
        </p:blipFill>
        <p:spPr bwMode="auto">
          <a:xfrm>
            <a:off x="9037248" y="2704698"/>
            <a:ext cx="2381598" cy="3132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s05.infourok.ru/uploads/ex/12d7/0010ef3e-5b7dc791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04" r="10649" b="7101"/>
          <a:stretch/>
        </p:blipFill>
        <p:spPr bwMode="auto">
          <a:xfrm>
            <a:off x="3706503" y="1799789"/>
            <a:ext cx="5095860" cy="37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club-detstvo.ru/wp-content/uploads/romb-dlya-detej-kartinki_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5226" r="18365" b="14473"/>
          <a:stretch/>
        </p:blipFill>
        <p:spPr bwMode="auto">
          <a:xfrm>
            <a:off x="943710" y="539016"/>
            <a:ext cx="1742173" cy="19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N:\РАБОТА 2019-2020\ФОТО кружок 03\Кружок\IMG_51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800" y="3015797"/>
            <a:ext cx="2893659" cy="2271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5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N:\РАБОТА 2019-2020\ФОТО кружок 03\Кружок\IMG_5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2020" y="1880147"/>
            <a:ext cx="4114165" cy="308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https://i2.wp.com/heaclub.ru/tim/1f39765d6c488e576d70f022d4488a45/risunok-iz-geometricheskih-figur-dlya-doshkolni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43" y="3455927"/>
            <a:ext cx="3982380" cy="26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i.ytimg.com/vi/XYbapX4aPb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5318" b="19496"/>
          <a:stretch>
            <a:fillRect/>
          </a:stretch>
        </p:blipFill>
        <p:spPr bwMode="auto">
          <a:xfrm>
            <a:off x="656222" y="1365797"/>
            <a:ext cx="39608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ds02.infourok.ru/uploads/ex/0cbe/0004527d-748f923a/img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38970" r="25415" b="3759"/>
          <a:stretch/>
        </p:blipFill>
        <p:spPr bwMode="auto">
          <a:xfrm>
            <a:off x="5354199" y="1125166"/>
            <a:ext cx="2490652" cy="18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97280" y="546025"/>
            <a:ext cx="6796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Из каких геометрических фигур состоит композиция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78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myslide.ru/documents_7/906b24b5f8c62e40b3408e95dc687f79/img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3537" r="42421" b="2484"/>
          <a:stretch/>
        </p:blipFill>
        <p:spPr bwMode="auto">
          <a:xfrm>
            <a:off x="806750" y="606392"/>
            <a:ext cx="4129238" cy="5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media.istockphoto.com/vectors/education-logic-game-for-preschool-kids-for-the-development-of-the-vector-id12545433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20735" r="11481" b="4191"/>
          <a:stretch/>
        </p:blipFill>
        <p:spPr bwMode="auto">
          <a:xfrm>
            <a:off x="7655106" y="1009734"/>
            <a:ext cx="4051885" cy="39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00663" y="3291840"/>
            <a:ext cx="2550695" cy="2485152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Выбери геометрические фигуры, из которых состоят </a:t>
            </a:r>
            <a:r>
              <a:rPr lang="ru-RU" sz="2800" dirty="0" err="1" smtClean="0">
                <a:solidFill>
                  <a:srgbClr val="7030A0"/>
                </a:solidFill>
              </a:rPr>
              <a:t>предметы</a:t>
            </a:r>
            <a:r>
              <a:rPr lang="ru-RU" sz="2800" dirty="0" err="1" smtClean="0">
                <a:solidFill>
                  <a:srgbClr val="CC99FF"/>
                </a:solidFill>
              </a:rPr>
              <a:t>и</a:t>
            </a:r>
            <a:endParaRPr lang="ru-RU" sz="2800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36747" y="2177143"/>
            <a:ext cx="2550695" cy="3178629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 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Головоломки</a:t>
            </a:r>
          </a:p>
          <a:p>
            <a:pPr algn="ctr"/>
            <a:r>
              <a:rPr lang="ru-RU" b="1" dirty="0"/>
              <a:t>математика</a:t>
            </a:r>
            <a:r>
              <a:rPr lang="ru-RU" dirty="0"/>
              <a:t> вносит большой вклад в активизацию умственной деятельности </a:t>
            </a:r>
            <a:r>
              <a:rPr lang="ru-RU" b="1" dirty="0"/>
              <a:t>детей</a:t>
            </a:r>
            <a:r>
              <a:rPr lang="ru-RU" dirty="0"/>
              <a:t>, </a:t>
            </a:r>
            <a:r>
              <a:rPr lang="ru-RU" u="sng" dirty="0"/>
              <a:t>развитие основных умственных операций</a:t>
            </a:r>
            <a:r>
              <a:rPr lang="ru-RU" dirty="0"/>
              <a:t>: анализа, синтеза, сравнения, обобщения, классификации.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N:\РАБОТА 2019-2020\ФОТО кружок 03\IMG_48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713" y="3671106"/>
            <a:ext cx="2808877" cy="2012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N:\РАБОТА 2019-2020\ФОТО кружок 03\IMG_48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5538" y="1341984"/>
            <a:ext cx="2960245" cy="207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5"/>
          <a:stretch/>
        </p:blipFill>
        <p:spPr>
          <a:xfrm>
            <a:off x="3423527" y="2873828"/>
            <a:ext cx="3396343" cy="2294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58240" y="731520"/>
            <a:ext cx="4615543" cy="1950720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Дидактические игры дают возможность решать различные  педагогические задачи в игровой форме, наиболее доступной и привлекательной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15500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26850" y="529030"/>
            <a:ext cx="3355550" cy="2501554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Вот </a:t>
            </a:r>
            <a:r>
              <a:rPr lang="ru-RU" b="1" dirty="0">
                <a:solidFill>
                  <a:srgbClr val="7030A0"/>
                </a:solidFill>
              </a:rPr>
              <a:t>мы и помогли нашим героям.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Весь мир устроен из фигур,</a:t>
            </a:r>
          </a:p>
          <a:p>
            <a:r>
              <a:rPr lang="ru-RU" dirty="0">
                <a:solidFill>
                  <a:srgbClr val="7030A0"/>
                </a:solidFill>
              </a:rPr>
              <a:t>Лишь присмотритесь - я не лгу</a:t>
            </a:r>
          </a:p>
          <a:p>
            <a:r>
              <a:rPr lang="ru-RU" dirty="0">
                <a:solidFill>
                  <a:srgbClr val="7030A0"/>
                </a:solidFill>
              </a:rPr>
              <a:t>Дома, машины, люди, звери,</a:t>
            </a:r>
          </a:p>
          <a:p>
            <a:r>
              <a:rPr lang="ru-RU" dirty="0">
                <a:solidFill>
                  <a:srgbClr val="7030A0"/>
                </a:solidFill>
              </a:rPr>
              <a:t>Столы, картины, окна, двери,</a:t>
            </a:r>
          </a:p>
          <a:p>
            <a:r>
              <a:rPr lang="ru-RU" dirty="0">
                <a:solidFill>
                  <a:srgbClr val="7030A0"/>
                </a:solidFill>
              </a:rPr>
              <a:t>Пруды, каналы и поля</a:t>
            </a:r>
          </a:p>
          <a:p>
            <a:r>
              <a:rPr lang="ru-RU" dirty="0">
                <a:solidFill>
                  <a:srgbClr val="7030A0"/>
                </a:solidFill>
              </a:rPr>
              <a:t>И в целом вся наша Земля».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>
              <a:solidFill>
                <a:srgbClr val="CC99FF"/>
              </a:solidFill>
            </a:endParaRPr>
          </a:p>
        </p:txBody>
      </p:sp>
      <p:pic>
        <p:nvPicPr>
          <p:cNvPr id="5122" name="Picture 2" descr="https://fsd.multiurok.ru/html/2017/02/10/s_589d627a4f996/553355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" y="1032554"/>
            <a:ext cx="4743450" cy="275272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5657" y="557349"/>
            <a:ext cx="2220686" cy="289774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ОБВЕДИ ФИГУРУ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7260" y="2705208"/>
            <a:ext cx="2759590" cy="650751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Повтори узор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6" descr="https://fs00.infourok.ru/images/doc/192/219052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18492" r="1308" b="4252"/>
          <a:stretch/>
        </p:blipFill>
        <p:spPr bwMode="auto">
          <a:xfrm>
            <a:off x="5146766" y="3380446"/>
            <a:ext cx="4467224" cy="27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49364" y="1357162"/>
            <a:ext cx="2550695" cy="4485373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99FF"/>
              </a:solidFill>
            </a:endParaRPr>
          </a:p>
        </p:txBody>
      </p:sp>
      <p:pic>
        <p:nvPicPr>
          <p:cNvPr id="9" name="Рисунок 8" descr="https://pandia.ru/text/80/289/images/image001_2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4" y="1239853"/>
            <a:ext cx="2177156" cy="145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Лото геометрические фигурки - купить, цена 100 руб., продано 15 октября 201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26195"/>
          <a:stretch/>
        </p:blipFill>
        <p:spPr bwMode="auto">
          <a:xfrm>
            <a:off x="8500711" y="4139752"/>
            <a:ext cx="3048000" cy="18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1.ozone.ru/s3/multimedia-8/6174303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8014" r="7811" b="9277"/>
          <a:stretch/>
        </p:blipFill>
        <p:spPr bwMode="auto">
          <a:xfrm>
            <a:off x="6068220" y="924025"/>
            <a:ext cx="2406315" cy="24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marketpic/1492460/market_Kepqc77muP8FX_vXoht2AQ/ori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r="2001" b="7341"/>
          <a:stretch/>
        </p:blipFill>
        <p:spPr bwMode="auto">
          <a:xfrm>
            <a:off x="468216" y="1019196"/>
            <a:ext cx="2450493" cy="28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lamama.ru/wa-data/public/shop/products/59/87/68759/images/248883/248883.9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96" y="3685503"/>
            <a:ext cx="3457642" cy="23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s3/multimedia-3/60612751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6" y="3514191"/>
            <a:ext cx="3711307" cy="2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wbstatic.net/big/new/10150000/10157923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24591" r="9859" b="24378"/>
          <a:stretch/>
        </p:blipFill>
        <p:spPr bwMode="auto">
          <a:xfrm>
            <a:off x="3295635" y="1049042"/>
            <a:ext cx="2229266" cy="19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149" y="753244"/>
            <a:ext cx="10441578" cy="5368882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325189" y="1349752"/>
            <a:ext cx="4223657" cy="208793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ВНИМАНИЕ!!!</a:t>
            </a:r>
            <a:endParaRPr lang="ru-RU" sz="3200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274" y="240866"/>
            <a:ext cx="10450286" cy="1254034"/>
          </a:xfrm>
          <a:solidFill>
            <a:srgbClr val="CC99FF"/>
          </a:solidFill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7030A0"/>
                </a:solidFill>
              </a:rPr>
              <a:t/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Цель</a:t>
            </a:r>
            <a:r>
              <a:rPr lang="ru-RU" sz="240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:формирование </a:t>
            </a:r>
            <a:r>
              <a:rPr lang="ru-RU" sz="2400" dirty="0">
                <a:solidFill>
                  <a:srgbClr val="7030A0"/>
                </a:solidFill>
              </a:rPr>
              <a:t>элементарных математических представлений и умственных способностей дошкольников через игры и плоскостное конструирование из геометрических фигур</a:t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18" y="1608110"/>
            <a:ext cx="5486399" cy="1866610"/>
          </a:xfrm>
          <a:solidFill>
            <a:srgbClr val="CCCCFF"/>
          </a:solidFill>
          <a:ln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7200" u="sng" dirty="0">
                <a:solidFill>
                  <a:srgbClr val="7030A0"/>
                </a:solidFill>
              </a:rPr>
              <a:t>Образовательные задачи: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7030A0"/>
                </a:solidFill>
                <a:latin typeface="+mj-lt"/>
              </a:rPr>
              <a:t>- </a:t>
            </a:r>
            <a:r>
              <a:rPr lang="ru-RU" sz="7200" dirty="0">
                <a:solidFill>
                  <a:srgbClr val="7030A0"/>
                </a:solidFill>
                <a:latin typeface="+mj-lt"/>
              </a:rPr>
              <a:t>закрепить знание геометрических фигур; 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7030A0"/>
                </a:solidFill>
                <a:latin typeface="+mj-lt"/>
              </a:rPr>
              <a:t>- совершенствовать сенсорные способности: форма, цвет, величина;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7030A0"/>
                </a:solidFill>
                <a:latin typeface="+mj-lt"/>
              </a:rPr>
              <a:t>- закрепить умение сравнивать множества предметов;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7030A0"/>
                </a:solidFill>
                <a:latin typeface="+mj-lt"/>
              </a:rPr>
              <a:t>- применять имеющиеся математические знания в игре.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1909" y="3587930"/>
            <a:ext cx="6183085" cy="2725784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7030A0"/>
                </a:solidFill>
              </a:rPr>
              <a:t>Развивающие задачи: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dirty="0">
                <a:solidFill>
                  <a:srgbClr val="7030A0"/>
                </a:solidFill>
              </a:rPr>
              <a:t> развивать внимание, воображение, память, логическое мышление, умственные операции анализа и обобщения;</a:t>
            </a:r>
          </a:p>
          <a:p>
            <a:r>
              <a:rPr lang="ru-RU" dirty="0">
                <a:solidFill>
                  <a:srgbClr val="7030A0"/>
                </a:solidFill>
              </a:rPr>
              <a:t>- развивать конструктивные навыки, умение собирать по схеме;</a:t>
            </a:r>
          </a:p>
          <a:p>
            <a:r>
              <a:rPr lang="ru-RU" dirty="0">
                <a:solidFill>
                  <a:srgbClr val="7030A0"/>
                </a:solidFill>
              </a:rPr>
              <a:t>- способствовать формированию мыслительных операций, развитию речи, умению аргументировать свои высказывания, вводить в речь математические термины;</a:t>
            </a:r>
          </a:p>
          <a:p>
            <a:r>
              <a:rPr lang="ru-RU" dirty="0">
                <a:solidFill>
                  <a:srgbClr val="7030A0"/>
                </a:solidFill>
              </a:rPr>
              <a:t>- продолжать развивать общую и мелкую моторику, координацию движений, ориентировку в пространстве. 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39840" y="1608111"/>
            <a:ext cx="5277394" cy="1866609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7030A0"/>
                </a:solidFill>
              </a:rPr>
              <a:t>Воспитательные задачи: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 - воспитывать умение работать самостоятельно;                       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- формировать навыки взаимоконтроля, самоконтроля;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- воспитывать умение слушать педагога;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- развивать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11247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s0.slide-share.ru/s_slide/b11f8ddca685ac4854ef32e09eacbd92/d271b31b-3f9a-4307-99c4-c068480149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6" name="Picture 8" descr="https://myslide.ru/documents_7/4d45ccb842cd4886ebd19d0eb09f4c09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40253" r="15389" b="37684"/>
          <a:stretch/>
        </p:blipFill>
        <p:spPr bwMode="auto">
          <a:xfrm>
            <a:off x="3551723" y="1449254"/>
            <a:ext cx="5361271" cy="12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2" y="427154"/>
            <a:ext cx="9601196" cy="11225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Посчитай фигуры и скажи сколько их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8" name="Picture 10" descr="https://sun9-36.userapi.com/impg/HyVg117xlIZmO90tT7qwJ4aHifscCJ19f6_pZw/eWHVNJOxUoc.jpg?size=1052x1386&amp;quality=95&amp;sign=adee25106e6d65af04921a8897501ca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1" r="-269" b="1579"/>
          <a:stretch/>
        </p:blipFill>
        <p:spPr bwMode="auto">
          <a:xfrm>
            <a:off x="8386243" y="3404267"/>
            <a:ext cx="3089710" cy="2421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65.userapi.com/impg/25bSEX-ZW5rhX4SOhTzET24is6zcCfY2Mmdv2w/PKM968U4dmc.jpg?size=1052x1386&amp;quality=95&amp;sign=d3ec94dd00dcd25a7fd97d3dc6bf39a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3" y="2710165"/>
            <a:ext cx="2364606" cy="311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51723" y="2571767"/>
            <a:ext cx="5005136" cy="940067"/>
          </a:xfrm>
          <a:prstGeom prst="rect">
            <a:avLst/>
          </a:prstGeom>
          <a:solidFill>
            <a:srgbClr val="CC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Назови фигуры. Сосчитай, сколько углов и сторону каждой их них?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" name="Picture 2" descr="https://ds02.infourok.ru/uploads/ex/10bd/0006042c-1c79bb74/hello_html_m337268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50102"/>
          <a:stretch/>
        </p:blipFill>
        <p:spPr bwMode="auto">
          <a:xfrm>
            <a:off x="3719186" y="3598462"/>
            <a:ext cx="4337568" cy="27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7" y="606747"/>
            <a:ext cx="10028950" cy="567535"/>
          </a:xfrm>
          <a:solidFill>
            <a:srgbClr val="CCCCFF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Посчитай геометрические фигуры и впиши в квадрат цифры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Picture 2" descr="https://neposed.net/images/olga/obuchai-ka/matematika/geometriya/Geometricheskie-figuri1/zadaniya-na-razvitie-mishleniya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5830" r="1892" b="2709"/>
          <a:stretch/>
        </p:blipFill>
        <p:spPr bwMode="auto">
          <a:xfrm>
            <a:off x="2486047" y="1424539"/>
            <a:ext cx="6802332" cy="45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bPjfrd5xgbA/UL5E-p-_5sI/AAAAAAAACZ4/O53gMohBVBk/s1600/triangle-col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2669" r="16351" b="2686"/>
          <a:stretch/>
        </p:blipFill>
        <p:spPr bwMode="auto">
          <a:xfrm>
            <a:off x="10049692" y="4393226"/>
            <a:ext cx="1506582" cy="14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irgizskaski.ru/wp-content/uploads/b/d/f/bdf6764a85a2a146e63add3e0c10d83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18648" r="3220" b="2785"/>
          <a:stretch/>
        </p:blipFill>
        <p:spPr bwMode="auto">
          <a:xfrm>
            <a:off x="6030225" y="2387065"/>
            <a:ext cx="5289083" cy="35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36.userapi.com/c854520/v854520784/22b914/y8Iqw53Hbb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4978" r="7360" b="9307"/>
          <a:stretch/>
        </p:blipFill>
        <p:spPr bwMode="auto">
          <a:xfrm>
            <a:off x="703445" y="994814"/>
            <a:ext cx="4880010" cy="4186988"/>
          </a:xfrm>
          <a:prstGeom prst="rect">
            <a:avLst/>
          </a:prstGeom>
          <a:noFill/>
          <a:ln>
            <a:solidFill>
              <a:srgbClr val="99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0501" y="847024"/>
            <a:ext cx="5688530" cy="1414914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Соедини линией фигуры, одинаковые по форме, цвету и размеру. Объясни, почему ты их выбрал.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e48/000e047f-727d77fa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21881" r="6648" b="8366"/>
          <a:stretch/>
        </p:blipFill>
        <p:spPr bwMode="auto">
          <a:xfrm>
            <a:off x="2261937" y="1337911"/>
            <a:ext cx="7892715" cy="47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6018"/>
            <a:ext cx="9601196" cy="5005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Игра «найди для каждой фигурки домик»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56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Найдите на рисунке предметы, которые имеют форму шара и куба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myslide.ru/documents_7/c4e6732d9b6885ab63c4d2a98dc52acd/img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626" y="-718261"/>
            <a:ext cx="11940104" cy="89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yslide.ru/documents_7/c4e6732d9b6885ab63c4d2a98dc52acd/img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29442" r="26021" b="19892"/>
          <a:stretch/>
        </p:blipFill>
        <p:spPr bwMode="auto">
          <a:xfrm>
            <a:off x="3691718" y="2493555"/>
            <a:ext cx="3781230" cy="2849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46/67/16/466716429ce4441bb7c591aa0d4eb0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3671" r="5823" b="2479"/>
          <a:stretch/>
        </p:blipFill>
        <p:spPr bwMode="auto">
          <a:xfrm>
            <a:off x="502920" y="1597795"/>
            <a:ext cx="2783744" cy="4312729"/>
          </a:xfrm>
          <a:prstGeom prst="rect">
            <a:avLst/>
          </a:prstGeom>
          <a:noFill/>
          <a:ln>
            <a:solidFill>
              <a:srgbClr val="CC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920" y="5342633"/>
            <a:ext cx="132364" cy="567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http://img1.liveinternet.ru/images/attach/c/5/92/157/92157627_large_p00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8412" r="3917" b="8308"/>
          <a:stretch/>
        </p:blipFill>
        <p:spPr bwMode="auto">
          <a:xfrm>
            <a:off x="8046252" y="1889760"/>
            <a:ext cx="3719027" cy="41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1.slide-share.ru/s_slide/a24734586654506f2ee7418e24112349/ee5ee16b-9d19-46ed-97fc-5ef7f2da0e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19032" y="1357162"/>
            <a:ext cx="2806911" cy="4485373"/>
          </a:xfrm>
          <a:prstGeom prst="rect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b="1" dirty="0" smtClean="0">
                <a:solidFill>
                  <a:srgbClr val="7030A0"/>
                </a:solidFill>
              </a:rPr>
              <a:t>Развитие </a:t>
            </a:r>
            <a:r>
              <a:rPr lang="ru-RU" sz="2800" b="1" dirty="0">
                <a:solidFill>
                  <a:srgbClr val="7030A0"/>
                </a:solidFill>
              </a:rPr>
              <a:t>ассоциативного </a:t>
            </a:r>
            <a:r>
              <a:rPr lang="ru-RU" sz="2800" b="1" dirty="0" smtClean="0">
                <a:solidFill>
                  <a:srgbClr val="7030A0"/>
                </a:solidFill>
              </a:rPr>
              <a:t>мышления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neposed.net/images/olga/igraya_razvivaemsya/igri_na_razvitie_mishleniya/logicheskie-tablici1/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15" y="2146145"/>
            <a:ext cx="2612116" cy="36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neposed.net/images/olga/igraya_razvivaemsya/igri_na_razvitie_mishleniya/logicheskie-tablici1/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7" y="726249"/>
            <a:ext cx="3152504" cy="44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1430</TotalTime>
  <Words>314</Words>
  <Application>Microsoft Office PowerPoint</Application>
  <PresentationFormat>Произвольный</PresentationFormat>
  <Paragraphs>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Натуральные материалы</vt:lpstr>
      <vt:lpstr>Муниципальное бюджетное дошкольное образовательное учреждение  детский сад № 25 «Зайчик» </vt:lpstr>
      <vt:lpstr>Муниципальное бюджетное дошкольное образовательное учреждение  детский сад № 25 «Зайчик» </vt:lpstr>
      <vt:lpstr> Цель :формирование элементарных математических представлений и умственных способностей дошкольников через игры и плоскостное конструирование из геометрических фигур </vt:lpstr>
      <vt:lpstr>Посчитай фигуры и скажи сколько их</vt:lpstr>
      <vt:lpstr>Посчитай геометрические фигуры и впиши в квадрат цифры</vt:lpstr>
      <vt:lpstr>Презентация PowerPoint</vt:lpstr>
      <vt:lpstr>Игра «найди для каждой фигурки домик»</vt:lpstr>
      <vt:lpstr>Найдите на рисунке предметы, которые имеют форму шара и куба</vt:lpstr>
      <vt:lpstr>Презентация PowerPoint</vt:lpstr>
      <vt:lpstr>Ориентировка на листе бумаги</vt:lpstr>
      <vt:lpstr>Презентация PowerPoint</vt:lpstr>
      <vt:lpstr>Презентация PowerPoint</vt:lpstr>
      <vt:lpstr>«Помоги Чебурашке - найти лишнюю фигуру»</vt:lpstr>
      <vt:lpstr>Презентация PowerPoint</vt:lpstr>
      <vt:lpstr>Презентация PowerPoint</vt:lpstr>
      <vt:lpstr>Презентация PowerPoint</vt:lpstr>
      <vt:lpstr>«Составляем и запоминаем цифры»</vt:lpstr>
      <vt:lpstr>«Состав числа»</vt:lpstr>
      <vt:lpstr>Презентация PowerPoint</vt:lpstr>
      <vt:lpstr>Назови геометрические фигуры, из которых состоит твоя композиция (сколько их?)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 Sargas</dc:creator>
  <cp:lastModifiedBy>Надежда Пронская</cp:lastModifiedBy>
  <cp:revision>70</cp:revision>
  <dcterms:created xsi:type="dcterms:W3CDTF">2022-03-06T12:14:20Z</dcterms:created>
  <dcterms:modified xsi:type="dcterms:W3CDTF">2023-07-06T12:15:22Z</dcterms:modified>
</cp:coreProperties>
</file>