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9" r:id="rId1"/>
  </p:sldMasterIdLst>
  <p:notesMasterIdLst>
    <p:notesMasterId r:id="rId52"/>
  </p:notesMasterIdLst>
  <p:sldIdLst>
    <p:sldId id="260" r:id="rId2"/>
    <p:sldId id="768" r:id="rId3"/>
    <p:sldId id="769" r:id="rId4"/>
    <p:sldId id="757" r:id="rId5"/>
    <p:sldId id="836" r:id="rId6"/>
    <p:sldId id="770" r:id="rId7"/>
    <p:sldId id="813" r:id="rId8"/>
    <p:sldId id="815" r:id="rId9"/>
    <p:sldId id="816" r:id="rId10"/>
    <p:sldId id="376" r:id="rId11"/>
    <p:sldId id="696" r:id="rId12"/>
    <p:sldId id="617" r:id="rId13"/>
    <p:sldId id="730" r:id="rId14"/>
    <p:sldId id="377" r:id="rId15"/>
    <p:sldId id="378" r:id="rId16"/>
    <p:sldId id="731" r:id="rId17"/>
    <p:sldId id="732" r:id="rId18"/>
    <p:sldId id="733" r:id="rId19"/>
    <p:sldId id="734" r:id="rId20"/>
    <p:sldId id="817" r:id="rId21"/>
    <p:sldId id="735" r:id="rId22"/>
    <p:sldId id="736" r:id="rId23"/>
    <p:sldId id="737" r:id="rId24"/>
    <p:sldId id="818" r:id="rId25"/>
    <p:sldId id="774" r:id="rId26"/>
    <p:sldId id="838" r:id="rId27"/>
    <p:sldId id="790" r:id="rId28"/>
    <p:sldId id="775" r:id="rId29"/>
    <p:sldId id="738" r:id="rId30"/>
    <p:sldId id="784" r:id="rId31"/>
    <p:sldId id="795" r:id="rId32"/>
    <p:sldId id="739" r:id="rId33"/>
    <p:sldId id="823" r:id="rId34"/>
    <p:sldId id="777" r:id="rId35"/>
    <p:sldId id="740" r:id="rId36"/>
    <p:sldId id="827" r:id="rId37"/>
    <p:sldId id="265" r:id="rId38"/>
    <p:sldId id="837" r:id="rId39"/>
    <p:sldId id="831" r:id="rId40"/>
    <p:sldId id="779" r:id="rId41"/>
    <p:sldId id="750" r:id="rId42"/>
    <p:sldId id="834" r:id="rId43"/>
    <p:sldId id="772" r:id="rId44"/>
    <p:sldId id="801" r:id="rId45"/>
    <p:sldId id="385" r:id="rId46"/>
    <p:sldId id="402" r:id="rId47"/>
    <p:sldId id="699" r:id="rId48"/>
    <p:sldId id="749" r:id="rId49"/>
    <p:sldId id="359" r:id="rId50"/>
    <p:sldId id="75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а" initials="Л" lastIdx="2" clrIdx="0"/>
  <p:cmAuthor id="2" name="Алена" initials="А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0066"/>
    <a:srgbClr val="3333FF"/>
    <a:srgbClr val="0066FF"/>
    <a:srgbClr val="003399"/>
    <a:srgbClr val="000046"/>
    <a:srgbClr val="336699"/>
    <a:srgbClr val="00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6" autoAdjust="0"/>
    <p:restoredTop sz="94660"/>
  </p:normalViewPr>
  <p:slideViewPr>
    <p:cSldViewPr>
      <p:cViewPr varScale="1">
        <p:scale>
          <a:sx n="83" d="100"/>
          <a:sy n="83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2-25T20:39:01.109" idx="3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AB8B-7A38-427E-8CCD-B1D7C7E9297C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948A9-E0CD-4214-8368-B419A0E279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81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Звук </a:t>
            </a:r>
            <a:r>
              <a:rPr lang="en-US" dirty="0"/>
              <a:t>[</a:t>
            </a:r>
            <a:r>
              <a:rPr lang="ru-RU" dirty="0"/>
              <a:t>ц</a:t>
            </a:r>
            <a:r>
              <a:rPr lang="en-US" dirty="0"/>
              <a:t>]</a:t>
            </a:r>
            <a:r>
              <a:rPr lang="ru-RU" dirty="0"/>
              <a:t> – согласный, твердый непарный, глухой непарный. Звук </a:t>
            </a:r>
            <a:r>
              <a:rPr lang="en-US" dirty="0"/>
              <a:t>[</a:t>
            </a:r>
            <a:r>
              <a:rPr lang="ru-RU" dirty="0"/>
              <a:t>с</a:t>
            </a:r>
            <a:r>
              <a:rPr lang="en-US" dirty="0"/>
              <a:t>]</a:t>
            </a:r>
            <a:r>
              <a:rPr lang="ru-RU" dirty="0"/>
              <a:t> – согласный, твердый парный, глухой парный.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Звук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’]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согласный, мягкий парный, глухой парный.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489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2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02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1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endParaRPr lang="ru-RU" sz="1200" b="0" u="sng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5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948A9-E0CD-4214-8368-B419A0E279B4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0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8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2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4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66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3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0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8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D5FD11DC-7E74-4046-AE4C-33FF8CB9B4AD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D5A7D599-4D6E-454E-9EB5-C2DAD3E27C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58.pn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5.m4a"/><Relationship Id="rId16" Type="http://schemas.openxmlformats.org/officeDocument/2006/relationships/slide" Target="slide47.xml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slideLayout" Target="../slideLayouts/slideLayout7.xml"/><Relationship Id="rId5" Type="http://schemas.microsoft.com/office/2007/relationships/media" Target="../media/media7.m4a"/><Relationship Id="rId15" Type="http://schemas.openxmlformats.org/officeDocument/2006/relationships/image" Target="../media/image18.png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media" Target="../media/media17.m4a"/><Relationship Id="rId18" Type="http://schemas.openxmlformats.org/officeDocument/2006/relationships/notesSlide" Target="../notesSlides/notesSlide7.xml"/><Relationship Id="rId3" Type="http://schemas.microsoft.com/office/2007/relationships/media" Target="../media/media12.m4a"/><Relationship Id="rId21" Type="http://schemas.openxmlformats.org/officeDocument/2006/relationships/slide" Target="slide48.xml"/><Relationship Id="rId7" Type="http://schemas.microsoft.com/office/2007/relationships/media" Target="../media/media14.m4a"/><Relationship Id="rId12" Type="http://schemas.openxmlformats.org/officeDocument/2006/relationships/audio" Target="../media/media16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6" Type="http://schemas.openxmlformats.org/officeDocument/2006/relationships/audio" Target="../media/media18.m4a"/><Relationship Id="rId20" Type="http://schemas.openxmlformats.org/officeDocument/2006/relationships/image" Target="../media/image75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16.m4a"/><Relationship Id="rId5" Type="http://schemas.microsoft.com/office/2007/relationships/media" Target="../media/media13.m4a"/><Relationship Id="rId15" Type="http://schemas.microsoft.com/office/2007/relationships/media" Target="../media/media18.m4a"/><Relationship Id="rId10" Type="http://schemas.openxmlformats.org/officeDocument/2006/relationships/audio" Target="../media/media15.m4a"/><Relationship Id="rId19" Type="http://schemas.openxmlformats.org/officeDocument/2006/relationships/image" Target="../media/image58.png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audio" Target="../media/media17.m4a"/><Relationship Id="rId2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openxmlformats.org/officeDocument/2006/relationships/image" Target="../media/image87.jpeg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image" Target="../media/image86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85.jpeg"/><Relationship Id="rId5" Type="http://schemas.microsoft.com/office/2007/relationships/media" Target="../media/media21.m4a"/><Relationship Id="rId15" Type="http://schemas.openxmlformats.org/officeDocument/2006/relationships/slide" Target="slide49.xml"/><Relationship Id="rId10" Type="http://schemas.openxmlformats.org/officeDocument/2006/relationships/image" Target="../media/image84.jpeg"/><Relationship Id="rId4" Type="http://schemas.openxmlformats.org/officeDocument/2006/relationships/audio" Target="../media/media20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8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13" Type="http://schemas.microsoft.com/office/2007/relationships/media" Target="../media/media30.m4a"/><Relationship Id="rId18" Type="http://schemas.openxmlformats.org/officeDocument/2006/relationships/notesSlide" Target="../notesSlides/notesSlide8.xml"/><Relationship Id="rId3" Type="http://schemas.microsoft.com/office/2007/relationships/media" Target="../media/media25.m4a"/><Relationship Id="rId21" Type="http://schemas.openxmlformats.org/officeDocument/2006/relationships/slide" Target="slide50.xml"/><Relationship Id="rId7" Type="http://schemas.microsoft.com/office/2007/relationships/media" Target="../media/media27.m4a"/><Relationship Id="rId12" Type="http://schemas.openxmlformats.org/officeDocument/2006/relationships/audio" Target="../media/media29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6" Type="http://schemas.openxmlformats.org/officeDocument/2006/relationships/audio" Target="../media/media31.m4a"/><Relationship Id="rId20" Type="http://schemas.openxmlformats.org/officeDocument/2006/relationships/image" Target="../media/image18.png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microsoft.com/office/2007/relationships/media" Target="../media/media29.m4a"/><Relationship Id="rId5" Type="http://schemas.microsoft.com/office/2007/relationships/media" Target="../media/media26.m4a"/><Relationship Id="rId15" Type="http://schemas.microsoft.com/office/2007/relationships/media" Target="../media/media31.m4a"/><Relationship Id="rId10" Type="http://schemas.openxmlformats.org/officeDocument/2006/relationships/audio" Target="../media/media28.m4a"/><Relationship Id="rId19" Type="http://schemas.openxmlformats.org/officeDocument/2006/relationships/image" Target="../media/image97.jpeg"/><Relationship Id="rId4" Type="http://schemas.openxmlformats.org/officeDocument/2006/relationships/audio" Target="../media/media25.m4a"/><Relationship Id="rId9" Type="http://schemas.microsoft.com/office/2007/relationships/media" Target="../media/media28.m4a"/><Relationship Id="rId14" Type="http://schemas.openxmlformats.org/officeDocument/2006/relationships/audio" Target="../media/media30.m4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23.png"/><Relationship Id="rId5" Type="http://schemas.openxmlformats.org/officeDocument/2006/relationships/image" Target="../media/image101.jpeg"/><Relationship Id="rId10" Type="http://schemas.openxmlformats.org/officeDocument/2006/relationships/image" Target="../media/image21.png"/><Relationship Id="rId4" Type="http://schemas.openxmlformats.org/officeDocument/2006/relationships/image" Target="../media/image100.jpeg"/><Relationship Id="rId9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067851" y="2180786"/>
            <a:ext cx="4968552" cy="2931427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ru-RU" sz="3600" b="1" kern="10" dirty="0">
                <a:ln>
                  <a:solidFill>
                    <a:srgbClr val="A5AB81">
                      <a:lumMod val="50000"/>
                    </a:srgb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>
                    <a:lumMod val="8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Цаца </a:t>
            </a:r>
          </a:p>
          <a:p>
            <a:pPr algn="ctr" defTabSz="457200">
              <a:defRPr/>
            </a:pPr>
            <a:r>
              <a:rPr lang="ru-RU" sz="3600" b="1" kern="10" cap="all" dirty="0">
                <a:ln w="900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>
                    <a:lumMod val="8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algn="ctr" defTabSz="457200">
              <a:defRPr/>
            </a:pPr>
            <a:r>
              <a:rPr lang="ru-RU" sz="3600" b="1" kern="10" cap="all" dirty="0">
                <a:ln w="900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>
                    <a:lumMod val="85000"/>
                  </a:prst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насос Самсон.</a:t>
            </a:r>
            <a:endParaRPr lang="ru-RU" sz="3600" b="1" kern="1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A06C3BD-790D-4FDA-8237-F2EEBE6BCCAF}"/>
              </a:ext>
            </a:extLst>
          </p:cNvPr>
          <p:cNvSpPr/>
          <p:nvPr/>
        </p:nvSpPr>
        <p:spPr>
          <a:xfrm>
            <a:off x="251520" y="14946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Для того чтобы текст презентации адекватно отображался на вашем компьютере, установите шрифт «Прописи». См. в папке.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3A2906-5BBF-4759-8A3B-E4EC241F29F0}"/>
              </a:ext>
            </a:extLst>
          </p:cNvPr>
          <p:cNvSpPr/>
          <p:nvPr/>
        </p:nvSpPr>
        <p:spPr>
          <a:xfrm>
            <a:off x="251520" y="1268760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Урок-презентацию можно проходить частями, в зависимости от индивидуальных особенностей детей.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3A2906-5BBF-4759-8A3B-E4EC241F29F0}"/>
              </a:ext>
            </a:extLst>
          </p:cNvPr>
          <p:cNvSpPr/>
          <p:nvPr/>
        </p:nvSpPr>
        <p:spPr>
          <a:xfrm>
            <a:off x="144016" y="5126804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Презентация и аудиозаписи создавались в операционной системе </a:t>
            </a:r>
            <a:r>
              <a:rPr lang="en-US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Windows 10</a:t>
            </a:r>
            <a:r>
              <a:rPr lang="ru-RU" sz="2400" dirty="0">
                <a:solidFill>
                  <a:prstClr val="whit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. Если Вы используете другие версии, то озвучка может не работать, но весь необходимый материал имеется в конспекте.</a:t>
            </a:r>
          </a:p>
        </p:txBody>
      </p:sp>
    </p:spTree>
    <p:extLst>
      <p:ext uri="{BB962C8B-B14F-4D97-AF65-F5344CB8AC3E}">
        <p14:creationId xmlns:p14="http://schemas.microsoft.com/office/powerpoint/2010/main" val="388710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99F03-4C95-4E3B-A41C-B2FB03651355}"/>
              </a:ext>
            </a:extLst>
          </p:cNvPr>
          <p:cNvSpPr/>
          <p:nvPr/>
        </p:nvSpPr>
        <p:spPr>
          <a:xfrm>
            <a:off x="3489608" y="2517295"/>
            <a:ext cx="54481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Буква «Ц»! Такая цаца!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Мастерица наряжаться,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Цепи ценные носить,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Как царица в них ходить!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Ца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цо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цу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цы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це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!»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B021B7-F6E8-4423-947D-75AB99E6F6FE}"/>
              </a:ext>
            </a:extLst>
          </p:cNvPr>
          <p:cNvSpPr/>
          <p:nvPr/>
        </p:nvSpPr>
        <p:spPr>
          <a:xfrm>
            <a:off x="2771800" y="407693"/>
            <a:ext cx="4524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Это красавица Цаца.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B39F0A8-BA38-47A5-A7F9-DD7F1C3A25EE}"/>
              </a:ext>
            </a:extLst>
          </p:cNvPr>
          <p:cNvSpPr/>
          <p:nvPr/>
        </p:nvSpPr>
        <p:spPr>
          <a:xfrm>
            <a:off x="1222234" y="1402683"/>
            <a:ext cx="7094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Включите музыку          и спойте песенку Цацы: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242965-E487-4DBC-971D-2D3FC290740B}"/>
              </a:ext>
            </a:extLst>
          </p:cNvPr>
          <p:cNvSpPr/>
          <p:nvPr/>
        </p:nvSpPr>
        <p:spPr>
          <a:xfrm>
            <a:off x="3203848" y="5565835"/>
            <a:ext cx="4205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Какой звук любит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Цаца?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13F9F1-2A2B-420C-8E35-4011CC3408CC}"/>
              </a:ext>
            </a:extLst>
          </p:cNvPr>
          <p:cNvSpPr/>
          <p:nvPr/>
        </p:nvSpPr>
        <p:spPr>
          <a:xfrm>
            <a:off x="3325818" y="6035665"/>
            <a:ext cx="285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ц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55693C5-24F3-42B3-A7BE-90481DA4A528}"/>
              </a:ext>
            </a:extLst>
          </p:cNvPr>
          <p:cNvSpPr/>
          <p:nvPr/>
        </p:nvSpPr>
        <p:spPr>
          <a:xfrm>
            <a:off x="3607973" y="1417201"/>
            <a:ext cx="480950" cy="4320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цаца">
            <a:extLst>
              <a:ext uri="{FF2B5EF4-FFF2-40B4-BE49-F238E27FC236}">
                <a16:creationId xmlns:a16="http://schemas.microsoft.com/office/drawing/2014/main" id="{2BA3006A-C4E5-4D1F-9C95-26A639B8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1870"/>
            <a:ext cx="239077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цаца1">
            <a:hlinkClick r:id="" action="ppaction://media"/>
            <a:extLst>
              <a:ext uri="{FF2B5EF4-FFF2-40B4-BE49-F238E27FC236}">
                <a16:creationId xmlns:a16="http://schemas.microsoft.com/office/drawing/2014/main" id="{8E73920D-BA61-47EE-973F-B3856677D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635896" y="1412776"/>
            <a:ext cx="453027" cy="45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5DD53A-5F42-47C7-A2A7-2AFB55884A11}"/>
              </a:ext>
            </a:extLst>
          </p:cNvPr>
          <p:cNvSpPr/>
          <p:nvPr/>
        </p:nvSpPr>
        <p:spPr>
          <a:xfrm>
            <a:off x="1763688" y="3763859"/>
            <a:ext cx="65443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Жил был насос, жил был насос, </a:t>
            </a:r>
            <a:b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Любил смеяться он до слёз! 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Любил качать он колесо:</a:t>
            </a:r>
          </a:p>
          <a:p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«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Са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сэ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су – </a:t>
            </a:r>
            <a:r>
              <a:rPr lang="ru-RU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сы</a:t>
            </a:r>
            <a:r>
              <a:rPr lang="ru-RU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– со!»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B4C30A-F2E3-4551-9359-647B1DDF7DFD}"/>
              </a:ext>
            </a:extLst>
          </p:cNvPr>
          <p:cNvSpPr/>
          <p:nvPr/>
        </p:nvSpPr>
        <p:spPr>
          <a:xfrm>
            <a:off x="2905518" y="466930"/>
            <a:ext cx="3332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rgbClr val="0033CC"/>
                </a:solidFill>
                <a:latin typeface="Comic Sans MS" panose="030F0702030302020204" pitchFamily="66" charset="0"/>
              </a:rPr>
              <a:t>Это насос Самсон.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941768-A842-41DC-9DCC-930CF7A8B777}"/>
              </a:ext>
            </a:extLst>
          </p:cNvPr>
          <p:cNvSpPr/>
          <p:nvPr/>
        </p:nvSpPr>
        <p:spPr>
          <a:xfrm>
            <a:off x="1295052" y="3171278"/>
            <a:ext cx="7481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Включите музыку           и спойте песенку насоса: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793A59-7E8F-49A0-975D-4F891FE36B4D}"/>
              </a:ext>
            </a:extLst>
          </p:cNvPr>
          <p:cNvSpPr/>
          <p:nvPr/>
        </p:nvSpPr>
        <p:spPr>
          <a:xfrm>
            <a:off x="1170187" y="5691022"/>
            <a:ext cx="6803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Вспомните, какой звук любит насос Самсон?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D208C8-BB1A-4322-8C0F-7D36B8AF7C64}"/>
              </a:ext>
            </a:extLst>
          </p:cNvPr>
          <p:cNvSpPr/>
          <p:nvPr/>
        </p:nvSpPr>
        <p:spPr>
          <a:xfrm>
            <a:off x="1170187" y="609352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Конечно, это звук 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3399"/>
                </a:solidFill>
                <a:latin typeface="Comic Sans MS" panose="030F0702030302020204" pitchFamily="66" charset="0"/>
              </a:rPr>
              <a:t>]!</a:t>
            </a:r>
            <a:endParaRPr lang="ru-RU" sz="2000" dirty="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3" descr="насос">
            <a:extLst>
              <a:ext uri="{FF2B5EF4-FFF2-40B4-BE49-F238E27FC236}">
                <a16:creationId xmlns:a16="http://schemas.microsoft.com/office/drawing/2014/main" id="{C7B0A94B-A22D-4842-8064-9C4E7A54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567" y="869565"/>
            <a:ext cx="1705274" cy="221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27B240F-99F1-4A7C-978C-12D550E7C0A9}"/>
              </a:ext>
            </a:extLst>
          </p:cNvPr>
          <p:cNvSpPr/>
          <p:nvPr/>
        </p:nvSpPr>
        <p:spPr>
          <a:xfrm>
            <a:off x="3782604" y="3192055"/>
            <a:ext cx="460311" cy="448816"/>
          </a:xfrm>
          <a:prstGeom prst="roundRect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папа Насос">
            <a:hlinkClick r:id="" action="ppaction://media"/>
            <a:extLst>
              <a:ext uri="{FF2B5EF4-FFF2-40B4-BE49-F238E27FC236}">
                <a16:creationId xmlns:a16="http://schemas.microsoft.com/office/drawing/2014/main" id="{68CCE0A2-8DFA-4217-89D1-962D5B1A9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851920" y="3140968"/>
            <a:ext cx="533078" cy="5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8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277149" y="2780928"/>
            <a:ext cx="4589702" cy="2579178"/>
          </a:xfrm>
          <a:prstGeom prst="rect">
            <a:avLst/>
          </a:prstGeom>
        </p:spPr>
        <p:txBody>
          <a:bodyPr wrap="none" fromWordArt="1">
            <a:prstTxWarp prst="textDeflateInflat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kern="10" cap="all" dirty="0">
                <a:ln w="90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Звуки</a:t>
            </a:r>
            <a:r>
              <a:rPr lang="ru-RU" sz="3600" b="1" kern="1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kern="1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7895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kern="1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[ц] - [с]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D2557B-D14A-4492-B386-9ECBFB593671}"/>
              </a:ext>
            </a:extLst>
          </p:cNvPr>
          <p:cNvSpPr/>
          <p:nvPr/>
        </p:nvSpPr>
        <p:spPr>
          <a:xfrm>
            <a:off x="1979712" y="1508858"/>
            <a:ext cx="4758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-Сегодня мы будем сравнивать</a:t>
            </a:r>
          </a:p>
        </p:txBody>
      </p:sp>
    </p:spTree>
    <p:extLst>
      <p:ext uri="{BB962C8B-B14F-4D97-AF65-F5344CB8AC3E}">
        <p14:creationId xmlns:p14="http://schemas.microsoft.com/office/powerpoint/2010/main" val="40216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171187" y="3752617"/>
            <a:ext cx="788375" cy="5972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[ц]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159583" y="1364290"/>
            <a:ext cx="592635" cy="663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Ц</a:t>
            </a:r>
          </a:p>
        </p:txBody>
      </p:sp>
      <p:sp>
        <p:nvSpPr>
          <p:cNvPr id="12293" name="Line 7"/>
          <p:cNvSpPr>
            <a:spLocks noChangeShapeType="1"/>
          </p:cNvSpPr>
          <p:nvPr/>
        </p:nvSpPr>
        <p:spPr bwMode="auto">
          <a:xfrm rot="10800000" flipV="1">
            <a:off x="2455902" y="1942417"/>
            <a:ext cx="0" cy="482999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8" name="Picture 14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9942" y="4389228"/>
            <a:ext cx="72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musician_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1984" y="5504131"/>
            <a:ext cx="641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368144" y="5005178"/>
            <a:ext cx="428625" cy="42403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WordArt 4"/>
          <p:cNvSpPr>
            <a:spLocks noChangeArrowheads="1" noChangeShapeType="1" noTextEdit="1"/>
          </p:cNvSpPr>
          <p:nvPr/>
        </p:nvSpPr>
        <p:spPr bwMode="auto">
          <a:xfrm>
            <a:off x="6005625" y="3727005"/>
            <a:ext cx="679936" cy="6319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0099"/>
                  </a:solidFill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[с]</a:t>
            </a:r>
          </a:p>
        </p:txBody>
      </p:sp>
      <p:sp>
        <p:nvSpPr>
          <p:cNvPr id="24" name="WordArt 6"/>
          <p:cNvSpPr>
            <a:spLocks noChangeArrowheads="1" noChangeShapeType="1" noTextEdit="1"/>
          </p:cNvSpPr>
          <p:nvPr/>
        </p:nvSpPr>
        <p:spPr bwMode="auto">
          <a:xfrm>
            <a:off x="6779140" y="1364291"/>
            <a:ext cx="522365" cy="49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80808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12306" name="Line 7"/>
          <p:cNvSpPr>
            <a:spLocks noChangeShapeType="1"/>
          </p:cNvSpPr>
          <p:nvPr/>
        </p:nvSpPr>
        <p:spPr bwMode="auto">
          <a:xfrm rot="10800000" flipV="1">
            <a:off x="6559976" y="1942417"/>
            <a:ext cx="299264" cy="402224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7" name="Picture 13" descr="ворота закрыты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6588" y="4389228"/>
            <a:ext cx="714375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147579" y="5035458"/>
            <a:ext cx="428625" cy="42403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7" name="Picture 14" descr="C:\Documents and Settings\larisa\Мои документы\Мои рисунки\к арт гимн\ухо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5522" y="3907258"/>
            <a:ext cx="334471" cy="40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5" descr="C:\Documents and Settings\larisa\Мои документы\Мои рисунки\к арт гимн\ручка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2237" y="1212987"/>
            <a:ext cx="534363" cy="44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6" descr="C:\Documents and Settings\larisa\Мои документы\Мои рисунки\к арт гимн\рот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1872" y="3981148"/>
            <a:ext cx="485128" cy="27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9" descr="C:\Documents and Settings\larisa\Мои документы\Мои рисунки\к арт гимн\глаз_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7679" y="1338410"/>
            <a:ext cx="534363" cy="35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4" descr="Рисунок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9371" y="3752617"/>
            <a:ext cx="714375" cy="71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3" descr="насос">
            <a:extLst>
              <a:ext uri="{FF2B5EF4-FFF2-40B4-BE49-F238E27FC236}">
                <a16:creationId xmlns:a16="http://schemas.microsoft.com/office/drawing/2014/main" id="{290CD191-5142-4180-ADD5-1801D20B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71809" y="2292322"/>
            <a:ext cx="1083070" cy="140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" descr="musician_cat">
            <a:extLst>
              <a:ext uri="{FF2B5EF4-FFF2-40B4-BE49-F238E27FC236}">
                <a16:creationId xmlns:a16="http://schemas.microsoft.com/office/drawing/2014/main" id="{CF28B3D2-4DA3-43A4-B0D1-A8C68F18F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918" y="5559853"/>
            <a:ext cx="6413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WordArt 5">
            <a:extLst>
              <a:ext uri="{FF2B5EF4-FFF2-40B4-BE49-F238E27FC236}">
                <a16:creationId xmlns:a16="http://schemas.microsoft.com/office/drawing/2014/main" id="{70057B91-9874-480C-BEB7-B54502E147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76860" y="3732016"/>
            <a:ext cx="927500" cy="5954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[с</a:t>
            </a:r>
            <a:r>
              <a:rPr lang="en-US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3600" b="1" kern="10" dirty="0">
                <a:ln>
                  <a:solidFill>
                    <a:srgbClr val="006600"/>
                  </a:solidFill>
                </a:ln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pic>
        <p:nvPicPr>
          <p:cNvPr id="33" name="Picture 13" descr="ворота закрыты">
            <a:extLst>
              <a:ext uri="{FF2B5EF4-FFF2-40B4-BE49-F238E27FC236}">
                <a16:creationId xmlns:a16="http://schemas.microsoft.com/office/drawing/2014/main" id="{73B9B67A-06C6-4554-AC0B-DF0433BF5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8660" y="4389228"/>
            <a:ext cx="723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1" descr="musician_cat">
            <a:extLst>
              <a:ext uri="{FF2B5EF4-FFF2-40B4-BE49-F238E27FC236}">
                <a16:creationId xmlns:a16="http://schemas.microsoft.com/office/drawing/2014/main" id="{1BF8B6DA-6878-4A50-906F-821769017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1044" y="5559853"/>
            <a:ext cx="6016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25">
            <a:extLst>
              <a:ext uri="{FF2B5EF4-FFF2-40B4-BE49-F238E27FC236}">
                <a16:creationId xmlns:a16="http://schemas.microsoft.com/office/drawing/2014/main" id="{2B1824EE-6ED1-49D0-9176-E6C77C3D2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1044" y="5005177"/>
            <a:ext cx="428625" cy="424039"/>
          </a:xfrm>
          <a:prstGeom prst="rect">
            <a:avLst/>
          </a:prstGeom>
          <a:solidFill>
            <a:srgbClr val="00FF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48" name="Picture 15" descr="насосики">
            <a:extLst>
              <a:ext uri="{FF2B5EF4-FFF2-40B4-BE49-F238E27FC236}">
                <a16:creationId xmlns:a16="http://schemas.microsoft.com/office/drawing/2014/main" id="{9F26B9BC-9EBD-4E6B-ACC6-E6A51E79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04135" y="2587812"/>
            <a:ext cx="1329168" cy="8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Line 7">
            <a:extLst>
              <a:ext uri="{FF2B5EF4-FFF2-40B4-BE49-F238E27FC236}">
                <a16:creationId xmlns:a16="http://schemas.microsoft.com/office/drawing/2014/main" id="{3E2D6FE1-8530-4E8A-ADAD-C44EB8F7CD77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7240508" y="1962301"/>
            <a:ext cx="333952" cy="365574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8BF7F3-37E2-4CD7-8FBA-281100B74B5C}"/>
              </a:ext>
            </a:extLst>
          </p:cNvPr>
          <p:cNvSpPr/>
          <p:nvPr/>
        </p:nvSpPr>
        <p:spPr>
          <a:xfrm>
            <a:off x="1176870" y="353600"/>
            <a:ext cx="668945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Дайте фонетическую характеристику каждому звуку! </a:t>
            </a:r>
          </a:p>
          <a:p>
            <a:pPr lvl="0"/>
            <a:r>
              <a:rPr lang="ru-RU" sz="110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(если забыли, </a:t>
            </a:r>
            <a:r>
              <a:rPr lang="ru-RU" sz="1100" dirty="0" err="1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см.заметки</a:t>
            </a:r>
            <a:r>
              <a:rPr lang="ru-RU" sz="110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 к слайду. Для этого надо выйти из режима просмотра презентации)</a:t>
            </a:r>
            <a:endParaRPr lang="ru-RU" dirty="0">
              <a:solidFill>
                <a:srgbClr val="B4DCFA">
                  <a:lumMod val="25000"/>
                </a:srgbClr>
              </a:solidFill>
              <a:latin typeface="Garamond" panose="02020404030301010803"/>
            </a:endParaRPr>
          </a:p>
        </p:txBody>
      </p:sp>
      <p:pic>
        <p:nvPicPr>
          <p:cNvPr id="29" name="Picture 6" descr="цаца">
            <a:extLst>
              <a:ext uri="{FF2B5EF4-FFF2-40B4-BE49-F238E27FC236}">
                <a16:creationId xmlns:a16="http://schemas.microsoft.com/office/drawing/2014/main" id="{3E68E3D3-1B67-43BE-82B9-AE8E6BB0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64" y="2484143"/>
            <a:ext cx="917631" cy="121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384650" y="286257"/>
            <a:ext cx="75718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Ответь устно на вопросы.</a:t>
            </a:r>
            <a:endParaRPr lang="ru-RU" sz="1600" dirty="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Нажмите на кнопку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и проверьте ответ.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502980" y="1169537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1. Какие звуки может обозначать буква Ц («</a:t>
            </a:r>
            <a:r>
              <a:rPr lang="ru-RU" sz="2000" dirty="0" err="1">
                <a:latin typeface="Comic Sans MS" panose="030F0702030302020204" pitchFamily="66" charset="0"/>
              </a:rPr>
              <a:t>Це</a:t>
            </a:r>
            <a:r>
              <a:rPr lang="ru-RU" sz="2000" dirty="0">
                <a:latin typeface="Comic Sans MS" panose="030F0702030302020204" pitchFamily="66" charset="0"/>
              </a:rPr>
              <a:t>)?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474798" y="2086760"/>
            <a:ext cx="5498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2.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ц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непарный по какому признаку? </a:t>
            </a:r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CFF21F-F95C-4738-9362-6DA2FAB6F4D6}"/>
              </a:ext>
            </a:extLst>
          </p:cNvPr>
          <p:cNvSpPr/>
          <p:nvPr/>
        </p:nvSpPr>
        <p:spPr>
          <a:xfrm>
            <a:off x="457304" y="2943446"/>
            <a:ext cx="6181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3. Какие звуки может обозначать буква С («Эс»)?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AE6075-EC2D-428B-8F49-31A35876B73A}"/>
              </a:ext>
            </a:extLst>
          </p:cNvPr>
          <p:cNvSpPr/>
          <p:nvPr/>
        </p:nvSpPr>
        <p:spPr>
          <a:xfrm>
            <a:off x="568670" y="6088908"/>
            <a:ext cx="7881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Если ребёнок затрудняется в ответах, откройте слайд 7. </a:t>
            </a:r>
          </a:p>
          <a:p>
            <a:r>
              <a:rPr lang="ru-RU" dirty="0">
                <a:solidFill>
                  <a:srgbClr val="003399"/>
                </a:solidFill>
                <a:latin typeface="Comic Sans MS" panose="030F0702030302020204" pitchFamily="66" charset="0"/>
              </a:rPr>
              <a:t>Пусть он отвечает по опорным картинкам.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1" name="Управляющая кнопка: &quot;Вперед&quot; или &quot;Следующий&quot;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5195B47-E897-4418-AA65-B7F4A4C841B5}"/>
              </a:ext>
            </a:extLst>
          </p:cNvPr>
          <p:cNvSpPr/>
          <p:nvPr/>
        </p:nvSpPr>
        <p:spPr>
          <a:xfrm>
            <a:off x="7879564" y="1544371"/>
            <a:ext cx="489993" cy="400110"/>
          </a:xfrm>
          <a:prstGeom prst="actionButtonForwardNex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4D68A3A-88BF-4588-A8C4-44EE68C78531}"/>
              </a:ext>
            </a:extLst>
          </p:cNvPr>
          <p:cNvSpPr/>
          <p:nvPr/>
        </p:nvSpPr>
        <p:spPr>
          <a:xfrm>
            <a:off x="568670" y="5484848"/>
            <a:ext cx="962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Далее</a:t>
            </a:r>
          </a:p>
        </p:txBody>
      </p:sp>
      <p:sp>
        <p:nvSpPr>
          <p:cNvPr id="14" name="Управляющая кнопка: &quot;Вперед&quot; или &quot;Следующий&quot;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AF9289-F25E-4520-A036-EE9375CC812B}"/>
              </a:ext>
            </a:extLst>
          </p:cNvPr>
          <p:cNvSpPr/>
          <p:nvPr/>
        </p:nvSpPr>
        <p:spPr>
          <a:xfrm>
            <a:off x="1979712" y="5484848"/>
            <a:ext cx="504056" cy="400110"/>
          </a:xfrm>
          <a:prstGeom prst="actionButtonForwardNex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0DE8CF-A9C1-41F8-BEF7-3A9D50217A86}"/>
              </a:ext>
            </a:extLst>
          </p:cNvPr>
          <p:cNvSpPr/>
          <p:nvPr/>
        </p:nvSpPr>
        <p:spPr>
          <a:xfrm>
            <a:off x="6516216" y="2084112"/>
            <a:ext cx="2440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появился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вопрос,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щелкните мышью!</a:t>
            </a:r>
            <a:endParaRPr lang="ru-RU" sz="1600" dirty="0">
              <a:solidFill>
                <a:srgbClr val="003399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CE0278D-4E8D-4D91-83E0-27E195DDFD7E}"/>
              </a:ext>
            </a:extLst>
          </p:cNvPr>
          <p:cNvSpPr/>
          <p:nvPr/>
        </p:nvSpPr>
        <p:spPr>
          <a:xfrm>
            <a:off x="502979" y="4641242"/>
            <a:ext cx="675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5. Звук </a:t>
            </a:r>
            <a:r>
              <a:rPr lang="en-US" sz="2000" dirty="0">
                <a:latin typeface="Comic Sans MS" panose="030F0702030302020204" pitchFamily="66" charset="0"/>
              </a:rPr>
              <a:t>[</a:t>
            </a:r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en-US" sz="2000" dirty="0">
                <a:latin typeface="Comic Sans MS" panose="030F0702030302020204" pitchFamily="66" charset="0"/>
              </a:rPr>
              <a:t>]</a:t>
            </a:r>
            <a:r>
              <a:rPr lang="ru-RU" sz="2000" dirty="0">
                <a:latin typeface="Comic Sans MS" panose="030F0702030302020204" pitchFamily="66" charset="0"/>
              </a:rPr>
              <a:t> парный по какому признаку?</a:t>
            </a:r>
            <a:endParaRPr lang="ru-RU" sz="20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133BBA-3535-436B-8E81-F0E830D3D610}"/>
              </a:ext>
            </a:extLst>
          </p:cNvPr>
          <p:cNvSpPr/>
          <p:nvPr/>
        </p:nvSpPr>
        <p:spPr>
          <a:xfrm>
            <a:off x="471881" y="3812685"/>
            <a:ext cx="675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4. Чем отличается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 от звука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’]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? </a:t>
            </a:r>
            <a:endParaRPr lang="ru-RU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2C93C-3436-4670-BE67-22AFB71E5B9F}"/>
              </a:ext>
            </a:extLst>
          </p:cNvPr>
          <p:cNvSpPr/>
          <p:nvPr/>
        </p:nvSpPr>
        <p:spPr>
          <a:xfrm>
            <a:off x="1799957" y="307258"/>
            <a:ext cx="6707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3399"/>
                </a:solidFill>
                <a:latin typeface="Comic Sans MS" panose="030F0702030302020204" pitchFamily="66" charset="0"/>
              </a:rPr>
              <a:t>Проверь ответы.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458361-A6B0-46D4-9A94-7DED2C7CE228}"/>
              </a:ext>
            </a:extLst>
          </p:cNvPr>
          <p:cNvSpPr/>
          <p:nvPr/>
        </p:nvSpPr>
        <p:spPr>
          <a:xfrm>
            <a:off x="372727" y="1196037"/>
            <a:ext cx="7402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1. Буква «Ц» может обозначать только один звук - </a:t>
            </a:r>
            <a:r>
              <a:rPr lang="en-US" sz="2000" dirty="0">
                <a:latin typeface="Comic Sans MS" panose="030F0702030302020204" pitchFamily="66" charset="0"/>
              </a:rPr>
              <a:t>[</a:t>
            </a:r>
            <a:r>
              <a:rPr lang="ru-RU" sz="2000" dirty="0">
                <a:latin typeface="Comic Sans MS" panose="030F0702030302020204" pitchFamily="66" charset="0"/>
              </a:rPr>
              <a:t>ц</a:t>
            </a:r>
            <a:r>
              <a:rPr lang="en-US" sz="2000" dirty="0">
                <a:latin typeface="Comic Sans MS" panose="030F0702030302020204" pitchFamily="66" charset="0"/>
              </a:rPr>
              <a:t>]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E25453-2FC0-4B0C-8B93-4034E013BBF2}"/>
              </a:ext>
            </a:extLst>
          </p:cNvPr>
          <p:cNvSpPr/>
          <p:nvPr/>
        </p:nvSpPr>
        <p:spPr>
          <a:xfrm>
            <a:off x="372727" y="1923919"/>
            <a:ext cx="6215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2.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ц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непарный и по твёрдости – мягкости и по звонкости - глухости.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60C0E-CC7F-4F27-82BB-832B3E95BD2B}"/>
              </a:ext>
            </a:extLst>
          </p:cNvPr>
          <p:cNvSpPr/>
          <p:nvPr/>
        </p:nvSpPr>
        <p:spPr>
          <a:xfrm>
            <a:off x="371516" y="3029551"/>
            <a:ext cx="6006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3. Буква «С» может обозначать звуки </a:t>
            </a:r>
            <a:r>
              <a:rPr lang="en-US" sz="2000" dirty="0">
                <a:latin typeface="Comic Sans MS" panose="030F0702030302020204" pitchFamily="66" charset="0"/>
              </a:rPr>
              <a:t>[</a:t>
            </a:r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en-US" sz="2000" dirty="0">
                <a:latin typeface="Comic Sans MS" panose="030F0702030302020204" pitchFamily="66" charset="0"/>
              </a:rPr>
              <a:t>]</a:t>
            </a:r>
            <a:r>
              <a:rPr lang="ru-RU" sz="2000" dirty="0">
                <a:latin typeface="Comic Sans MS" panose="030F0702030302020204" pitchFamily="66" charset="0"/>
              </a:rPr>
              <a:t> и </a:t>
            </a:r>
            <a:r>
              <a:rPr lang="en-US" sz="2000" dirty="0">
                <a:latin typeface="Comic Sans MS" panose="030F0702030302020204" pitchFamily="66" charset="0"/>
              </a:rPr>
              <a:t> [</a:t>
            </a:r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en-US" sz="2000" dirty="0">
                <a:latin typeface="Comic Sans MS" panose="030F0702030302020204" pitchFamily="66" charset="0"/>
              </a:rPr>
              <a:t>’]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A7C399-E3F4-45BD-A6F8-E24590107A2B}"/>
              </a:ext>
            </a:extLst>
          </p:cNvPr>
          <p:cNvSpPr/>
          <p:nvPr/>
        </p:nvSpPr>
        <p:spPr>
          <a:xfrm>
            <a:off x="6444208" y="408701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вернуться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 предыдущий слад,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нажмите на кнопку </a:t>
            </a:r>
          </a:p>
        </p:txBody>
      </p:sp>
      <p:sp>
        <p:nvSpPr>
          <p:cNvPr id="11" name="Управляющая кнопка: &quot;Назад&quot; или &quot;Предыдущий&quot;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C0D4241-90C0-4A05-8939-275B4AE3F55A}"/>
              </a:ext>
            </a:extLst>
          </p:cNvPr>
          <p:cNvSpPr/>
          <p:nvPr/>
        </p:nvSpPr>
        <p:spPr>
          <a:xfrm>
            <a:off x="7807378" y="1489752"/>
            <a:ext cx="459196" cy="415087"/>
          </a:xfrm>
          <a:prstGeom prst="actionButtonBackPreviou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5C9D35-3E8A-4EF8-8216-917D0C4104E0}"/>
              </a:ext>
            </a:extLst>
          </p:cNvPr>
          <p:cNvSpPr/>
          <p:nvPr/>
        </p:nvSpPr>
        <p:spPr>
          <a:xfrm>
            <a:off x="6444208" y="2198554"/>
            <a:ext cx="2520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Чтобы узнать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следующий ответ, </a:t>
            </a:r>
          </a:p>
          <a:p>
            <a:pPr lvl="0" algn="r"/>
            <a:r>
              <a:rPr lang="ru-RU" sz="1600" dirty="0">
                <a:solidFill>
                  <a:srgbClr val="003399"/>
                </a:solidFill>
                <a:latin typeface="Comic Sans MS" panose="030F0702030302020204" pitchFamily="66" charset="0"/>
              </a:rPr>
              <a:t>щёлкните мышью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6DF061-4964-4D43-8EA2-026BA0677152}"/>
              </a:ext>
            </a:extLst>
          </p:cNvPr>
          <p:cNvSpPr/>
          <p:nvPr/>
        </p:nvSpPr>
        <p:spPr>
          <a:xfrm>
            <a:off x="403033" y="4026141"/>
            <a:ext cx="7249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4. Звук 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 твёрдый, а звук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[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’]</a:t>
            </a:r>
            <a:r>
              <a:rPr lang="ru-RU" sz="2000" dirty="0">
                <a:solidFill>
                  <a:srgbClr val="0066FF"/>
                </a:solidFill>
                <a:latin typeface="Comic Sans MS" panose="030F0702030302020204" pitchFamily="66" charset="0"/>
              </a:rPr>
              <a:t>  мягкий. </a:t>
            </a:r>
            <a:endParaRPr lang="ru-RU" sz="2000" dirty="0">
              <a:solidFill>
                <a:srgbClr val="0066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91E819-EF3A-4371-9097-42DA02A89797}"/>
              </a:ext>
            </a:extLst>
          </p:cNvPr>
          <p:cNvSpPr/>
          <p:nvPr/>
        </p:nvSpPr>
        <p:spPr>
          <a:xfrm>
            <a:off x="418484" y="4844174"/>
            <a:ext cx="8307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Comic Sans MS" panose="030F0702030302020204" pitchFamily="66" charset="0"/>
              </a:rPr>
              <a:t>5. Звук </a:t>
            </a:r>
            <a:r>
              <a:rPr lang="en-US" sz="2000" dirty="0">
                <a:latin typeface="Comic Sans MS" panose="030F0702030302020204" pitchFamily="66" charset="0"/>
              </a:rPr>
              <a:t>[</a:t>
            </a:r>
            <a:r>
              <a:rPr lang="ru-RU" sz="2000" dirty="0">
                <a:latin typeface="Comic Sans MS" panose="030F0702030302020204" pitchFamily="66" charset="0"/>
              </a:rPr>
              <a:t>с</a:t>
            </a:r>
            <a:r>
              <a:rPr lang="en-US" sz="2000" dirty="0">
                <a:latin typeface="Comic Sans MS" panose="030F0702030302020204" pitchFamily="66" charset="0"/>
              </a:rPr>
              <a:t>]</a:t>
            </a:r>
            <a:r>
              <a:rPr lang="ru-RU" sz="2000" dirty="0">
                <a:latin typeface="Comic Sans MS" panose="030F0702030302020204" pitchFamily="66" charset="0"/>
              </a:rPr>
              <a:t> парный и по твёрдости – мягкости и по звонкости - глухости.</a:t>
            </a:r>
          </a:p>
        </p:txBody>
      </p:sp>
    </p:spTree>
    <p:extLst>
      <p:ext uri="{BB962C8B-B14F-4D97-AF65-F5344CB8AC3E}">
        <p14:creationId xmlns:p14="http://schemas.microsoft.com/office/powerpoint/2010/main" val="118807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насос">
            <a:extLst>
              <a:ext uri="{FF2B5EF4-FFF2-40B4-BE49-F238E27FC236}">
                <a16:creationId xmlns:a16="http://schemas.microsoft.com/office/drawing/2014/main" id="{F82F0A5A-890B-4538-B46D-9A9E9E72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28" y="3943964"/>
            <a:ext cx="1440160" cy="21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404FBE-2D82-4780-AE6C-608D1EC3ABB5}"/>
              </a:ext>
            </a:extLst>
          </p:cNvPr>
          <p:cNvSpPr/>
          <p:nvPr/>
        </p:nvSpPr>
        <p:spPr>
          <a:xfrm>
            <a:off x="251520" y="428179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На чистой странице в линию запишите дату. С левой стороны листа перерисуйте простым карандашом портрет красавицы Цацы и обведите синей ручкой букву «</a:t>
            </a:r>
            <a:r>
              <a:rPr lang="ru-RU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», которую найдёте в её портрете!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С правой стороны листа простым карандашом перерисуйте портрет насоса Самсона, найдите в этом рисунке все буквы «</a:t>
            </a:r>
            <a:r>
              <a:rPr lang="ru-RU" sz="36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600" b="1" dirty="0">
                <a:solidFill>
                  <a:srgbClr val="5ECCF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» и </a:t>
            </a:r>
            <a:r>
              <a:rPr lang="ru-RU" sz="2400" dirty="0">
                <a:solidFill>
                  <a:srgbClr val="0C779D"/>
                </a:solidFill>
                <a:latin typeface="Comic Sans MS" panose="030F0702030302020204" pitchFamily="66" charset="0"/>
              </a:rPr>
              <a:t>обведите их </a:t>
            </a:r>
            <a:r>
              <a:rPr lang="ru-RU" sz="2400" dirty="0">
                <a:solidFill>
                  <a:srgbClr val="5ECCF3">
                    <a:lumMod val="50000"/>
                  </a:srgbClr>
                </a:solidFill>
                <a:latin typeface="Comic Sans MS" panose="030F0702030302020204" pitchFamily="66" charset="0"/>
              </a:rPr>
              <a:t>синей ручкой.</a:t>
            </a:r>
          </a:p>
        </p:txBody>
      </p:sp>
      <p:pic>
        <p:nvPicPr>
          <p:cNvPr id="6" name="Picture 6" descr="цаца">
            <a:extLst>
              <a:ext uri="{FF2B5EF4-FFF2-40B4-BE49-F238E27FC236}">
                <a16:creationId xmlns:a16="http://schemas.microsoft.com/office/drawing/2014/main" id="{533F04B2-52FC-4B4F-85CC-F35E1AAD8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1238112" y="3943963"/>
            <a:ext cx="3036042" cy="21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776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AA4B93-23F0-4B2F-8E5F-B7C2D2FE7CB5}"/>
              </a:ext>
            </a:extLst>
          </p:cNvPr>
          <p:cNvSpPr/>
          <p:nvPr/>
        </p:nvSpPr>
        <p:spPr>
          <a:xfrm>
            <a:off x="682872" y="2841551"/>
            <a:ext cx="82816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Под картинками синей ручкой (почему?) запишите транскрипции любимых звуков этих героев и их фонетические характеристики.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336699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Сравните звуки</a:t>
            </a:r>
            <a:r>
              <a:rPr lang="en-US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 [</a:t>
            </a: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ц</a:t>
            </a:r>
            <a:r>
              <a:rPr lang="en-US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 – </a:t>
            </a:r>
            <a:r>
              <a:rPr lang="en-US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с</a:t>
            </a:r>
            <a:r>
              <a:rPr lang="en-US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]. </a:t>
            </a:r>
            <a:r>
              <a:rPr lang="ru-RU" sz="2400" dirty="0">
                <a:solidFill>
                  <a:srgbClr val="336699"/>
                </a:solidFill>
                <a:latin typeface="Comic Sans MS" panose="030F0702030302020204" pitchFamily="66" charset="0"/>
              </a:rPr>
              <a:t>Чем они похожи и чем отличаются? Чтобы ответить на вопрос о различии звуков, надо их произнести, глядя в зеркало. </a:t>
            </a:r>
          </a:p>
        </p:txBody>
      </p:sp>
      <p:pic>
        <p:nvPicPr>
          <p:cNvPr id="6" name="Picture 1" descr="насос">
            <a:extLst>
              <a:ext uri="{FF2B5EF4-FFF2-40B4-BE49-F238E27FC236}">
                <a16:creationId xmlns:a16="http://schemas.microsoft.com/office/drawing/2014/main" id="{17450BD2-F7DA-4F20-8403-0F0DDF38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08" y="693581"/>
            <a:ext cx="1440160" cy="21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цаца">
            <a:extLst>
              <a:ext uri="{FF2B5EF4-FFF2-40B4-BE49-F238E27FC236}">
                <a16:creationId xmlns:a16="http://schemas.microsoft.com/office/drawing/2014/main" id="{FDFE522F-F40A-4B3F-9747-4A8459819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1298472" y="548680"/>
            <a:ext cx="3036042" cy="21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013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3D3B3-9840-47C9-8A2B-F6F057FDBAFD}"/>
              </a:ext>
            </a:extLst>
          </p:cNvPr>
          <p:cNvSpPr/>
          <p:nvPr/>
        </p:nvSpPr>
        <p:spPr>
          <a:xfrm>
            <a:off x="1691680" y="292497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Проверьте, правильно ли вы всё сделали?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C77F1B-19B0-41E9-A1D4-F49219F43F95}"/>
              </a:ext>
            </a:extLst>
          </p:cNvPr>
          <p:cNvSpPr/>
          <p:nvPr/>
        </p:nvSpPr>
        <p:spPr>
          <a:xfrm>
            <a:off x="260883" y="2715787"/>
            <a:ext cx="325121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ц</a:t>
            </a:r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algn="ctr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algn="ctr"/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непарн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27A5FE-9D95-4A79-B684-BF67BD00AC97}"/>
              </a:ext>
            </a:extLst>
          </p:cNvPr>
          <p:cNvSpPr/>
          <p:nvPr/>
        </p:nvSpPr>
        <p:spPr>
          <a:xfrm>
            <a:off x="5868181" y="2681565"/>
            <a:ext cx="31707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</a:p>
          <a:p>
            <a:pPr lvl="0" algn="ctr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согл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  <a:p>
            <a:pPr lvl="0" algn="ctr"/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тв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 </a:t>
            </a:r>
          </a:p>
          <a:p>
            <a:pPr lvl="0" algn="ctr"/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глух. </a:t>
            </a:r>
            <a:r>
              <a:rPr lang="ru-RU" sz="5400" b="1" dirty="0" err="1">
                <a:solidFill>
                  <a:srgbClr val="003399"/>
                </a:solidFill>
                <a:latin typeface="Propisi" panose="02000508030000020003" pitchFamily="2" charset="0"/>
              </a:rPr>
              <a:t>парн</a:t>
            </a:r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.</a:t>
            </a:r>
          </a:p>
        </p:txBody>
      </p:sp>
      <p:pic>
        <p:nvPicPr>
          <p:cNvPr id="15" name="Picture 1" descr="насос">
            <a:extLst>
              <a:ext uri="{FF2B5EF4-FFF2-40B4-BE49-F238E27FC236}">
                <a16:creationId xmlns:a16="http://schemas.microsoft.com/office/drawing/2014/main" id="{D02AA4FC-4814-403C-8DA1-DCF49DAE0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49" y="1115587"/>
            <a:ext cx="1035017" cy="153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142FF5-4E0E-428F-8A4E-C80ECAB139EB}"/>
              </a:ext>
            </a:extLst>
          </p:cNvPr>
          <p:cNvSpPr/>
          <p:nvPr/>
        </p:nvSpPr>
        <p:spPr>
          <a:xfrm>
            <a:off x="3131840" y="3013501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Чем же похожи звуки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 </a:t>
            </a:r>
            <a:endParaRPr lang="ru-RU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ц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 – 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[</a:t>
            </a:r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с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]</a:t>
            </a:r>
            <a:r>
              <a:rPr lang="ru-RU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?</a:t>
            </a:r>
            <a:r>
              <a:rPr lang="en-US" sz="2400" dirty="0">
                <a:solidFill>
                  <a:srgbClr val="0066FF"/>
                </a:solidFill>
                <a:latin typeface="Comic Sans MS" panose="030F0702030302020204" pitchFamily="66" charset="0"/>
              </a:rPr>
              <a:t> </a:t>
            </a:r>
            <a:endParaRPr lang="ru-RU" sz="2400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цаца">
            <a:extLst>
              <a:ext uri="{FF2B5EF4-FFF2-40B4-BE49-F238E27FC236}">
                <a16:creationId xmlns:a16="http://schemas.microsoft.com/office/drawing/2014/main" id="{7EF162ED-8792-4D55-8988-4559121CD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476052" y="663781"/>
            <a:ext cx="3036042" cy="21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52C877-1403-4E5C-A58A-B59BEB780B3E}"/>
              </a:ext>
            </a:extLst>
          </p:cNvPr>
          <p:cNvSpPr/>
          <p:nvPr/>
        </p:nvSpPr>
        <p:spPr>
          <a:xfrm>
            <a:off x="2648443" y="1577560"/>
            <a:ext cx="4911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spc="50" dirty="0">
                <a:ln w="11430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spc="50" dirty="0">
                <a:ln w="11430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ц</a:t>
            </a:r>
            <a:r>
              <a:rPr lang="en-US" sz="4000" b="1" spc="50" dirty="0">
                <a:ln w="11430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spc="50" dirty="0">
                <a:ln w="11430">
                  <a:solidFill>
                    <a:srgbClr val="006600"/>
                  </a:solidFill>
                </a:ln>
                <a:solidFill>
                  <a:srgbClr val="00C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            </a:t>
            </a:r>
            <a:r>
              <a:rPr lang="en-US" sz="4000" b="1" spc="50" dirty="0">
                <a:ln w="11430">
                  <a:solidFill>
                    <a:srgbClr val="0000CC"/>
                  </a:solidFill>
                </a:ln>
                <a:solidFill>
                  <a:srgbClr val="33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spc="50" dirty="0">
                <a:ln w="11430">
                  <a:solidFill>
                    <a:srgbClr val="0000CC"/>
                  </a:solidFill>
                </a:ln>
                <a:solidFill>
                  <a:srgbClr val="33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с</a:t>
            </a:r>
            <a:r>
              <a:rPr lang="en-US" sz="4000" b="1" spc="50" dirty="0">
                <a:ln w="11430">
                  <a:solidFill>
                    <a:srgbClr val="0000CC"/>
                  </a:solidFill>
                </a:ln>
                <a:solidFill>
                  <a:srgbClr val="33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anose="030F0702030302020204" pitchFamily="66" charset="0"/>
              </a:rPr>
              <a:t>]</a:t>
            </a:r>
            <a:endParaRPr lang="ru-RU" sz="4000" dirty="0">
              <a:ln w="11430">
                <a:solidFill>
                  <a:srgbClr val="0000CC"/>
                </a:solidFill>
              </a:ln>
              <a:solidFill>
                <a:srgbClr val="33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19001E2B-0062-4F37-8DAF-1E6FD7841629}"/>
              </a:ext>
            </a:extLst>
          </p:cNvPr>
          <p:cNvSpPr/>
          <p:nvPr/>
        </p:nvSpPr>
        <p:spPr>
          <a:xfrm rot="10800000">
            <a:off x="3215014" y="3537419"/>
            <a:ext cx="313624" cy="517620"/>
          </a:xfrm>
          <a:prstGeom prst="upArrow">
            <a:avLst/>
          </a:prstGeom>
          <a:solidFill>
            <a:srgbClr val="0066FF"/>
          </a:soli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3E0955E8-A469-4E22-BC26-9AF220FBD33C}"/>
              </a:ext>
            </a:extLst>
          </p:cNvPr>
          <p:cNvSpPr/>
          <p:nvPr/>
        </p:nvSpPr>
        <p:spPr>
          <a:xfrm>
            <a:off x="6687845" y="3515161"/>
            <a:ext cx="286990" cy="526545"/>
          </a:xfrm>
          <a:prstGeom prst="downArrow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Picture 2" descr="Набор иконок язык тела рта Бесплатные векторы">
            <a:extLst>
              <a:ext uri="{FF2B5EF4-FFF2-40B4-BE49-F238E27FC236}">
                <a16:creationId xmlns:a16="http://schemas.microsoft.com/office/drawing/2014/main" id="{19D2E470-B0B4-4DD4-AE30-F9E5E0AB5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41" y="2538869"/>
            <a:ext cx="785813" cy="5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>
            <a:extLst>
              <a:ext uri="{FF2B5EF4-FFF2-40B4-BE49-F238E27FC236}">
                <a16:creationId xmlns:a16="http://schemas.microsoft.com/office/drawing/2014/main" id="{09653005-7311-4710-8B0A-1FDA1DBA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240" y="2541936"/>
            <a:ext cx="1800200" cy="52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&quot;язык клипарт&quot;">
            <a:extLst>
              <a:ext uri="{FF2B5EF4-FFF2-40B4-BE49-F238E27FC236}">
                <a16:creationId xmlns:a16="http://schemas.microsoft.com/office/drawing/2014/main" id="{2EFFF8F7-19DD-4080-8B57-AABFF5162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353" y="3354001"/>
            <a:ext cx="703301" cy="7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Картинки по запросу &quot;воздушная струя клипарт&quot;">
            <a:extLst>
              <a:ext uri="{FF2B5EF4-FFF2-40B4-BE49-F238E27FC236}">
                <a16:creationId xmlns:a16="http://schemas.microsoft.com/office/drawing/2014/main" id="{891073CE-CE3B-455C-AA09-0E4DEDC86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238" y="4656313"/>
            <a:ext cx="1007465" cy="80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17876B-73C2-461E-800F-ECBDD8954621}"/>
              </a:ext>
            </a:extLst>
          </p:cNvPr>
          <p:cNvSpPr/>
          <p:nvPr/>
        </p:nvSpPr>
        <p:spPr>
          <a:xfrm>
            <a:off x="395536" y="184868"/>
            <a:ext cx="7897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B4DCFA">
                    <a:lumMod val="2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Посмотрите в зеркало и </a:t>
            </a:r>
            <a:r>
              <a:rPr lang="ru-RU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обратите внимание, как работают губы и язык, какая воздушная струя, короткая или длительная, вылетает изо рта, когда вы произносите звуки </a:t>
            </a:r>
            <a:r>
              <a:rPr lang="en-US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[</a:t>
            </a:r>
            <a:r>
              <a:rPr lang="ru-RU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ц</a:t>
            </a:r>
            <a:r>
              <a:rPr lang="en-US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]</a:t>
            </a:r>
            <a:r>
              <a:rPr lang="ru-RU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 и </a:t>
            </a:r>
            <a:r>
              <a:rPr lang="en-US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[</a:t>
            </a:r>
            <a:r>
              <a:rPr lang="ru-RU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с</a:t>
            </a:r>
            <a:r>
              <a:rPr lang="en-US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]</a:t>
            </a:r>
            <a:r>
              <a:rPr lang="ru-RU" sz="2000" kern="0" dirty="0">
                <a:solidFill>
                  <a:srgbClr val="B4DCFA">
                    <a:lumMod val="25000"/>
                  </a:srgbClr>
                </a:solidFill>
                <a:latin typeface="Comic Sans MS" panose="030F0702030302020204" pitchFamily="66" charset="0"/>
              </a:rPr>
              <a:t>. Зарисуйте эти отличия по такой схеме: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2CC9A0-109F-46C9-94DB-562321ECC89D}"/>
              </a:ext>
            </a:extLst>
          </p:cNvPr>
          <p:cNvSpPr/>
          <p:nvPr/>
        </p:nvSpPr>
        <p:spPr>
          <a:xfrm>
            <a:off x="1280275" y="6279448"/>
            <a:ext cx="761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Щелкните мышью и проверьте, правильно ли вы все зарисовали?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900B91F5-B1C0-4318-8A28-7BF5E286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3894" y="2545814"/>
            <a:ext cx="1800200" cy="52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EAD9629-5D88-4D06-8E46-08C00C8566ED}"/>
              </a:ext>
            </a:extLst>
          </p:cNvPr>
          <p:cNvGrpSpPr/>
          <p:nvPr/>
        </p:nvGrpSpPr>
        <p:grpSpPr>
          <a:xfrm>
            <a:off x="2940026" y="4227048"/>
            <a:ext cx="863600" cy="1140458"/>
            <a:chOff x="2940027" y="4874995"/>
            <a:chExt cx="863600" cy="1140458"/>
          </a:xfrm>
        </p:grpSpPr>
        <p:pic>
          <p:nvPicPr>
            <p:cNvPr id="15" name="Picture 14" descr="ворота закрыты">
              <a:extLst>
                <a:ext uri="{FF2B5EF4-FFF2-40B4-BE49-F238E27FC236}">
                  <a16:creationId xmlns:a16="http://schemas.microsoft.com/office/drawing/2014/main" id="{5FF57191-4DB7-4230-A1B2-B974A8819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5F3F4"/>
                </a:clrFrom>
                <a:clrTo>
                  <a:srgbClr val="F5F3F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40027" y="5280440"/>
              <a:ext cx="863600" cy="73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287162F2-F577-4235-B8DC-94D66F8D5BC5}"/>
                </a:ext>
              </a:extLst>
            </p:cNvPr>
            <p:cNvCxnSpPr/>
            <p:nvPr/>
          </p:nvCxnSpPr>
          <p:spPr>
            <a:xfrm flipH="1" flipV="1">
              <a:off x="3070999" y="5047721"/>
              <a:ext cx="288032" cy="86409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71DCEBF-8D11-4FE7-927D-6184E043C4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3653" y="4874995"/>
              <a:ext cx="48174" cy="100227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CE3F5D8-2239-4F9C-BA73-E77A4D012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1827" y="4944086"/>
              <a:ext cx="239858" cy="100227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E6052B-3F04-4342-92C4-F208A70175DE}"/>
              </a:ext>
            </a:extLst>
          </p:cNvPr>
          <p:cNvGrpSpPr/>
          <p:nvPr/>
        </p:nvGrpSpPr>
        <p:grpSpPr>
          <a:xfrm>
            <a:off x="6516216" y="4630132"/>
            <a:ext cx="1585483" cy="735013"/>
            <a:chOff x="6584101" y="5280439"/>
            <a:chExt cx="1585483" cy="735013"/>
          </a:xfrm>
        </p:grpSpPr>
        <p:pic>
          <p:nvPicPr>
            <p:cNvPr id="16" name="Picture 14" descr="ворота закрыты">
              <a:extLst>
                <a:ext uri="{FF2B5EF4-FFF2-40B4-BE49-F238E27FC236}">
                  <a16:creationId xmlns:a16="http://schemas.microsoft.com/office/drawing/2014/main" id="{72BA5866-1F95-4E2A-A018-75DD2ED11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5F3F4"/>
                </a:clrFrom>
                <a:clrTo>
                  <a:srgbClr val="F5F3F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84101" y="5280439"/>
              <a:ext cx="863600" cy="73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F58EC4A5-172F-4E73-AFCD-633076BAA55C}"/>
                </a:ext>
              </a:extLst>
            </p:cNvPr>
            <p:cNvSpPr/>
            <p:nvPr/>
          </p:nvSpPr>
          <p:spPr>
            <a:xfrm rot="890410">
              <a:off x="7047158" y="5513365"/>
              <a:ext cx="1122426" cy="390258"/>
            </a:xfrm>
            <a:custGeom>
              <a:avLst/>
              <a:gdLst>
                <a:gd name="connsiteX0" fmla="*/ 0 w 1122426"/>
                <a:gd name="connsiteY0" fmla="*/ 361755 h 390258"/>
                <a:gd name="connsiteX1" fmla="*/ 991673 w 1122426"/>
                <a:gd name="connsiteY1" fmla="*/ 361755 h 390258"/>
                <a:gd name="connsiteX2" fmla="*/ 1094704 w 1122426"/>
                <a:gd name="connsiteY2" fmla="*/ 65541 h 390258"/>
                <a:gd name="connsiteX3" fmla="*/ 837127 w 1122426"/>
                <a:gd name="connsiteY3" fmla="*/ 14025 h 390258"/>
                <a:gd name="connsiteX4" fmla="*/ 759854 w 1122426"/>
                <a:gd name="connsiteY4" fmla="*/ 258724 h 390258"/>
                <a:gd name="connsiteX5" fmla="*/ 940158 w 1122426"/>
                <a:gd name="connsiteY5" fmla="*/ 271603 h 390258"/>
                <a:gd name="connsiteX6" fmla="*/ 940158 w 1122426"/>
                <a:gd name="connsiteY6" fmla="*/ 104178 h 390258"/>
                <a:gd name="connsiteX7" fmla="*/ 953037 w 1122426"/>
                <a:gd name="connsiteY7" fmla="*/ 194330 h 39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2426" h="390258">
                  <a:moveTo>
                    <a:pt x="0" y="361755"/>
                  </a:moveTo>
                  <a:cubicBezTo>
                    <a:pt x="404611" y="386439"/>
                    <a:pt x="809222" y="411124"/>
                    <a:pt x="991673" y="361755"/>
                  </a:cubicBezTo>
                  <a:cubicBezTo>
                    <a:pt x="1174124" y="312386"/>
                    <a:pt x="1120462" y="123496"/>
                    <a:pt x="1094704" y="65541"/>
                  </a:cubicBezTo>
                  <a:cubicBezTo>
                    <a:pt x="1068946" y="7586"/>
                    <a:pt x="892935" y="-18172"/>
                    <a:pt x="837127" y="14025"/>
                  </a:cubicBezTo>
                  <a:cubicBezTo>
                    <a:pt x="781319" y="46222"/>
                    <a:pt x="742682" y="215794"/>
                    <a:pt x="759854" y="258724"/>
                  </a:cubicBezTo>
                  <a:cubicBezTo>
                    <a:pt x="777026" y="301654"/>
                    <a:pt x="910107" y="297361"/>
                    <a:pt x="940158" y="271603"/>
                  </a:cubicBezTo>
                  <a:cubicBezTo>
                    <a:pt x="970209" y="245845"/>
                    <a:pt x="938012" y="117057"/>
                    <a:pt x="940158" y="104178"/>
                  </a:cubicBezTo>
                  <a:cubicBezTo>
                    <a:pt x="942304" y="91299"/>
                    <a:pt x="947670" y="142814"/>
                    <a:pt x="953037" y="194330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D73467-BD22-49D1-8D86-16F891BE1B8B}"/>
              </a:ext>
            </a:extLst>
          </p:cNvPr>
          <p:cNvSpPr/>
          <p:nvPr/>
        </p:nvSpPr>
        <p:spPr>
          <a:xfrm>
            <a:off x="2353810" y="5280440"/>
            <a:ext cx="5779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rgbClr val="003399"/>
                </a:solidFill>
                <a:latin typeface="Propisi" panose="02000508030000020003" pitchFamily="2" charset="0"/>
              </a:rPr>
              <a:t>взрывной          щелевой</a:t>
            </a:r>
          </a:p>
        </p:txBody>
      </p:sp>
    </p:spTree>
    <p:extLst>
      <p:ext uri="{BB962C8B-B14F-4D97-AF65-F5344CB8AC3E}">
        <p14:creationId xmlns:p14="http://schemas.microsoft.com/office/powerpoint/2010/main" val="2720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extLst>
              <a:ext uri="{FF2B5EF4-FFF2-40B4-BE49-F238E27FC236}">
                <a16:creationId xmlns:a16="http://schemas.microsoft.com/office/drawing/2014/main" id="{E567C00E-289A-4BAB-909C-4F4B5881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r="22732" b="233"/>
          <a:stretch/>
        </p:blipFill>
        <p:spPr bwMode="auto">
          <a:xfrm>
            <a:off x="5436096" y="5137619"/>
            <a:ext cx="687232" cy="9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E5F795C5-65E2-4206-8276-5D21139B1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880" r="17118" b="2564"/>
          <a:stretch/>
        </p:blipFill>
        <p:spPr bwMode="auto">
          <a:xfrm>
            <a:off x="2051720" y="4417539"/>
            <a:ext cx="917813" cy="16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A8986659-1B4E-40A0-BE1F-8712143F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04034"/>
            <a:ext cx="1361728" cy="9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9E76D2DA-768D-4362-A2B3-EC5F6716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89249"/>
            <a:ext cx="1577752" cy="118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EF3726D3-E0A0-4184-9FCC-E2DC5BAC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1388641" cy="156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F8DE0DBE-5192-4DDE-BD53-4CE9BBC5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35082"/>
            <a:ext cx="1789014" cy="14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1.dreamies.de/img/754/b/xryaqetls37.gif"/>
          <p:cNvPicPr>
            <a:picLocks noChangeAspect="1" noChangeArrowheads="1" noCrop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563888" y="2924944"/>
            <a:ext cx="1627659" cy="2170212"/>
          </a:xfrm>
          <a:prstGeom prst="rect">
            <a:avLst/>
          </a:prstGeom>
          <a:noFill/>
        </p:spPr>
      </p:pic>
      <p:pic>
        <p:nvPicPr>
          <p:cNvPr id="21" name="Picture 18" descr="https://free-png.ru/wp-content/uploads/2022/02/free-png.ru-4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5146655"/>
            <a:ext cx="1199728" cy="925908"/>
          </a:xfrm>
          <a:prstGeom prst="rect">
            <a:avLst/>
          </a:prstGeom>
          <a:noFill/>
        </p:spPr>
      </p:pic>
      <p:pic>
        <p:nvPicPr>
          <p:cNvPr id="24" name="Picture 3" descr="пальто">
            <a:extLst>
              <a:ext uri="{FF2B5EF4-FFF2-40B4-BE49-F238E27FC236}">
                <a16:creationId xmlns:a16="http://schemas.microsoft.com/office/drawing/2014/main" id="{53014782-B0DF-4FEB-818C-29B05DC96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45" r="16791"/>
          <a:stretch/>
        </p:blipFill>
        <p:spPr bwMode="auto">
          <a:xfrm>
            <a:off x="107504" y="1172163"/>
            <a:ext cx="1036363" cy="1656482"/>
          </a:xfrm>
          <a:prstGeom prst="rect">
            <a:avLst/>
          </a:prstGeom>
          <a:noFill/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2673A0A-779D-405B-86DF-6EC5F676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27412"/>
            <a:ext cx="1343497" cy="140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0847FCC6-393B-4770-AAE6-FCE11539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872910"/>
            <a:ext cx="1829521" cy="9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95583558-65E6-437C-8CD2-B5851A56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83499"/>
            <a:ext cx="1445146" cy="14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3EF2BADE-7BB5-4CA3-AC28-3F132178E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3161" r="24530" b="11966"/>
          <a:stretch/>
        </p:blipFill>
        <p:spPr bwMode="auto">
          <a:xfrm>
            <a:off x="3995936" y="977302"/>
            <a:ext cx="1242682" cy="18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img-fotki.yandex.ru/get/31027/200418627.19b/0_186de8_60cbd5af_orig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59632" y="1919801"/>
            <a:ext cx="1080120" cy="908844"/>
          </a:xfrm>
          <a:prstGeom prst="rect">
            <a:avLst/>
          </a:prstGeom>
          <a:noFill/>
        </p:spPr>
      </p:pic>
      <p:pic>
        <p:nvPicPr>
          <p:cNvPr id="30" name="Picture 2" descr="https://obshe.net/upload/000/u11/c9/8e/f9a02871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9139" r="49744"/>
          <a:stretch>
            <a:fillRect/>
          </a:stretch>
        </p:blipFill>
        <p:spPr bwMode="auto">
          <a:xfrm>
            <a:off x="4716016" y="1844824"/>
            <a:ext cx="1296144" cy="983821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2123728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3399"/>
                </a:solidFill>
                <a:latin typeface="Comic Sans MS" pitchFamily="66" charset="0"/>
              </a:rPr>
              <a:t>«Запоминай-ка»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39552" y="616530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Comic Sans MS" pitchFamily="66" charset="0"/>
              </a:rPr>
              <a:t>По какому признаку сгруппированы картинки?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059832" y="548680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99"/>
                </a:solidFill>
                <a:latin typeface="Comic Sans MS" pitchFamily="66" charset="0"/>
              </a:rPr>
              <a:t>Назовите картинки.</a:t>
            </a:r>
          </a:p>
        </p:txBody>
      </p:sp>
    </p:spTree>
    <p:extLst>
      <p:ext uri="{BB962C8B-B14F-4D97-AF65-F5344CB8AC3E}">
        <p14:creationId xmlns:p14="http://schemas.microsoft.com/office/powerpoint/2010/main" val="29299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7BEB8C6-62B1-44AA-91A5-D71B0738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88640"/>
            <a:ext cx="882047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42CFA-B246-4727-89FF-2292A7C15636}"/>
              </a:ext>
            </a:extLst>
          </p:cNvPr>
          <p:cNvSpPr txBox="1"/>
          <p:nvPr/>
        </p:nvSpPr>
        <p:spPr>
          <a:xfrm>
            <a:off x="2482772" y="826523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effectLst/>
                <a:latin typeface="Segoe Print" panose="02000600000000000000" pitchFamily="2" charset="0"/>
                <a:ea typeface="Times New Roman" panose="02020603050405020304" pitchFamily="18" charset="0"/>
              </a:rPr>
              <a:t>Задание первое.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1F549B-6223-4D34-B90A-09166C9092F0}"/>
              </a:ext>
            </a:extLst>
          </p:cNvPr>
          <p:cNvSpPr/>
          <p:nvPr/>
        </p:nvSpPr>
        <p:spPr>
          <a:xfrm>
            <a:off x="1547664" y="0"/>
            <a:ext cx="666560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6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Санкт-Петербург</a:t>
            </a:r>
          </a:p>
        </p:txBody>
      </p:sp>
      <p:pic>
        <p:nvPicPr>
          <p:cNvPr id="6" name="Picture 6" descr="цаца">
            <a:extLst>
              <a:ext uri="{FF2B5EF4-FFF2-40B4-BE49-F238E27FC236}">
                <a16:creationId xmlns:a16="http://schemas.microsoft.com/office/drawing/2014/main" id="{7904023D-DF83-42BD-8B78-2171BAD7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60" y="4528859"/>
            <a:ext cx="576064" cy="76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насос">
            <a:extLst>
              <a:ext uri="{FF2B5EF4-FFF2-40B4-BE49-F238E27FC236}">
                <a16:creationId xmlns:a16="http://schemas.microsoft.com/office/drawing/2014/main" id="{A5DE3011-1D2B-4AE3-B2E5-5E0D1F6E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047605"/>
            <a:ext cx="520112" cy="67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148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cxnSpLocks/>
          </p:cNvCxnSpPr>
          <p:nvPr/>
        </p:nvCxnSpPr>
        <p:spPr>
          <a:xfrm>
            <a:off x="1258797" y="3775337"/>
            <a:ext cx="142348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1261457" y="4437112"/>
            <a:ext cx="1352304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1258797" y="5157192"/>
            <a:ext cx="1354964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>
          <a:xfrm>
            <a:off x="2280114" y="5771570"/>
            <a:ext cx="416200" cy="16847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>
            <a:off x="1258797" y="6381328"/>
            <a:ext cx="1423481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9C6250-90AC-45FE-A2E7-9D025B1DBE60}"/>
              </a:ext>
            </a:extLst>
          </p:cNvPr>
          <p:cNvSpPr/>
          <p:nvPr/>
        </p:nvSpPr>
        <p:spPr>
          <a:xfrm>
            <a:off x="235059" y="1733412"/>
            <a:ext cx="8636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наоборот: читайте слог насоса, и сразу же слог Цацы, сопровождая соответствующими движениями рук.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Потом щелкните мышью!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C4D9EBE-753D-4594-B2F0-F907FD67A412}"/>
              </a:ext>
            </a:extLst>
          </p:cNvPr>
          <p:cNvCxnSpPr>
            <a:cxnSpLocks/>
          </p:cNvCxnSpPr>
          <p:nvPr/>
        </p:nvCxnSpPr>
        <p:spPr>
          <a:xfrm>
            <a:off x="6314982" y="3789040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72F06DC-2F35-486A-A487-35862FC8D702}"/>
              </a:ext>
            </a:extLst>
          </p:cNvPr>
          <p:cNvCxnSpPr>
            <a:cxnSpLocks/>
          </p:cNvCxnSpPr>
          <p:nvPr/>
        </p:nvCxnSpPr>
        <p:spPr>
          <a:xfrm>
            <a:off x="6314982" y="4437112"/>
            <a:ext cx="77988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055F506-09EA-41AC-A722-91445C0AD5E9}"/>
              </a:ext>
            </a:extLst>
          </p:cNvPr>
          <p:cNvCxnSpPr>
            <a:cxnSpLocks/>
          </p:cNvCxnSpPr>
          <p:nvPr/>
        </p:nvCxnSpPr>
        <p:spPr>
          <a:xfrm>
            <a:off x="6300193" y="5157192"/>
            <a:ext cx="779888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99EDF7F-A663-459F-A9C0-30DCDEEAAB0A}"/>
              </a:ext>
            </a:extLst>
          </p:cNvPr>
          <p:cNvCxnSpPr>
            <a:cxnSpLocks/>
          </p:cNvCxnSpPr>
          <p:nvPr/>
        </p:nvCxnSpPr>
        <p:spPr>
          <a:xfrm>
            <a:off x="6329772" y="580526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5CABD78-0F60-45BC-8C83-E2D91AAD1E32}"/>
              </a:ext>
            </a:extLst>
          </p:cNvPr>
          <p:cNvCxnSpPr>
            <a:cxnSpLocks/>
          </p:cNvCxnSpPr>
          <p:nvPr/>
        </p:nvCxnSpPr>
        <p:spPr>
          <a:xfrm>
            <a:off x="6329772" y="6490004"/>
            <a:ext cx="765099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F709EB0-4334-4E3D-BB0E-B9B5E9157C2F}"/>
              </a:ext>
            </a:extLst>
          </p:cNvPr>
          <p:cNvSpPr/>
          <p:nvPr/>
        </p:nvSpPr>
        <p:spPr>
          <a:xfrm>
            <a:off x="235059" y="161522"/>
            <a:ext cx="88607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Читайте слоги строками: сначала слог Цацы, одновременно грозя ей указательным пальцем, и сразу же слог насоса Самсона, одновременно опуская руки вниз и качая воображаемый насос. Вам  помогут стрелочки.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Затем щёлкайте мышью!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0E54E596-73A1-4D31-BEC3-B041411BD2D9}"/>
              </a:ext>
            </a:extLst>
          </p:cNvPr>
          <p:cNvCxnSpPr>
            <a:cxnSpLocks/>
          </p:cNvCxnSpPr>
          <p:nvPr/>
        </p:nvCxnSpPr>
        <p:spPr>
          <a:xfrm>
            <a:off x="3790852" y="378904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87A624F6-5583-455D-AEDE-10BBBB815265}"/>
              </a:ext>
            </a:extLst>
          </p:cNvPr>
          <p:cNvCxnSpPr>
            <a:cxnSpLocks/>
          </p:cNvCxnSpPr>
          <p:nvPr/>
        </p:nvCxnSpPr>
        <p:spPr>
          <a:xfrm>
            <a:off x="3790852" y="452168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52B0214E-45E1-4FFC-91F4-63EA2AA8DC77}"/>
              </a:ext>
            </a:extLst>
          </p:cNvPr>
          <p:cNvCxnSpPr>
            <a:cxnSpLocks/>
          </p:cNvCxnSpPr>
          <p:nvPr/>
        </p:nvCxnSpPr>
        <p:spPr>
          <a:xfrm>
            <a:off x="3790852" y="515719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6EACFD6-19F9-4289-BC80-285FF84155F5}"/>
              </a:ext>
            </a:extLst>
          </p:cNvPr>
          <p:cNvCxnSpPr>
            <a:cxnSpLocks/>
          </p:cNvCxnSpPr>
          <p:nvPr/>
        </p:nvCxnSpPr>
        <p:spPr>
          <a:xfrm>
            <a:off x="3790852" y="5788417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12DC7E3-0501-4E24-B2FF-622BA443F0A4}"/>
              </a:ext>
            </a:extLst>
          </p:cNvPr>
          <p:cNvCxnSpPr>
            <a:cxnSpLocks/>
          </p:cNvCxnSpPr>
          <p:nvPr/>
        </p:nvCxnSpPr>
        <p:spPr>
          <a:xfrm>
            <a:off x="3790852" y="638132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3309D-A15A-45A3-8793-44BF6E56E215}"/>
              </a:ext>
            </a:extLst>
          </p:cNvPr>
          <p:cNvSpPr/>
          <p:nvPr/>
        </p:nvSpPr>
        <p:spPr>
          <a:xfrm>
            <a:off x="253898" y="2758761"/>
            <a:ext cx="6192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сейчас читайте строки из 4-х слогов!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0AC784-FEB5-4B82-9A4C-E5562C7E8917}"/>
              </a:ext>
            </a:extLst>
          </p:cNvPr>
          <p:cNvSpPr/>
          <p:nvPr/>
        </p:nvSpPr>
        <p:spPr>
          <a:xfrm>
            <a:off x="253898" y="3293413"/>
            <a:ext cx="3210922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r>
              <a:rPr lang="ru-RU" sz="44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ru-RU" sz="4400" b="1" cap="none" spc="0" dirty="0" err="1">
                <a:ln/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r>
              <a:rPr lang="ru-RU" sz="4400" b="1" cap="none" spc="0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E9CD75-6801-4880-96BD-1F7A516E9485}"/>
              </a:ext>
            </a:extLst>
          </p:cNvPr>
          <p:cNvSpPr/>
          <p:nvPr/>
        </p:nvSpPr>
        <p:spPr>
          <a:xfrm>
            <a:off x="2750278" y="3293413"/>
            <a:ext cx="92044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B36C22E-57CE-4B29-81D0-222B9A18B7CC}"/>
              </a:ext>
            </a:extLst>
          </p:cNvPr>
          <p:cNvSpPr/>
          <p:nvPr/>
        </p:nvSpPr>
        <p:spPr>
          <a:xfrm>
            <a:off x="7202800" y="3325138"/>
            <a:ext cx="97975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018FF9E-4DB6-46D6-A82B-DB102E20C64E}"/>
              </a:ext>
            </a:extLst>
          </p:cNvPr>
          <p:cNvSpPr/>
          <p:nvPr/>
        </p:nvSpPr>
        <p:spPr>
          <a:xfrm>
            <a:off x="5243385" y="3325138"/>
            <a:ext cx="92044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</a:p>
          <a:p>
            <a:r>
              <a:rPr lang="ru-RU" sz="4400" b="1" cap="none" spc="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4400" b="1" dirty="0">
              <a:ln/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cap="none" spc="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cap="none" spc="0" dirty="0" err="1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4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4400" b="1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44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7" grpId="0"/>
      <p:bldP spid="3" grpId="0"/>
      <p:bldP spid="29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98527" y="1571549"/>
            <a:ext cx="25202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>
                <a:solidFill>
                  <a:srgbClr val="3333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1A55D9-BF7D-4A6D-B02B-57090D890226}"/>
              </a:ext>
            </a:extLst>
          </p:cNvPr>
          <p:cNvSpPr/>
          <p:nvPr/>
        </p:nvSpPr>
        <p:spPr>
          <a:xfrm>
            <a:off x="2927566" y="265318"/>
            <a:ext cx="4714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Прочитайте слоги без ошибок!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по столбикам.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Щёлкните мышью.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по строкам.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rgbClr val="3366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A3D57D4-FF0B-4A18-B71E-8A8C78EE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71549"/>
            <a:ext cx="206943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endParaRPr lang="ru-RU" sz="6000" dirty="0">
              <a:ln>
                <a:solidFill>
                  <a:srgbClr val="003399"/>
                </a:solidFill>
              </a:ln>
              <a:solidFill>
                <a:srgbClr val="3333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9ECCB953-FF7C-49E1-8268-1D027A8F10AF}"/>
              </a:ext>
            </a:extLst>
          </p:cNvPr>
          <p:cNvCxnSpPr>
            <a:cxnSpLocks/>
          </p:cNvCxnSpPr>
          <p:nvPr/>
        </p:nvCxnSpPr>
        <p:spPr>
          <a:xfrm>
            <a:off x="3949070" y="22048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1A06629-47C7-482E-BFE3-FBBD6938AEBF}"/>
              </a:ext>
            </a:extLst>
          </p:cNvPr>
          <p:cNvCxnSpPr>
            <a:cxnSpLocks/>
          </p:cNvCxnSpPr>
          <p:nvPr/>
        </p:nvCxnSpPr>
        <p:spPr>
          <a:xfrm>
            <a:off x="3960010" y="314096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00EA598-0234-4B79-903E-53069FB05337}"/>
              </a:ext>
            </a:extLst>
          </p:cNvPr>
          <p:cNvCxnSpPr>
            <a:cxnSpLocks/>
          </p:cNvCxnSpPr>
          <p:nvPr/>
        </p:nvCxnSpPr>
        <p:spPr>
          <a:xfrm>
            <a:off x="3949070" y="407707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69207A2-9989-42A7-AF12-B45B5C451226}"/>
              </a:ext>
            </a:extLst>
          </p:cNvPr>
          <p:cNvCxnSpPr>
            <a:cxnSpLocks/>
          </p:cNvCxnSpPr>
          <p:nvPr/>
        </p:nvCxnSpPr>
        <p:spPr>
          <a:xfrm>
            <a:off x="3960010" y="4941168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02BB189-A872-445C-B321-282F95DC9DF0}"/>
              </a:ext>
            </a:extLst>
          </p:cNvPr>
          <p:cNvCxnSpPr>
            <a:cxnSpLocks/>
          </p:cNvCxnSpPr>
          <p:nvPr/>
        </p:nvCxnSpPr>
        <p:spPr>
          <a:xfrm>
            <a:off x="3960010" y="594928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60DB3D-471C-4BA5-9B0C-A7A54D3E79A9}"/>
              </a:ext>
            </a:extLst>
          </p:cNvPr>
          <p:cNvSpPr/>
          <p:nvPr/>
        </p:nvSpPr>
        <p:spPr>
          <a:xfrm>
            <a:off x="1784217" y="6280530"/>
            <a:ext cx="5575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Почему подчёркнуты буквы в двух слогах?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98476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сц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сц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6000" u="sng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сц</a:t>
            </a:r>
            <a:r>
              <a:rPr lang="ru-RU" sz="6000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</a:t>
            </a:r>
            <a:endParaRPr lang="ru-RU" sz="6000" u="sng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EA844C5-EAE0-4B57-A35A-30F8F3BF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1556791"/>
            <a:ext cx="18722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ы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цс</a:t>
            </a:r>
            <a:r>
              <a:rPr lang="ru-RU" sz="60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э</a:t>
            </a:r>
            <a:endParaRPr lang="ru-RU" sz="6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85A1F3C-240F-4BB3-A2C6-23E1833CCC35}"/>
              </a:ext>
            </a:extLst>
          </p:cNvPr>
          <p:cNvCxnSpPr>
            <a:cxnSpLocks/>
          </p:cNvCxnSpPr>
          <p:nvPr/>
        </p:nvCxnSpPr>
        <p:spPr>
          <a:xfrm>
            <a:off x="3929419" y="2132856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C92B5E4-67EE-41A9-BE38-7E20F9FFDF8D}"/>
              </a:ext>
            </a:extLst>
          </p:cNvPr>
          <p:cNvCxnSpPr>
            <a:cxnSpLocks/>
          </p:cNvCxnSpPr>
          <p:nvPr/>
        </p:nvCxnSpPr>
        <p:spPr>
          <a:xfrm>
            <a:off x="3940359" y="30689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5CE2EDD-4660-48D4-BDEC-6571388667BB}"/>
              </a:ext>
            </a:extLst>
          </p:cNvPr>
          <p:cNvCxnSpPr>
            <a:cxnSpLocks/>
          </p:cNvCxnSpPr>
          <p:nvPr/>
        </p:nvCxnSpPr>
        <p:spPr>
          <a:xfrm>
            <a:off x="3929419" y="4005064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2E273DF-C26E-45BA-9C84-54A517C8ED9D}"/>
              </a:ext>
            </a:extLst>
          </p:cNvPr>
          <p:cNvCxnSpPr>
            <a:cxnSpLocks/>
          </p:cNvCxnSpPr>
          <p:nvPr/>
        </p:nvCxnSpPr>
        <p:spPr>
          <a:xfrm>
            <a:off x="3940359" y="4869160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FC108FF-04D9-4F7B-B555-477EBD0D8FF8}"/>
              </a:ext>
            </a:extLst>
          </p:cNvPr>
          <p:cNvCxnSpPr>
            <a:cxnSpLocks/>
          </p:cNvCxnSpPr>
          <p:nvPr/>
        </p:nvCxnSpPr>
        <p:spPr>
          <a:xfrm>
            <a:off x="3940359" y="5877272"/>
            <a:ext cx="1285162" cy="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4D2588-8650-4B98-BC80-EDE9EB5F258E}"/>
              </a:ext>
            </a:extLst>
          </p:cNvPr>
          <p:cNvSpPr/>
          <p:nvPr/>
        </p:nvSpPr>
        <p:spPr>
          <a:xfrm>
            <a:off x="2802313" y="233352"/>
            <a:ext cx="482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Прочитайте слоги без ошибок!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Сначала по столбикам.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Щёлкните мышью.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 теперь по строкам.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rgbClr val="3366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евский проспект">
            <a:extLst>
              <a:ext uri="{FF2B5EF4-FFF2-40B4-BE49-F238E27FC236}">
                <a16:creationId xmlns:a16="http://schemas.microsoft.com/office/drawing/2014/main" id="{63AA1364-E31F-4E7F-A3E4-8E0CF4B9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1674"/>
            <a:ext cx="8790309" cy="57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BE4F89-08B6-4740-9D1F-A94A0A38059B}"/>
              </a:ext>
            </a:extLst>
          </p:cNvPr>
          <p:cNvSpPr txBox="1"/>
          <p:nvPr/>
        </p:nvSpPr>
        <p:spPr>
          <a:xfrm>
            <a:off x="2195736" y="213789"/>
            <a:ext cx="5616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Невский проспект</a:t>
            </a:r>
          </a:p>
        </p:txBody>
      </p:sp>
      <p:pic>
        <p:nvPicPr>
          <p:cNvPr id="5" name="Picture 4" descr="Петропавловская крепость">
            <a:extLst>
              <a:ext uri="{FF2B5EF4-FFF2-40B4-BE49-F238E27FC236}">
                <a16:creationId xmlns:a16="http://schemas.microsoft.com/office/drawing/2014/main" id="{39B9D2D3-34E0-44FC-B5F9-26699B1F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0614"/>
            <a:ext cx="8784976" cy="58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55312-85E7-4154-A280-E1AEA1899C70}"/>
              </a:ext>
            </a:extLst>
          </p:cNvPr>
          <p:cNvSpPr txBox="1"/>
          <p:nvPr/>
        </p:nvSpPr>
        <p:spPr>
          <a:xfrm>
            <a:off x="1115616" y="122729"/>
            <a:ext cx="7092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Петропавловская крепость</a:t>
            </a:r>
          </a:p>
        </p:txBody>
      </p:sp>
      <p:pic>
        <p:nvPicPr>
          <p:cNvPr id="7" name="Picture 6" descr="Эрмитаж">
            <a:extLst>
              <a:ext uri="{FF2B5EF4-FFF2-40B4-BE49-F238E27FC236}">
                <a16:creationId xmlns:a16="http://schemas.microsoft.com/office/drawing/2014/main" id="{F8689773-0A4E-42D7-8214-DAF5D73FB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4" y="764704"/>
            <a:ext cx="8843414" cy="59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D6F36-219E-4D76-B2B6-775CFEA35F8D}"/>
              </a:ext>
            </a:extLst>
          </p:cNvPr>
          <p:cNvSpPr txBox="1"/>
          <p:nvPr/>
        </p:nvSpPr>
        <p:spPr>
          <a:xfrm>
            <a:off x="3203848" y="6914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Эрмитаж</a:t>
            </a:r>
          </a:p>
        </p:txBody>
      </p:sp>
      <p:pic>
        <p:nvPicPr>
          <p:cNvPr id="9" name="Picture 8" descr="Казанский собор">
            <a:extLst>
              <a:ext uri="{FF2B5EF4-FFF2-40B4-BE49-F238E27FC236}">
                <a16:creationId xmlns:a16="http://schemas.microsoft.com/office/drawing/2014/main" id="{C47F3278-7821-4B79-B605-8C9E70C1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9996"/>
            <a:ext cx="8784976" cy="60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35A1D7-2865-40B4-AD8F-FECC9DFD64B0}"/>
              </a:ext>
            </a:extLst>
          </p:cNvPr>
          <p:cNvSpPr txBox="1"/>
          <p:nvPr/>
        </p:nvSpPr>
        <p:spPr>
          <a:xfrm>
            <a:off x="2411760" y="6944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Казанский собор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AC170-1B0D-44D3-A4EF-19DB0CF02AA0}"/>
              </a:ext>
            </a:extLst>
          </p:cNvPr>
          <p:cNvSpPr txBox="1"/>
          <p:nvPr/>
        </p:nvSpPr>
        <p:spPr>
          <a:xfrm>
            <a:off x="395536" y="116632"/>
            <a:ext cx="8640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Благовещенский мост и Исаакиевский собор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54DF88B-2B92-4138-AB3C-80E23089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9853"/>
            <a:ext cx="8784976" cy="61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8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  <p:bldP spid="10" grpId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8A7EDEB-5AD4-4DC7-BB06-C10A862A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1840"/>
            <a:ext cx="8846097" cy="568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E37A1-16E6-424A-824B-5C4AED89573B}"/>
              </a:ext>
            </a:extLst>
          </p:cNvPr>
          <p:cNvSpPr txBox="1"/>
          <p:nvPr/>
        </p:nvSpPr>
        <p:spPr>
          <a:xfrm>
            <a:off x="2477115" y="-14695"/>
            <a:ext cx="403910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Сольцы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92ED1-9E9D-443F-94CE-ADBB38416C90}"/>
              </a:ext>
            </a:extLst>
          </p:cNvPr>
          <p:cNvSpPr txBox="1"/>
          <p:nvPr/>
        </p:nvSpPr>
        <p:spPr>
          <a:xfrm>
            <a:off x="2337272" y="1137123"/>
            <a:ext cx="454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второе.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F9BECBD-B2F9-411A-85D9-41747CD95394}"/>
              </a:ext>
            </a:extLst>
          </p:cNvPr>
          <p:cNvCxnSpPr/>
          <p:nvPr/>
        </p:nvCxnSpPr>
        <p:spPr>
          <a:xfrm flipV="1">
            <a:off x="5868144" y="188640"/>
            <a:ext cx="216024" cy="2160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цаца">
            <a:extLst>
              <a:ext uri="{FF2B5EF4-FFF2-40B4-BE49-F238E27FC236}">
                <a16:creationId xmlns:a16="http://schemas.microsoft.com/office/drawing/2014/main" id="{8230C1C7-5C06-4754-9F73-E2F21D06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971">
            <a:off x="4206068" y="4859829"/>
            <a:ext cx="379711" cy="42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насос">
            <a:extLst>
              <a:ext uri="{FF2B5EF4-FFF2-40B4-BE49-F238E27FC236}">
                <a16:creationId xmlns:a16="http://schemas.microsoft.com/office/drawing/2014/main" id="{13206E8F-75B6-40B9-938A-DBB72139D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6971">
            <a:off x="3872896" y="5305613"/>
            <a:ext cx="342412" cy="37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5105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35B578-409F-4F9D-84CC-5C5EC94B6EB2}"/>
              </a:ext>
            </a:extLst>
          </p:cNvPr>
          <p:cNvSpPr/>
          <p:nvPr/>
        </p:nvSpPr>
        <p:spPr>
          <a:xfrm>
            <a:off x="1475656" y="365969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itchFamily="18" charset="0"/>
              </a:rPr>
              <a:t>Игра  «Рифмы». </a:t>
            </a:r>
          </a:p>
        </p:txBody>
      </p:sp>
      <p:pic>
        <p:nvPicPr>
          <p:cNvPr id="8" name="Picture 23" descr="насос">
            <a:extLst>
              <a:ext uri="{FF2B5EF4-FFF2-40B4-BE49-F238E27FC236}">
                <a16:creationId xmlns:a16="http://schemas.microsoft.com/office/drawing/2014/main" id="{C28E0807-D128-49BE-B1CA-D68AB31C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55084"/>
            <a:ext cx="2007097" cy="260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B63086-15C1-4349-8ED7-17ADEA46CE26}"/>
              </a:ext>
            </a:extLst>
          </p:cNvPr>
          <p:cNvSpPr/>
          <p:nvPr/>
        </p:nvSpPr>
        <p:spPr>
          <a:xfrm>
            <a:off x="341700" y="1012300"/>
            <a:ext cx="846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ru-RU" sz="2000" dirty="0"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Прочитайте все слова и соберите из них пары так, чтобы концы слов рифмовались. Запомните получившиеся у вас пары. Мы с Самсоном будем кидать вам мяч и говорить слово из первого столбика, а вы возвращаете мяч и называете слово из второго столбика, подходящее по рифме.</a:t>
            </a:r>
          </a:p>
        </p:txBody>
      </p:sp>
      <p:pic>
        <p:nvPicPr>
          <p:cNvPr id="10" name="Picture 6" descr="цаца">
            <a:extLst>
              <a:ext uri="{FF2B5EF4-FFF2-40B4-BE49-F238E27FC236}">
                <a16:creationId xmlns:a16="http://schemas.microsoft.com/office/drawing/2014/main" id="{10A6F8EA-F883-4098-A79B-D3EB9AD68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6313842" y="3785179"/>
            <a:ext cx="3036042" cy="214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4152AE-BFF2-4BCD-88DC-B72B73421A53}"/>
              </a:ext>
            </a:extLst>
          </p:cNvPr>
          <p:cNvSpPr/>
          <p:nvPr/>
        </p:nvSpPr>
        <p:spPr>
          <a:xfrm>
            <a:off x="1978617" y="2951292"/>
            <a:ext cx="1425390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свет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оса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сабля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колесо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сокол</a:t>
            </a:r>
            <a:endParaRPr lang="ru-RU" sz="4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EA7A135-AE8C-4C16-8F19-E6B1089E4DBF}"/>
              </a:ext>
            </a:extLst>
          </p:cNvPr>
          <p:cNvSpPr/>
          <p:nvPr/>
        </p:nvSpPr>
        <p:spPr>
          <a:xfrm>
            <a:off x="4677553" y="2951292"/>
            <a:ext cx="163057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цвет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овца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цапля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кольцо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цокал</a:t>
            </a:r>
            <a:endParaRPr lang="ru-RU" sz="48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EA7A135-AE8C-4C16-8F19-E6B1089E4DBF}"/>
              </a:ext>
            </a:extLst>
          </p:cNvPr>
          <p:cNvSpPr/>
          <p:nvPr/>
        </p:nvSpPr>
        <p:spPr>
          <a:xfrm>
            <a:off x="4572000" y="2951292"/>
            <a:ext cx="1534394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кольцо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цокал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цвет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цапля</a:t>
            </a:r>
          </a:p>
          <a:p>
            <a:r>
              <a:rPr lang="ru-RU" sz="4800" b="1" dirty="0">
                <a:solidFill>
                  <a:srgbClr val="003399"/>
                </a:solidFill>
                <a:latin typeface="Propisi" panose="02000508030000020003" pitchFamily="2" charset="0"/>
              </a:rPr>
              <a:t>овца</a:t>
            </a:r>
            <a:endParaRPr lang="ru-RU" sz="4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99D465-4C9E-4276-A122-BDD3D50A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2564904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Проверьте. 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2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FE0C7F-C481-41BB-97BB-C1A30C3A6C63}"/>
              </a:ext>
            </a:extLst>
          </p:cNvPr>
          <p:cNvSpPr txBox="1"/>
          <p:nvPr/>
        </p:nvSpPr>
        <p:spPr>
          <a:xfrm>
            <a:off x="2314339" y="385724"/>
            <a:ext cx="6696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Солецкий краеведческий музей</a:t>
            </a:r>
            <a:endParaRPr lang="ru-RU" sz="32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2669DA8-48D3-4C93-9FC4-00BFCCEAF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179512" y="1196752"/>
            <a:ext cx="8856984" cy="5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C5D3C9B-4D00-4EA0-941F-3170C098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171733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135F1-F6E8-4870-A105-9E317FD3DC2D}"/>
              </a:ext>
            </a:extLst>
          </p:cNvPr>
          <p:cNvSpPr txBox="1"/>
          <p:nvPr/>
        </p:nvSpPr>
        <p:spPr>
          <a:xfrm>
            <a:off x="611560" y="127321"/>
            <a:ext cx="8784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 </a:t>
            </a:r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Собор святого пророка Илии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8CC8CD8-85E2-4E25-BC7C-C040A24A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0" y="835207"/>
            <a:ext cx="8799239" cy="58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6989C-D51A-45CA-BD56-C01A6877AC3E}"/>
              </a:ext>
            </a:extLst>
          </p:cNvPr>
          <p:cNvSpPr txBox="1"/>
          <p:nvPr/>
        </p:nvSpPr>
        <p:spPr>
          <a:xfrm>
            <a:off x="827584" y="200834"/>
            <a:ext cx="8064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Часовня Михаила Архангела.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83D60B7-F2EA-4717-8102-D628B259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81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7E52D3-E216-4198-963A-EF2705035590}"/>
              </a:ext>
            </a:extLst>
          </p:cNvPr>
          <p:cNvSpPr txBox="1"/>
          <p:nvPr/>
        </p:nvSpPr>
        <p:spPr>
          <a:xfrm>
            <a:off x="2627784" y="11663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Музей колеса.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77BFC3-EB4C-4778-B357-744335D1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4519"/>
            <a:ext cx="8784976" cy="59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DC43A74-27BD-4CA2-A4F1-B0FD5BF2E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r="62147"/>
          <a:stretch/>
        </p:blipFill>
        <p:spPr bwMode="auto">
          <a:xfrm>
            <a:off x="755576" y="1517172"/>
            <a:ext cx="3096344" cy="5120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876D9E-0F46-4D51-BC0A-D824760D75BF}"/>
              </a:ext>
            </a:extLst>
          </p:cNvPr>
          <p:cNvSpPr txBox="1"/>
          <p:nvPr/>
        </p:nvSpPr>
        <p:spPr>
          <a:xfrm>
            <a:off x="323528" y="161345"/>
            <a:ext cx="864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Солецкие глиняные </a:t>
            </a:r>
          </a:p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             игрушки-свистульки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0A9EA0D-C044-4371-88EE-FC0789A59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t="13018" r="28988"/>
          <a:stretch/>
        </p:blipFill>
        <p:spPr bwMode="auto">
          <a:xfrm>
            <a:off x="5076056" y="2195946"/>
            <a:ext cx="3147916" cy="3762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56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2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9" grpId="0"/>
      <p:bldP spid="9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2FA316-2F2F-4557-940A-F566CE81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2047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21E9A-104C-4658-A8A8-8E9AB1CB6807}"/>
              </a:ext>
            </a:extLst>
          </p:cNvPr>
          <p:cNvSpPr txBox="1"/>
          <p:nvPr/>
        </p:nvSpPr>
        <p:spPr>
          <a:xfrm>
            <a:off x="2699791" y="-165077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Старица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E3C83C-AB4E-4E8E-B6DA-542DA0037A21}"/>
              </a:ext>
            </a:extLst>
          </p:cNvPr>
          <p:cNvSpPr/>
          <p:nvPr/>
        </p:nvSpPr>
        <p:spPr>
          <a:xfrm>
            <a:off x="2440541" y="980728"/>
            <a:ext cx="5032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третье.</a:t>
            </a:r>
            <a:r>
              <a:rPr lang="ru-RU" sz="44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 </a:t>
            </a:r>
            <a:endParaRPr lang="ru-RU" sz="44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6" descr="цаца">
            <a:extLst>
              <a:ext uri="{FF2B5EF4-FFF2-40B4-BE49-F238E27FC236}">
                <a16:creationId xmlns:a16="http://schemas.microsoft.com/office/drawing/2014/main" id="{89C79B74-4ACC-42AE-86D4-D7D10F45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29" y="5462920"/>
            <a:ext cx="576064" cy="7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насос">
            <a:extLst>
              <a:ext uri="{FF2B5EF4-FFF2-40B4-BE49-F238E27FC236}">
                <a16:creationId xmlns:a16="http://schemas.microsoft.com/office/drawing/2014/main" id="{8141EE39-4453-45B0-A81B-14C6B2D51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81" y="6005132"/>
            <a:ext cx="520112" cy="6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6935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546" y="402013"/>
            <a:ext cx="801375" cy="121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ADEA410B-0F1D-44E1-853B-D552F82FFE1C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728750"/>
            <a:ext cx="8534430" cy="556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«Запиши слоги”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EA0BE-0366-4805-9838-4358D10623B6}"/>
              </a:ext>
            </a:extLst>
          </p:cNvPr>
          <p:cNvSpPr/>
          <p:nvPr/>
        </p:nvSpPr>
        <p:spPr>
          <a:xfrm>
            <a:off x="764292" y="1641292"/>
            <a:ext cx="7874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Послушайте слоги и запишите их двумя цветами. </a:t>
            </a:r>
            <a:endParaRPr lang="en-US" sz="2000" dirty="0">
              <a:solidFill>
                <a:srgbClr val="336699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Какими? </a:t>
            </a:r>
            <a:endParaRPr lang="en-US" sz="2000" dirty="0">
              <a:solidFill>
                <a:srgbClr val="336699"/>
              </a:solidFill>
              <a:latin typeface="Comic Sans MS" panose="030F0702030302020204" pitchFamily="66" charset="0"/>
            </a:endParaRP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Проверь свой ответ – щёлкни мышкой.</a:t>
            </a:r>
            <a:endParaRPr lang="ru-RU" sz="2000" dirty="0">
              <a:solidFill>
                <a:srgbClr val="336699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8FA57E-C615-4463-8488-84342C1BB9E8}"/>
              </a:ext>
            </a:extLst>
          </p:cNvPr>
          <p:cNvSpPr/>
          <p:nvPr/>
        </p:nvSpPr>
        <p:spPr>
          <a:xfrm>
            <a:off x="539552" y="2780928"/>
            <a:ext cx="75480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Правильно, синей ручкой пишите буквы, обозначающие твёрдые согласные, а красной – буквы, обозначающие гласные.</a:t>
            </a:r>
            <a:endParaRPr lang="en-US" sz="2000" dirty="0">
              <a:solidFill>
                <a:srgbClr val="336699"/>
              </a:solidFill>
              <a:latin typeface="Comic Sans MS" panose="030F0702030302020204" pitchFamily="66" charset="0"/>
            </a:endParaRPr>
          </a:p>
          <a:p>
            <a:pPr lvl="0"/>
            <a:endParaRPr lang="ru-RU" sz="1000" dirty="0">
              <a:solidFill>
                <a:srgbClr val="336699"/>
              </a:solidFill>
              <a:latin typeface="Comic Sans MS" panose="030F0702030302020204" pitchFamily="66" charset="0"/>
            </a:endParaRPr>
          </a:p>
          <a:p>
            <a:pPr lvl="0"/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   Итак, щёлкайте мышью, слушайте и записывайте каждую цепочку слогов на новой строке!</a:t>
            </a:r>
            <a:endParaRPr lang="ru-RU" dirty="0">
              <a:solidFill>
                <a:srgbClr val="336699"/>
              </a:solidFill>
              <a:latin typeface="Garamond" panose="02020404030301010803"/>
            </a:endParaRPr>
          </a:p>
        </p:txBody>
      </p:sp>
      <p:pic>
        <p:nvPicPr>
          <p:cNvPr id="21" name="Picture 2" descr="C:\Documents and Settings\larisa\Мои документы\Загрузки\ипрон\1113b-4.jpg">
            <a:extLst>
              <a:ext uri="{FF2B5EF4-FFF2-40B4-BE49-F238E27FC236}">
                <a16:creationId xmlns:a16="http://schemas.microsoft.com/office/drawing/2014/main" id="{C0C4C0FC-9524-4C10-AF75-D0DD6D37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5652" y="308501"/>
            <a:ext cx="772878" cy="14419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4E67C8">
                <a:lumMod val="75000"/>
              </a:srgb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B820C69-8BC1-4A02-9F38-716C7642D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972" y="5423795"/>
            <a:ext cx="504056" cy="504056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1A549FC-25D9-4F32-8F33-5C43460E49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duotone>
              <a:prstClr val="black"/>
              <a:srgbClr val="0000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414529" y="5000799"/>
            <a:ext cx="501287" cy="501287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7E6C039-D860-4D10-8FD6-520A52E1FF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78012" y="5275948"/>
            <a:ext cx="504056" cy="504056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2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B7C072C-4779-4281-8628-08178A4BB6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26899" y="5000798"/>
            <a:ext cx="501287" cy="501287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2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93E4457-64E8-46B5-82FE-FB8609A35A0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301595" y="5309449"/>
            <a:ext cx="504057" cy="504057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sp>
        <p:nvSpPr>
          <p:cNvPr id="2" name="Управляющая кнопка: &quot;Вперед&quot; или &quot;Следующий&quot; 1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89B77336-A5D3-4C3B-9432-02875466F4EA}"/>
              </a:ext>
            </a:extLst>
          </p:cNvPr>
          <p:cNvSpPr/>
          <p:nvPr/>
        </p:nvSpPr>
        <p:spPr>
          <a:xfrm>
            <a:off x="8359997" y="6237312"/>
            <a:ext cx="504057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5DED0E-D62F-4676-8A41-B944575396DD}"/>
              </a:ext>
            </a:extLst>
          </p:cNvPr>
          <p:cNvSpPr/>
          <p:nvPr/>
        </p:nvSpPr>
        <p:spPr>
          <a:xfrm>
            <a:off x="5707534" y="6269810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Проверьте свой ответ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9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g1.dreamies.de/img/754/b/xryaqetls37.gif"/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563888" y="2924944"/>
            <a:ext cx="1627659" cy="217021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23728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3399"/>
                </a:solidFill>
                <a:latin typeface="Comic Sans MS" pitchFamily="66" charset="0"/>
              </a:rPr>
              <a:t>«Запоминай-ка»</a:t>
            </a:r>
          </a:p>
        </p:txBody>
      </p:sp>
      <p:pic>
        <p:nvPicPr>
          <p:cNvPr id="22" name="Picture 3" descr="пальто">
            <a:extLst>
              <a:ext uri="{FF2B5EF4-FFF2-40B4-BE49-F238E27FC236}">
                <a16:creationId xmlns:a16="http://schemas.microsoft.com/office/drawing/2014/main" id="{53014782-B0DF-4FEB-818C-29B05DC96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45" r="16791"/>
          <a:stretch/>
        </p:blipFill>
        <p:spPr bwMode="auto">
          <a:xfrm>
            <a:off x="107504" y="1172163"/>
            <a:ext cx="1036363" cy="1656482"/>
          </a:xfrm>
          <a:prstGeom prst="rect">
            <a:avLst/>
          </a:prstGeom>
          <a:noFill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2673A0A-779D-405B-86DF-6EC5F676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27412"/>
            <a:ext cx="1343497" cy="140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0847FCC6-393B-4770-AAE6-FCE11539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872910"/>
            <a:ext cx="1829521" cy="9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5583558-65E6-437C-8CD2-B5851A56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83499"/>
            <a:ext cx="1445146" cy="14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3EF2BADE-7BB5-4CA3-AC28-3F132178E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3161" r="24530" b="11966"/>
          <a:stretch/>
        </p:blipFill>
        <p:spPr bwMode="auto">
          <a:xfrm>
            <a:off x="3995936" y="977302"/>
            <a:ext cx="1242682" cy="18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img-fotki.yandex.ru/get/31027/200418627.19b/0_186de8_60cbd5af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1919801"/>
            <a:ext cx="1080120" cy="908844"/>
          </a:xfrm>
          <a:prstGeom prst="rect">
            <a:avLst/>
          </a:prstGeom>
          <a:noFill/>
        </p:spPr>
      </p:pic>
      <p:pic>
        <p:nvPicPr>
          <p:cNvPr id="28" name="Picture 2" descr="https://obshe.net/upload/000/u11/c9/8e/f9a0287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49139" r="49744"/>
          <a:stretch>
            <a:fillRect/>
          </a:stretch>
        </p:blipFill>
        <p:spPr bwMode="auto">
          <a:xfrm>
            <a:off x="4716016" y="1844824"/>
            <a:ext cx="1296144" cy="983821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1763688" y="54868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3399"/>
                </a:solidFill>
                <a:latin typeface="Comic Sans MS" pitchFamily="66" charset="0"/>
              </a:rPr>
              <a:t>Запомните картинки и их порядок.</a:t>
            </a: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395536" y="4725144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Воспроизведите названия   картинок  слева направо. </a:t>
            </a:r>
            <a:endParaRPr kumimoji="0" lang="ru-RU" sz="2400" b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2411760" y="5373216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 теперь справа налево. </a:t>
            </a:r>
            <a:endParaRPr kumimoji="0" lang="ru-RU" sz="2400" b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347864" y="6021288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Проверьте. 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BB9586-D271-48C4-83C7-4E9D9C3D0913}"/>
              </a:ext>
            </a:extLst>
          </p:cNvPr>
          <p:cNvSpPr txBox="1"/>
          <p:nvPr/>
        </p:nvSpPr>
        <p:spPr>
          <a:xfrm>
            <a:off x="899592" y="137330"/>
            <a:ext cx="7488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Свято-Успенский монастырь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A1AE49-1F26-42FB-B876-6624C53C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4503"/>
            <a:ext cx="8784976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D8CAA91-97B8-431F-976A-0AEB3465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26082"/>
            <a:ext cx="5085184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4051E1-D230-452D-B864-7785C83B6305}"/>
              </a:ext>
            </a:extLst>
          </p:cNvPr>
          <p:cNvSpPr txBox="1"/>
          <p:nvPr/>
        </p:nvSpPr>
        <p:spPr>
          <a:xfrm>
            <a:off x="467544" y="446734"/>
            <a:ext cx="8064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    На монастырской территории расположен памятник Иову, уроженцу Старицы и первому патриарху Московскому и всея Руси</a:t>
            </a:r>
            <a:endParaRPr lang="ru-RU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64F845-159A-4D5D-A504-0C41C7EB5FBA}"/>
              </a:ext>
            </a:extLst>
          </p:cNvPr>
          <p:cNvSpPr txBox="1"/>
          <p:nvPr/>
        </p:nvSpPr>
        <p:spPr>
          <a:xfrm>
            <a:off x="2051720" y="128826"/>
            <a:ext cx="5688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Музей русской печи</a:t>
            </a:r>
          </a:p>
        </p:txBody>
      </p:sp>
      <p:pic>
        <p:nvPicPr>
          <p:cNvPr id="20" name="Picture 12" descr="Музей Русской печи">
            <a:extLst>
              <a:ext uri="{FF2B5EF4-FFF2-40B4-BE49-F238E27FC236}">
                <a16:creationId xmlns:a16="http://schemas.microsoft.com/office/drawing/2014/main" id="{C48CCF32-672E-43A6-B3B4-9DF006CA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632848" cy="572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F8B144A-9B2C-43B1-B526-C205A8B3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5517232" cy="5517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6208C8-F738-4F5E-B4FF-B5B808D34DD5}"/>
              </a:ext>
            </a:extLst>
          </p:cNvPr>
          <p:cNvSpPr txBox="1"/>
          <p:nvPr/>
        </p:nvSpPr>
        <p:spPr>
          <a:xfrm>
            <a:off x="1259632" y="189865"/>
            <a:ext cx="8028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Музей пекарского дела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366200-FBB3-4941-97FB-8EC0B9A9D654}"/>
              </a:ext>
            </a:extLst>
          </p:cNvPr>
          <p:cNvSpPr txBox="1"/>
          <p:nvPr/>
        </p:nvSpPr>
        <p:spPr>
          <a:xfrm>
            <a:off x="179509" y="260648"/>
            <a:ext cx="8798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Музей фарфора, стекла и керамики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D254239-1228-4A94-B9E9-60029101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56" y="1985389"/>
            <a:ext cx="3744416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10" descr="Музей фарфора">
            <a:extLst>
              <a:ext uri="{FF2B5EF4-FFF2-40B4-BE49-F238E27FC236}">
                <a16:creationId xmlns:a16="http://schemas.microsoft.com/office/drawing/2014/main" id="{D2D7A1AA-D46C-4A16-8E65-B3CE79798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26777"/>
          <a:stretch/>
        </p:blipFill>
        <p:spPr bwMode="auto">
          <a:xfrm>
            <a:off x="179511" y="1988840"/>
            <a:ext cx="4998417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074CE1-C8A3-43C7-96B1-2EF8B29068D4}"/>
              </a:ext>
            </a:extLst>
          </p:cNvPr>
          <p:cNvSpPr txBox="1"/>
          <p:nvPr/>
        </p:nvSpPr>
        <p:spPr>
          <a:xfrm>
            <a:off x="1367644" y="120988"/>
            <a:ext cx="6408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Старицкие каменоломни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30C019-218A-4102-B2AC-86F04DC307D2}"/>
              </a:ext>
            </a:extLst>
          </p:cNvPr>
          <p:cNvSpPr txBox="1"/>
          <p:nvPr/>
        </p:nvSpPr>
        <p:spPr>
          <a:xfrm>
            <a:off x="265691" y="505708"/>
            <a:ext cx="8928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0" i="0" dirty="0">
              <a:solidFill>
                <a:srgbClr val="000000"/>
              </a:solidFill>
              <a:effectLst/>
              <a:latin typeface="YS Geo"/>
            </a:endParaRPr>
          </a:p>
          <a:p>
            <a:r>
              <a:rPr lang="ru-RU" b="1" dirty="0">
                <a:solidFill>
                  <a:srgbClr val="0000CC"/>
                </a:solidFill>
                <a:latin typeface="Comic Sans MS" panose="030F0702030302020204" pitchFamily="66" charset="0"/>
              </a:rPr>
              <a:t>Здесь </a:t>
            </a:r>
            <a:r>
              <a:rPr lang="ru-RU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велась добыча белого камня, так называемого </a:t>
            </a:r>
            <a:r>
              <a:rPr lang="ru-RU" b="1" i="0" dirty="0" err="1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старицкого</a:t>
            </a:r>
            <a:r>
              <a:rPr lang="ru-RU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 мрамора</a:t>
            </a:r>
            <a:endParaRPr lang="ru-RU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8" descr="Старицкие каменоломни">
            <a:extLst>
              <a:ext uri="{FF2B5EF4-FFF2-40B4-BE49-F238E27FC236}">
                <a16:creationId xmlns:a16="http://schemas.microsoft.com/office/drawing/2014/main" id="{7A84A3FD-92DC-44C6-907A-15C8C3E53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73" y="1213594"/>
            <a:ext cx="7023027" cy="526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36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" presetClass="exit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5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5" presetClass="exit" presetSubtype="1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7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8" grpId="1"/>
      <p:bldP spid="19" grpId="0"/>
      <p:bldP spid="19" grpId="1"/>
      <p:bldP spid="22" grpId="0"/>
      <p:bldP spid="22" grpId="1"/>
      <p:bldP spid="23" grpId="0"/>
      <p:bldP spid="23" grpId="1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ото Липецка с высоты">
            <a:extLst>
              <a:ext uri="{FF2B5EF4-FFF2-40B4-BE49-F238E27FC236}">
                <a16:creationId xmlns:a16="http://schemas.microsoft.com/office/drawing/2014/main" id="{D2B493D3-7395-4BBE-B4F2-79260287B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61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6AD8D9-E6A9-4948-B30E-1C71B7D1E8D9}"/>
              </a:ext>
            </a:extLst>
          </p:cNvPr>
          <p:cNvSpPr txBox="1"/>
          <p:nvPr/>
        </p:nvSpPr>
        <p:spPr>
          <a:xfrm>
            <a:off x="2483768" y="-99392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Липецк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C968E-697B-4910-A213-F3389A731757}"/>
              </a:ext>
            </a:extLst>
          </p:cNvPr>
          <p:cNvSpPr txBox="1"/>
          <p:nvPr/>
        </p:nvSpPr>
        <p:spPr>
          <a:xfrm>
            <a:off x="1835696" y="980728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четвёртое.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6" descr="цаца">
            <a:extLst>
              <a:ext uri="{FF2B5EF4-FFF2-40B4-BE49-F238E27FC236}">
                <a16:creationId xmlns:a16="http://schemas.microsoft.com/office/drawing/2014/main" id="{1B89E40E-B5A5-4252-BFB3-B86C8371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83061"/>
            <a:ext cx="216024" cy="28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насос">
            <a:extLst>
              <a:ext uri="{FF2B5EF4-FFF2-40B4-BE49-F238E27FC236}">
                <a16:creationId xmlns:a16="http://schemas.microsoft.com/office/drawing/2014/main" id="{0BAF55C0-466F-4B60-8C78-FD6E1650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134301"/>
            <a:ext cx="195042" cy="25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4847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Documents and Settings\Администратор\Рабочий стол\Новая папка\Рисунок01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2842" y="4495173"/>
            <a:ext cx="707334" cy="139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403796" y="1299025"/>
            <a:ext cx="84434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Встаньте ровно, руки на пояс и маршируйте, высоко поднимая колени. Старайтесь маршировать медленно, в одинаковом ритме. Закройте глаза, легко сомкните губы и 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</a:rPr>
              <a:t>дотрагивайтесь языком изнутри то до правой щеки, то до левой.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Слушайте слова. Если услышите звук 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соединяйте большой и указательный палец правой руки (как кольцо из </a:t>
            </a:r>
            <a:r>
              <a:rPr lang="ru-RU" sz="2000" dirty="0" err="1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цациной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цепи), а если услышите звук 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опускайте руки вниз и качайте воображаемый насос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Нажмите на значок,                слушайте и показывайте!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6B8C12-5F23-47BE-BF35-AF55956FE4A7}"/>
              </a:ext>
            </a:extLst>
          </p:cNvPr>
          <p:cNvSpPr/>
          <p:nvPr/>
        </p:nvSpPr>
        <p:spPr>
          <a:xfrm>
            <a:off x="488608" y="6064290"/>
            <a:ext cx="8075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Если много ошибок на определение звуков, выполняйте это упражнение 2 раза в день несколько дней подряд!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EC5279-82A9-46B2-AD97-4D8A800F99B0}"/>
              </a:ext>
            </a:extLst>
          </p:cNvPr>
          <p:cNvSpPr txBox="1">
            <a:spLocks noChangeArrowheads="1"/>
          </p:cNvSpPr>
          <p:nvPr/>
        </p:nvSpPr>
        <p:spPr>
          <a:xfrm>
            <a:off x="304785" y="208935"/>
            <a:ext cx="8534430" cy="1120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“Сигнальщики!”</a:t>
            </a:r>
          </a:p>
        </p:txBody>
      </p:sp>
      <p:pic>
        <p:nvPicPr>
          <p:cNvPr id="14" name="Picture 23" descr="насос">
            <a:extLst>
              <a:ext uri="{FF2B5EF4-FFF2-40B4-BE49-F238E27FC236}">
                <a16:creationId xmlns:a16="http://schemas.microsoft.com/office/drawing/2014/main" id="{ED9D6280-5B1D-41FE-95E4-D4A5482D4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401642"/>
            <a:ext cx="1229795" cy="15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цаца">
            <a:extLst>
              <a:ext uri="{FF2B5EF4-FFF2-40B4-BE49-F238E27FC236}">
                <a16:creationId xmlns:a16="http://schemas.microsoft.com/office/drawing/2014/main" id="{E25374D8-7944-40DF-B0E2-0D75670DC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671421" y="4222902"/>
            <a:ext cx="2512854" cy="177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3F242AD-F34C-44AC-9DA8-5845D26DE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0000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37101" y="3796292"/>
            <a:ext cx="462657" cy="462657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4251645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3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скад фонтанов на парадной лестнице">
            <a:extLst>
              <a:ext uri="{FF2B5EF4-FFF2-40B4-BE49-F238E27FC236}">
                <a16:creationId xmlns:a16="http://schemas.microsoft.com/office/drawing/2014/main" id="{A15CA2F7-2A8E-439D-A60B-EB67C1211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4519"/>
            <a:ext cx="8784976" cy="59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29202-CAC1-4D68-8944-E1E8E9E7599C}"/>
              </a:ext>
            </a:extLst>
          </p:cNvPr>
          <p:cNvSpPr txBox="1"/>
          <p:nvPr/>
        </p:nvSpPr>
        <p:spPr>
          <a:xfrm>
            <a:off x="1763688" y="87145"/>
            <a:ext cx="5328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Парадная лестница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545216-A18E-47BC-97D8-1B6A9C1E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9308"/>
            <a:ext cx="8784976" cy="58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52FC8-629E-4DF6-845B-310A03848146}"/>
              </a:ext>
            </a:extLst>
          </p:cNvPr>
          <p:cNvSpPr txBox="1"/>
          <p:nvPr/>
        </p:nvSpPr>
        <p:spPr>
          <a:xfrm>
            <a:off x="2051720" y="162215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Площадь Петра</a:t>
            </a:r>
            <a:r>
              <a:rPr lang="en-GB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I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Памятник 300-летия города">
            <a:extLst>
              <a:ext uri="{FF2B5EF4-FFF2-40B4-BE49-F238E27FC236}">
                <a16:creationId xmlns:a16="http://schemas.microsoft.com/office/drawing/2014/main" id="{2DCAD619-7508-4CF5-83F6-0BCE9571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392488" cy="5856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4ED8F-95E9-4425-8310-DAEA0A69C8EF}"/>
              </a:ext>
            </a:extLst>
          </p:cNvPr>
          <p:cNvSpPr txBox="1"/>
          <p:nvPr/>
        </p:nvSpPr>
        <p:spPr>
          <a:xfrm>
            <a:off x="947777" y="164637"/>
            <a:ext cx="8208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Памятник 300-летия города</a:t>
            </a:r>
          </a:p>
        </p:txBody>
      </p:sp>
      <p:pic>
        <p:nvPicPr>
          <p:cNvPr id="9" name="Picture 6" descr="Музей ретротехники «Автолегенда»">
            <a:extLst>
              <a:ext uri="{FF2B5EF4-FFF2-40B4-BE49-F238E27FC236}">
                <a16:creationId xmlns:a16="http://schemas.microsoft.com/office/drawing/2014/main" id="{5744FE73-6E07-4908-A298-A14AB6EB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82706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7FE67B-2127-4B44-A22A-2CBEA9D4178F}"/>
              </a:ext>
            </a:extLst>
          </p:cNvPr>
          <p:cNvSpPr txBox="1"/>
          <p:nvPr/>
        </p:nvSpPr>
        <p:spPr>
          <a:xfrm>
            <a:off x="2051720" y="134634"/>
            <a:ext cx="5544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Музей </a:t>
            </a:r>
            <a:r>
              <a:rPr lang="ru-RU" sz="4000" b="1" dirty="0" err="1">
                <a:solidFill>
                  <a:srgbClr val="0000CC"/>
                </a:solidFill>
                <a:latin typeface="Comic Sans MS" panose="030F0702030302020204" pitchFamily="66" charset="0"/>
              </a:rPr>
              <a:t>ретротехники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  <p:bldP spid="8" grpId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46DFBED5-CDB6-4FE3-BC8D-873C8F14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6F7A2D-5A5A-4F16-854A-27D02F6CE135}"/>
              </a:ext>
            </a:extLst>
          </p:cNvPr>
          <p:cNvSpPr txBox="1"/>
          <p:nvPr/>
        </p:nvSpPr>
        <p:spPr>
          <a:xfrm>
            <a:off x="2411760" y="-99392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Саратов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64E78-26C5-4FBD-B3D5-D1AFFB5C2B81}"/>
              </a:ext>
            </a:extLst>
          </p:cNvPr>
          <p:cNvSpPr txBox="1"/>
          <p:nvPr/>
        </p:nvSpPr>
        <p:spPr>
          <a:xfrm>
            <a:off x="2415655" y="105273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пятое.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6" descr="цаца">
            <a:extLst>
              <a:ext uri="{FF2B5EF4-FFF2-40B4-BE49-F238E27FC236}">
                <a16:creationId xmlns:a16="http://schemas.microsoft.com/office/drawing/2014/main" id="{F439986E-3D2E-4DAB-8EAE-8CBC48B00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05" y="5148092"/>
            <a:ext cx="576064" cy="76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насос">
            <a:extLst>
              <a:ext uri="{FF2B5EF4-FFF2-40B4-BE49-F238E27FC236}">
                <a16:creationId xmlns:a16="http://schemas.microsoft.com/office/drawing/2014/main" id="{99CF5E92-E510-47B7-9D1F-14C3B064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1648" y="5628503"/>
            <a:ext cx="520112" cy="67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6334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larisa\Мои документы\Мои рисунки\к арт гимн\Большой ух_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7544" y="164552"/>
            <a:ext cx="1009701" cy="15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80CD84-D6DF-411C-929E-5A96134DD0D4}"/>
              </a:ext>
            </a:extLst>
          </p:cNvPr>
          <p:cNvSpPr/>
          <p:nvPr/>
        </p:nvSpPr>
        <p:spPr>
          <a:xfrm>
            <a:off x="539552" y="2039089"/>
            <a:ext cx="79050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Слушайте слова, определяйте какой звук, 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ц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или 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</a:t>
            </a:r>
            <a:r>
              <a:rPr lang="en-US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есть в каждом слове и место на котором он находится (считайте звуки по пальцам или по линейке). </a:t>
            </a: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Запишите на новой строке транскрипции найденных звуков, а цифрой обозначьте их место в слове. </a:t>
            </a:r>
          </a:p>
          <a:p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Каким цветом будете писать? Почему?</a:t>
            </a:r>
            <a:endParaRPr lang="ru-RU" sz="2000" dirty="0">
              <a:ln>
                <a:solidFill>
                  <a:srgbClr val="003399"/>
                </a:solidFill>
              </a:ln>
              <a:solidFill>
                <a:srgbClr val="3366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9FD07A-4A28-4A51-B736-39596BB2AB18}"/>
              </a:ext>
            </a:extLst>
          </p:cNvPr>
          <p:cNvSpPr/>
          <p:nvPr/>
        </p:nvSpPr>
        <p:spPr>
          <a:xfrm>
            <a:off x="500301" y="4039770"/>
            <a:ext cx="8338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33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Итак, щёлкай мышью, слушай слова, определяй звуки, записывай их транскрипции и цифрой обозначай их место!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720130-CF6C-40AD-9CE6-6C05C31E5C77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064005" y="257423"/>
            <a:ext cx="732997" cy="2642888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1EA7C54D-1B63-4F4D-A3BE-0D5A84CD083C}"/>
              </a:ext>
            </a:extLst>
          </p:cNvPr>
          <p:cNvSpPr txBox="1">
            <a:spLocks noChangeArrowheads="1"/>
          </p:cNvSpPr>
          <p:nvPr/>
        </p:nvSpPr>
        <p:spPr>
          <a:xfrm>
            <a:off x="360922" y="513346"/>
            <a:ext cx="8534430" cy="11759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“Найди место звука!”</a:t>
            </a:r>
          </a:p>
        </p:txBody>
      </p:sp>
      <p:sp>
        <p:nvSpPr>
          <p:cNvPr id="2" name="Управляющая кнопка: далее 1">
            <a:hlinkClick r:id="rId21" action="ppaction://hlinksldjump" highlightClick="1"/>
          </p:cNvPr>
          <p:cNvSpPr/>
          <p:nvPr/>
        </p:nvSpPr>
        <p:spPr>
          <a:xfrm>
            <a:off x="8444562" y="6092626"/>
            <a:ext cx="411798" cy="36071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3B46C49-2795-4295-8457-CFD93CAFF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1520" y="6093296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3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8858B5C-8A8F-4E6D-888C-635D7A188A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59632" y="5229200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4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A7E64ED-3A38-46EB-8B80-0A896C0E9F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255606" y="6093296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4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8E5F2AB-047D-41D8-AF47-A864CE7FDF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47864" y="5191203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5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3AB28FF-D2A6-4E65-A031-85BFE0BF2F5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19972" y="6092626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5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68CDC8C-AB29-41A3-82E3-9F6DF5998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84338" y="6086064"/>
            <a:ext cx="504056" cy="504056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6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59245B9-A100-40AA-A4EB-D04000D8E2B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6337" y="5085182"/>
            <a:ext cx="504058" cy="504058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6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28B3374-AEE6-4B0D-833D-26D415FB721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15396" y="5191202"/>
            <a:ext cx="504057" cy="504057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5246784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2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0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8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4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28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6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69DE50-CA5E-4411-8E14-86873A72BACA}"/>
              </a:ext>
            </a:extLst>
          </p:cNvPr>
          <p:cNvSpPr txBox="1"/>
          <p:nvPr/>
        </p:nvSpPr>
        <p:spPr>
          <a:xfrm>
            <a:off x="611560" y="180510"/>
            <a:ext cx="8712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Саратовский мост через Волгу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ttps://www.business-vector.info/wp-content/uploads/2014/04/most2.jpg">
            <a:extLst>
              <a:ext uri="{FF2B5EF4-FFF2-40B4-BE49-F238E27FC236}">
                <a16:creationId xmlns:a16="http://schemas.microsoft.com/office/drawing/2014/main" id="{6D844485-6995-40E4-82B6-A2F3A360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88" y="1061187"/>
            <a:ext cx="8814823" cy="56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Мемориал «Журавли»&#10;">
            <a:extLst>
              <a:ext uri="{FF2B5EF4-FFF2-40B4-BE49-F238E27FC236}">
                <a16:creationId xmlns:a16="http://schemas.microsoft.com/office/drawing/2014/main" id="{9D11EC08-8718-48FF-B8A9-2103A4E4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676569" cy="57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2CFC9A-E205-4DC2-AF18-7C788839CB36}"/>
              </a:ext>
            </a:extLst>
          </p:cNvPr>
          <p:cNvSpPr txBox="1"/>
          <p:nvPr/>
        </p:nvSpPr>
        <p:spPr>
          <a:xfrm>
            <a:off x="1763688" y="185357"/>
            <a:ext cx="6228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Мемориал «Журавли»</a:t>
            </a:r>
            <a:endParaRPr lang="ru-RU" sz="4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Саратовский художественный музей имени А. Н. Радищева&#10;">
            <a:extLst>
              <a:ext uri="{FF2B5EF4-FFF2-40B4-BE49-F238E27FC236}">
                <a16:creationId xmlns:a16="http://schemas.microsoft.com/office/drawing/2014/main" id="{CB763670-D448-4682-8235-888F3C42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2747"/>
            <a:ext cx="8784976" cy="55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677D2-3793-4E8D-82D9-2CFB7510010F}"/>
              </a:ext>
            </a:extLst>
          </p:cNvPr>
          <p:cNvSpPr txBox="1"/>
          <p:nvPr/>
        </p:nvSpPr>
        <p:spPr>
          <a:xfrm>
            <a:off x="1187624" y="188640"/>
            <a:ext cx="7272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Саратовский художественный музей </a:t>
            </a:r>
          </a:p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   </a:t>
            </a:r>
            <a:r>
              <a:rPr lang="ru-RU" sz="28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   имени А. Н. Радищева.</a:t>
            </a:r>
            <a:endParaRPr lang="ru-RU" sz="28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9F98675-EE0B-4B2F-A551-06399E2C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1687"/>
            <a:ext cx="8928992" cy="596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2D633-541C-48BD-AF38-7ADF5BD0EF20}"/>
              </a:ext>
            </a:extLst>
          </p:cNvPr>
          <p:cNvSpPr txBox="1"/>
          <p:nvPr/>
        </p:nvSpPr>
        <p:spPr>
          <a:xfrm>
            <a:off x="957564" y="116632"/>
            <a:ext cx="8208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Саратовская государственная консерватория </a:t>
            </a:r>
          </a:p>
          <a:p>
            <a:r>
              <a:rPr lang="ru-RU" sz="24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          </a:t>
            </a:r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имени Л. В. Собинова.</a:t>
            </a:r>
            <a:endParaRPr lang="ru-RU" sz="2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9283030-A2B5-42F2-B124-585D50C4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0088"/>
            <a:ext cx="8784976" cy="58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E48C3EE-5AAB-4622-88BB-E8526BE6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42358"/>
          <a:stretch/>
        </p:blipFill>
        <p:spPr bwMode="auto">
          <a:xfrm>
            <a:off x="179512" y="188640"/>
            <a:ext cx="141039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1825C9-554B-4119-AA34-BD6EBE9F5222}"/>
              </a:ext>
            </a:extLst>
          </p:cNvPr>
          <p:cNvSpPr txBox="1"/>
          <p:nvPr/>
        </p:nvSpPr>
        <p:spPr>
          <a:xfrm>
            <a:off x="1589903" y="257106"/>
            <a:ext cx="756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Саратовский цирк им. братьев Никитиных</a:t>
            </a:r>
            <a:endParaRPr lang="ru-RU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8D636D7-5A88-4110-A00F-199092418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0739"/>
            <a:ext cx="8784976" cy="56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7BF8D8-9D9A-43AA-8243-6E47CF00610F}"/>
              </a:ext>
            </a:extLst>
          </p:cNvPr>
          <p:cNvSpPr txBox="1"/>
          <p:nvPr/>
        </p:nvSpPr>
        <p:spPr>
          <a:xfrm>
            <a:off x="683568" y="11663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Саратовский академический театр юного       </a:t>
            </a:r>
          </a:p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     зрителя им. Ю.П. Киселёва</a:t>
            </a:r>
          </a:p>
        </p:txBody>
      </p:sp>
    </p:spTree>
    <p:extLst>
      <p:ext uri="{BB962C8B-B14F-4D97-AF65-F5344CB8AC3E}">
        <p14:creationId xmlns:p14="http://schemas.microsoft.com/office/powerpoint/2010/main" val="20711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4" grpId="0"/>
      <p:bldP spid="14" grpId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то города Тихорецка и станицы Фастовецкой (10 фото - Тихорецк, Россия) -  ФотоТерр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t="6230" r="5687" b="6105"/>
          <a:stretch/>
        </p:blipFill>
        <p:spPr bwMode="auto">
          <a:xfrm>
            <a:off x="150767" y="159528"/>
            <a:ext cx="8842465" cy="65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371E3-0714-4F59-BF96-1BC4F9C62BC3}"/>
              </a:ext>
            </a:extLst>
          </p:cNvPr>
          <p:cNvSpPr txBox="1"/>
          <p:nvPr/>
        </p:nvSpPr>
        <p:spPr>
          <a:xfrm>
            <a:off x="2195736" y="-99392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Тихорецк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E3B85-9FFE-429E-B62E-BDE75791884A}"/>
              </a:ext>
            </a:extLst>
          </p:cNvPr>
          <p:cNvSpPr txBox="1"/>
          <p:nvPr/>
        </p:nvSpPr>
        <p:spPr>
          <a:xfrm>
            <a:off x="2555776" y="1224047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шестое.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Picture 6" descr="цаца">
            <a:extLst>
              <a:ext uri="{FF2B5EF4-FFF2-40B4-BE49-F238E27FC236}">
                <a16:creationId xmlns:a16="http://schemas.microsoft.com/office/drawing/2014/main" id="{27E0AF97-8C36-4163-BE84-AC050CAA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365104"/>
            <a:ext cx="576064" cy="76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 descr="насос">
            <a:extLst>
              <a:ext uri="{FF2B5EF4-FFF2-40B4-BE49-F238E27FC236}">
                <a16:creationId xmlns:a16="http://schemas.microsoft.com/office/drawing/2014/main" id="{B3B6A682-73C8-4D49-8ACC-723DAB13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756919"/>
            <a:ext cx="520112" cy="67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1665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9016FF-3A74-44A6-ADC6-3D9D2EF121DC}"/>
              </a:ext>
            </a:extLst>
          </p:cNvPr>
          <p:cNvSpPr/>
          <p:nvPr/>
        </p:nvSpPr>
        <p:spPr>
          <a:xfrm>
            <a:off x="357528" y="611245"/>
            <a:ext cx="863569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Назовите слова по картинкам.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Щелкните мышью по кнопке справа от картинки и проверьте свой ответ.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Пропойте слово и запишите на свободной строке простым карандашом </a:t>
            </a:r>
          </a:p>
          <a:p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    его транскрипцию.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6699"/>
                </a:solidFill>
                <a:latin typeface="Comic Sans MS" panose="030F0702030302020204" pitchFamily="66" charset="0"/>
              </a:rPr>
              <a:t>Под</a:t>
            </a: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 транскрипцией запишите слово прописными строчными буквами. </a:t>
            </a:r>
          </a:p>
          <a:p>
            <a:pPr lvl="0"/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    Цвет букв должен отражать характеристики звуков. Поставьте ударение</a:t>
            </a:r>
          </a:p>
          <a:p>
            <a:pPr lvl="0"/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    и разделите на слоги.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Отмечайте опасные места, где звуки и буквы не совпадают!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AD5F23-8841-4B94-833C-7326AAC0D56A}"/>
              </a:ext>
            </a:extLst>
          </p:cNvPr>
          <p:cNvSpPr/>
          <p:nvPr/>
        </p:nvSpPr>
        <p:spPr>
          <a:xfrm>
            <a:off x="3781767" y="4005064"/>
            <a:ext cx="502201" cy="5357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7F48D5-1BD1-443A-AAE3-45918E442FF1}"/>
              </a:ext>
            </a:extLst>
          </p:cNvPr>
          <p:cNvSpPr/>
          <p:nvPr/>
        </p:nvSpPr>
        <p:spPr>
          <a:xfrm>
            <a:off x="2195736" y="101249"/>
            <a:ext cx="435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Игра «Три цвета»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E81964D-D857-4779-819B-D8D71829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16" y="3004115"/>
            <a:ext cx="2105503" cy="15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45599F-93B2-45CC-B3E5-D6A2EE54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4" y="3100342"/>
            <a:ext cx="2210122" cy="15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474D62-0D79-472D-9BD0-8634A871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8"/>
          <a:stretch/>
        </p:blipFill>
        <p:spPr bwMode="auto">
          <a:xfrm>
            <a:off x="165726" y="4940573"/>
            <a:ext cx="3311371" cy="167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ECEC3B-3609-4308-9708-59CB474B5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16" y="4680509"/>
            <a:ext cx="2210121" cy="19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5992303-E59D-4518-9B56-DB2E184C8637}"/>
              </a:ext>
            </a:extLst>
          </p:cNvPr>
          <p:cNvSpPr/>
          <p:nvPr/>
        </p:nvSpPr>
        <p:spPr>
          <a:xfrm>
            <a:off x="8091877" y="3993504"/>
            <a:ext cx="502201" cy="5357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3C1EDD7-8CEF-46C8-A227-A325602B1D51}"/>
              </a:ext>
            </a:extLst>
          </p:cNvPr>
          <p:cNvSpPr/>
          <p:nvPr/>
        </p:nvSpPr>
        <p:spPr>
          <a:xfrm>
            <a:off x="3763486" y="5530806"/>
            <a:ext cx="502201" cy="5357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0A0D44B-D6A1-4B37-9350-A3F6924C54CE}"/>
              </a:ext>
            </a:extLst>
          </p:cNvPr>
          <p:cNvSpPr/>
          <p:nvPr/>
        </p:nvSpPr>
        <p:spPr>
          <a:xfrm>
            <a:off x="8112793" y="5566258"/>
            <a:ext cx="502201" cy="5357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49BD9A6-167F-44B9-ACB4-467D048B1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851920" y="4005064"/>
            <a:ext cx="504056" cy="504056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D8D77E4-ADD3-46A1-A08C-FD1AF250D8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72400" y="4005064"/>
            <a:ext cx="462657" cy="462657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BC6AB78-0248-4928-9C7F-DE365E3A99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851920" y="5589240"/>
            <a:ext cx="462657" cy="462657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90D9E5B-934C-47DD-9C48-AE23722714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72400" y="5589240"/>
            <a:ext cx="462657" cy="462657"/>
          </a:xfrm>
          <a:prstGeom prst="rect">
            <a:avLst/>
          </a:prstGeom>
        </p:spPr>
      </p:pic>
      <p:sp>
        <p:nvSpPr>
          <p:cNvPr id="2" name="Управляющая кнопка: &quot;Вперед&quot; или &quot;Следующий&quot; 1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2A0FE341-DD0F-48C3-8E28-9D09A81E1A09}"/>
              </a:ext>
            </a:extLst>
          </p:cNvPr>
          <p:cNvSpPr/>
          <p:nvPr/>
        </p:nvSpPr>
        <p:spPr>
          <a:xfrm>
            <a:off x="8267860" y="6321977"/>
            <a:ext cx="661316" cy="3194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157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Историко-краеведческий музей">
            <a:extLst>
              <a:ext uri="{FF2B5EF4-FFF2-40B4-BE49-F238E27FC236}">
                <a16:creationId xmlns:a16="http://schemas.microsoft.com/office/drawing/2014/main" id="{F3D3B652-351A-4094-824B-8A1119886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13390" cy="52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D4F57-4583-4548-A609-DD0412F14FC1}"/>
              </a:ext>
            </a:extLst>
          </p:cNvPr>
          <p:cNvSpPr txBox="1"/>
          <p:nvPr/>
        </p:nvSpPr>
        <p:spPr>
          <a:xfrm>
            <a:off x="543998" y="404664"/>
            <a:ext cx="8568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Историко-краеведческий музей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74D4C-F622-4331-8763-61262D8F3FE2}"/>
              </a:ext>
            </a:extLst>
          </p:cNvPr>
          <p:cNvSpPr txBox="1"/>
          <p:nvPr/>
        </p:nvSpPr>
        <p:spPr>
          <a:xfrm>
            <a:off x="521804" y="291058"/>
            <a:ext cx="8100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CC"/>
                </a:solidFill>
                <a:latin typeface="Comic Sans MS" panose="030F0702030302020204" pitchFamily="66" charset="0"/>
              </a:rPr>
              <a:t>Свято-Успенский кафедральный собор</a:t>
            </a:r>
          </a:p>
        </p:txBody>
      </p:sp>
      <p:pic>
        <p:nvPicPr>
          <p:cNvPr id="6" name="Picture 4" descr="Свято-Успенский кафедральный собор">
            <a:extLst>
              <a:ext uri="{FF2B5EF4-FFF2-40B4-BE49-F238E27FC236}">
                <a16:creationId xmlns:a16="http://schemas.microsoft.com/office/drawing/2014/main" id="{9CDDD901-C012-4C10-A301-26366892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4" y="1052736"/>
            <a:ext cx="8863831" cy="565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B84A92-1B03-4838-8BEE-9A9D195F8B63}"/>
              </a:ext>
            </a:extLst>
          </p:cNvPr>
          <p:cNvSpPr txBox="1"/>
          <p:nvPr/>
        </p:nvSpPr>
        <p:spPr>
          <a:xfrm>
            <a:off x="467544" y="260648"/>
            <a:ext cx="835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Мемориал Воинам-освободителям</a:t>
            </a:r>
          </a:p>
        </p:txBody>
      </p:sp>
      <p:pic>
        <p:nvPicPr>
          <p:cNvPr id="8" name="Picture 2" descr="Мемориал Воинам-освободителям">
            <a:extLst>
              <a:ext uri="{FF2B5EF4-FFF2-40B4-BE49-F238E27FC236}">
                <a16:creationId xmlns:a16="http://schemas.microsoft.com/office/drawing/2014/main" id="{318C2A4C-39E0-4386-AA24-7938D973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4057"/>
            <a:ext cx="8784976" cy="58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амятник паровоз г.Тихорецк">
            <a:extLst>
              <a:ext uri="{FF2B5EF4-FFF2-40B4-BE49-F238E27FC236}">
                <a16:creationId xmlns:a16="http://schemas.microsoft.com/office/drawing/2014/main" id="{03CAA4A2-540A-442E-987A-32FBCAF5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836712"/>
            <a:ext cx="7872875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E5DE2-419E-4F73-B942-087EF6179292}"/>
              </a:ext>
            </a:extLst>
          </p:cNvPr>
          <p:cNvSpPr txBox="1"/>
          <p:nvPr/>
        </p:nvSpPr>
        <p:spPr>
          <a:xfrm>
            <a:off x="467544" y="188640"/>
            <a:ext cx="8424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Памятник воинам – железнодорожникам</a:t>
            </a:r>
          </a:p>
          <a:p>
            <a:r>
              <a:rPr lang="ru-RU" sz="28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   «Паровоз </a:t>
            </a:r>
            <a:r>
              <a:rPr lang="en-US" sz="28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CO17-12</a:t>
            </a:r>
            <a:r>
              <a:rPr lang="ru-RU" sz="28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»</a:t>
            </a:r>
            <a:endParaRPr lang="ru-RU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8E5D7DF-F7A2-41A8-83B1-89149E09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245353" cy="3184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4E93D93-46B2-430E-96AC-345A8FA61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37" y="3649724"/>
            <a:ext cx="4138760" cy="3107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арк металлических зверей">
            <a:extLst>
              <a:ext uri="{FF2B5EF4-FFF2-40B4-BE49-F238E27FC236}">
                <a16:creationId xmlns:a16="http://schemas.microsoft.com/office/drawing/2014/main" id="{5C4A9571-52B6-40A3-922C-443A21E3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35111"/>
            <a:ext cx="3924301" cy="2614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1C6A2-3421-4DA9-8F18-8BE32F5B911B}"/>
              </a:ext>
            </a:extLst>
          </p:cNvPr>
          <p:cNvSpPr txBox="1"/>
          <p:nvPr/>
        </p:nvSpPr>
        <p:spPr>
          <a:xfrm>
            <a:off x="1043608" y="332656"/>
            <a:ext cx="7457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Парк металлических зверей</a:t>
            </a:r>
          </a:p>
        </p:txBody>
      </p:sp>
    </p:spTree>
    <p:extLst>
      <p:ext uri="{BB962C8B-B14F-4D97-AF65-F5344CB8AC3E}">
        <p14:creationId xmlns:p14="http://schemas.microsoft.com/office/powerpoint/2010/main" val="41910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4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10" grpId="0"/>
      <p:bldP spid="10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>
            <a:extLst>
              <a:ext uri="{FF2B5EF4-FFF2-40B4-BE49-F238E27FC236}">
                <a16:creationId xmlns:a16="http://schemas.microsoft.com/office/drawing/2014/main" id="{E567C00E-289A-4BAB-909C-4F4B5881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r="22732" b="233"/>
          <a:stretch/>
        </p:blipFill>
        <p:spPr bwMode="auto">
          <a:xfrm>
            <a:off x="5436096" y="5137619"/>
            <a:ext cx="687232" cy="93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E5F795C5-65E2-4206-8276-5D21139B1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880" r="17118" b="2564"/>
          <a:stretch/>
        </p:blipFill>
        <p:spPr bwMode="auto">
          <a:xfrm>
            <a:off x="2051720" y="4417539"/>
            <a:ext cx="917813" cy="16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id="{A8986659-1B4E-40A0-BE1F-8712143F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104034"/>
            <a:ext cx="1361728" cy="9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id="{9E76D2DA-768D-4362-A2B3-EC5F6716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89249"/>
            <a:ext cx="1577752" cy="118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>
            <a:extLst>
              <a:ext uri="{FF2B5EF4-FFF2-40B4-BE49-F238E27FC236}">
                <a16:creationId xmlns:a16="http://schemas.microsoft.com/office/drawing/2014/main" id="{EF3726D3-E0A0-4184-9FCC-E2DC5BAC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1388641" cy="156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id="{F8DE0DBE-5192-4DDE-BD53-4CE9BBC50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35082"/>
            <a:ext cx="1789014" cy="14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https://free-png.ru/wp-content/uploads/2022/02/free-png.ru-4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146655"/>
            <a:ext cx="1199728" cy="925908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123728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3399"/>
                </a:solidFill>
                <a:latin typeface="Comic Sans MS" pitchFamily="66" charset="0"/>
              </a:rPr>
              <a:t>«Запоминай-ка»</a:t>
            </a:r>
          </a:p>
        </p:txBody>
      </p:sp>
      <p:pic>
        <p:nvPicPr>
          <p:cNvPr id="31" name="Picture 2" descr="https://img1.dreamies.de/img/754/b/xryaqetls37.gif"/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prstClr val="black"/>
              <a:srgbClr val="00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563888" y="2924944"/>
            <a:ext cx="1627659" cy="2170212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>
            <a:off x="1763688" y="54868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3399"/>
                </a:solidFill>
                <a:latin typeface="Comic Sans MS" pitchFamily="66" charset="0"/>
              </a:rPr>
              <a:t>Запомните картинки и их порядок.</a:t>
            </a: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323528" y="1124744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Воспроизведите названия   картинок  слева направо. </a:t>
            </a:r>
            <a:endParaRPr kumimoji="0" lang="ru-RU" sz="2400" b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2339752" y="1772816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 теперь справа налево. </a:t>
            </a:r>
            <a:endParaRPr kumimoji="0" lang="ru-RU" sz="2400" b="0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275856" y="2420888"/>
            <a:ext cx="20162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Проверьте. </a:t>
            </a:r>
            <a:endParaRPr kumimoji="0" lang="ru-RU" sz="2400" b="1" u="none" strike="noStrike" cap="none" normalizeH="0" baseline="0" dirty="0">
              <a:ln>
                <a:noFill/>
              </a:ln>
              <a:solidFill>
                <a:srgbClr val="003399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2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ostoprimechatelnosti-krasnodara">
            <a:extLst>
              <a:ext uri="{FF2B5EF4-FFF2-40B4-BE49-F238E27FC236}">
                <a16:creationId xmlns:a16="http://schemas.microsoft.com/office/drawing/2014/main" id="{DEE7AFAB-5EAE-448C-B4D8-0E21515DA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1884102"/>
            <a:ext cx="8820472" cy="481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92E3C-2712-48D4-A468-88F910B19DB6}"/>
              </a:ext>
            </a:extLst>
          </p:cNvPr>
          <p:cNvSpPr txBox="1"/>
          <p:nvPr/>
        </p:nvSpPr>
        <p:spPr>
          <a:xfrm>
            <a:off x="1835696" y="0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>
                <a:ln/>
                <a:solidFill>
                  <a:srgbClr val="3333FF"/>
                </a:solidFill>
                <a:latin typeface="Comic Sans MS" panose="030F0702030302020204" pitchFamily="66" charset="0"/>
              </a:rPr>
              <a:t>Краснодар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0B704-97A8-4FBF-901F-46FC6B72E8E6}"/>
              </a:ext>
            </a:extLst>
          </p:cNvPr>
          <p:cNvSpPr txBox="1"/>
          <p:nvPr/>
        </p:nvSpPr>
        <p:spPr>
          <a:xfrm>
            <a:off x="2195736" y="1176216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>
                  <a:solidFill>
                    <a:srgbClr val="000046"/>
                  </a:solidFill>
                </a:ln>
                <a:solidFill>
                  <a:srgbClr val="000066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Задание седьмое. </a:t>
            </a:r>
            <a:endParaRPr lang="ru-RU" sz="4000" dirty="0">
              <a:ln>
                <a:solidFill>
                  <a:srgbClr val="000046"/>
                </a:solidFill>
              </a:ln>
              <a:solidFill>
                <a:srgbClr val="000066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Picture 6" descr="цаца">
            <a:extLst>
              <a:ext uri="{FF2B5EF4-FFF2-40B4-BE49-F238E27FC236}">
                <a16:creationId xmlns:a16="http://schemas.microsoft.com/office/drawing/2014/main" id="{C30D7921-13F8-49A6-8338-1CD51EAB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357804"/>
            <a:ext cx="576064" cy="76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насос">
            <a:extLst>
              <a:ext uri="{FF2B5EF4-FFF2-40B4-BE49-F238E27FC236}">
                <a16:creationId xmlns:a16="http://schemas.microsoft.com/office/drawing/2014/main" id="{F4998C54-8E7E-4E60-8795-24709FFF8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630374"/>
            <a:ext cx="520112" cy="67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292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D6BF7E-F5A4-459F-B1D4-70A79B0245CD}"/>
              </a:ext>
            </a:extLst>
          </p:cNvPr>
          <p:cNvSpPr/>
          <p:nvPr/>
        </p:nvSpPr>
        <p:spPr>
          <a:xfrm>
            <a:off x="3466569" y="133947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Диктант.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4FC0FB-DF1D-44F9-A5F0-8ACE90E16221}"/>
              </a:ext>
            </a:extLst>
          </p:cNvPr>
          <p:cNvSpPr/>
          <p:nvPr/>
        </p:nvSpPr>
        <p:spPr>
          <a:xfrm>
            <a:off x="323528" y="764704"/>
            <a:ext cx="741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Щелкните мышью и прослушайте текст диктанта полностью..</a:t>
            </a:r>
          </a:p>
        </p:txBody>
      </p:sp>
      <p:pic>
        <p:nvPicPr>
          <p:cNvPr id="6" name="Picture 4" descr="https://i.pinimg.com/originals/8d/ce/78/8dce783b87a9880099f990c394fd4cef.png">
            <a:extLst>
              <a:ext uri="{FF2B5EF4-FFF2-40B4-BE49-F238E27FC236}">
                <a16:creationId xmlns:a16="http://schemas.microsoft.com/office/drawing/2014/main" id="{D596BBE9-F066-49E1-AD74-EDCFEF06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86" t="8197" r="1724" b="1634"/>
          <a:stretch>
            <a:fillRect/>
          </a:stretch>
        </p:blipFill>
        <p:spPr bwMode="auto">
          <a:xfrm>
            <a:off x="2555776" y="3789040"/>
            <a:ext cx="4896544" cy="2911459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23DE4A-AFBB-488B-9F73-C9CF140885FC}"/>
              </a:ext>
            </a:extLst>
          </p:cNvPr>
          <p:cNvSpPr/>
          <p:nvPr/>
        </p:nvSpPr>
        <p:spPr>
          <a:xfrm>
            <a:off x="395536" y="234888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А теперь приступайте к записи диктанта. На следующем слайде нажимайте по порядку  на каждую кнопку, слушайте предложения и записывайте их тремя цветами. . Цвет букв должен отражать характеристики звуков.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6699"/>
                </a:solidFill>
                <a:latin typeface="Comic Sans MS" panose="030F0702030302020204" pitchFamily="66" charset="0"/>
              </a:rPr>
              <a:t>Отмечайте опасные места, где звуки и буквы не совпадают! Обратите внимание на слово 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распускаю</a:t>
            </a:r>
            <a:r>
              <a:rPr lang="ru-RU" u="sng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тся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([</a:t>
            </a:r>
            <a:r>
              <a:rPr lang="ru-RU" dirty="0" err="1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ца</a:t>
            </a:r>
            <a:r>
              <a:rPr lang="ru-RU" dirty="0">
                <a:solidFill>
                  <a:srgbClr val="000099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]) </a:t>
            </a:r>
            <a:endParaRPr lang="ru-RU" dirty="0">
              <a:solidFill>
                <a:srgbClr val="33669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2727FAB-C8C5-44A9-90F6-AD09644C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57427" y="1411035"/>
            <a:ext cx="648072" cy="648072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152335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95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406874-8525-4A3D-9D08-623DC083F947}"/>
              </a:ext>
            </a:extLst>
          </p:cNvPr>
          <p:cNvSpPr/>
          <p:nvPr/>
        </p:nvSpPr>
        <p:spPr>
          <a:xfrm>
            <a:off x="323444" y="692696"/>
            <a:ext cx="84969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800" dirty="0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Сад.</a:t>
            </a:r>
          </a:p>
          <a:p>
            <a:pPr algn="just">
              <a:spcAft>
                <a:spcPts val="0"/>
              </a:spcAft>
            </a:pPr>
            <a:r>
              <a:rPr lang="ru-RU" sz="3800" dirty="0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Это сад. В саду много цветов. Цветут настурции и цикламены. Распускаю</a:t>
            </a:r>
            <a:r>
              <a:rPr lang="ru-RU" sz="3800" u="sng" dirty="0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тся</a:t>
            </a:r>
            <a:r>
              <a:rPr lang="ru-RU" sz="3800" dirty="0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([</a:t>
            </a:r>
            <a:r>
              <a:rPr lang="ru-RU" sz="3800" dirty="0" err="1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ца</a:t>
            </a:r>
            <a:r>
              <a:rPr lang="ru-RU" sz="3800" dirty="0">
                <a:ln w="3175">
                  <a:solidFill>
                    <a:srgbClr val="000046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]) флоксы и астры. Стас целый день проводит в саду. Он сам ухаживает за цветником, высаживает и поливает цветы. У Стаса прекрасный  сад.</a:t>
            </a:r>
          </a:p>
        </p:txBody>
      </p:sp>
    </p:spTree>
    <p:extLst>
      <p:ext uri="{BB962C8B-B14F-4D97-AF65-F5344CB8AC3E}">
        <p14:creationId xmlns:p14="http://schemas.microsoft.com/office/powerpoint/2010/main" val="3730909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beamsanildefonso.com/wp-content/uploads/2020/01/gestaltungsideen-garten-schon-ein-groser-garten-platz-fur-neue-ideen-von-gestaltungsideen-garten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9512" y="116632"/>
            <a:ext cx="8784976" cy="6485112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0C55E9-383C-4524-BB31-1BD5E8412A84}"/>
              </a:ext>
            </a:extLst>
          </p:cNvPr>
          <p:cNvSpPr/>
          <p:nvPr/>
        </p:nvSpPr>
        <p:spPr>
          <a:xfrm>
            <a:off x="3466569" y="133947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Диктант.</a:t>
            </a: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98A0608-A85B-42CB-B5A3-721A5D5D6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067944" y="1844824"/>
            <a:ext cx="1080120" cy="108012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FF9CC66-C514-4D91-823F-5BF2CDBD11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duotone>
              <a:prstClr val="black"/>
              <a:srgbClr val="3333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27584" y="3284984"/>
            <a:ext cx="1080120" cy="1080120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D00B956-5FE8-485E-AC04-C5DF655FB7B1}"/>
              </a:ext>
            </a:extLst>
          </p:cNvPr>
          <p:cNvSpPr/>
          <p:nvPr/>
        </p:nvSpPr>
        <p:spPr>
          <a:xfrm>
            <a:off x="2915816" y="5805264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</a:rPr>
              <a:t>Проверьте свою запись.</a:t>
            </a:r>
          </a:p>
        </p:txBody>
      </p:sp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466FDA3-810A-48DE-AEF8-79DA0945FE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91813" y="3284984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1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1E5ED8A-F317-429C-B608-BAF1366C12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20272" y="3284984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1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4B5A6C4-F46B-48C0-BA7C-B4C1D709023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4869160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6EFA28F-B435-4CC7-BD5D-DAD28C052D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915816" y="4869160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F95BB24-99ED-49B2-A2C1-8CBB0170A50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76056" y="4869160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C2449BD-7F01-418D-B323-1BC47D14ACE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04048" y="3284984"/>
            <a:ext cx="1080120" cy="1080120"/>
          </a:xfrm>
          <a:prstGeom prst="rect">
            <a:avLst/>
          </a:prstGeom>
          <a:ln w="38100">
            <a:solidFill>
              <a:srgbClr val="000099"/>
            </a:solidFill>
          </a:ln>
        </p:spPr>
      </p:pic>
      <p:sp>
        <p:nvSpPr>
          <p:cNvPr id="13" name="Управляющая кнопка: &quot;Вперед&quot; или &quot;Следующий&quot; 1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69D69A76-BAE5-41C2-AFE6-3542A72E75CB}"/>
              </a:ext>
            </a:extLst>
          </p:cNvPr>
          <p:cNvSpPr/>
          <p:nvPr/>
        </p:nvSpPr>
        <p:spPr>
          <a:xfrm>
            <a:off x="5292080" y="6237312"/>
            <a:ext cx="108012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3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EE30CF-1C9D-42DB-ADCA-A6EF4A3C3C48}"/>
              </a:ext>
            </a:extLst>
          </p:cNvPr>
          <p:cNvSpPr txBox="1"/>
          <p:nvPr/>
        </p:nvSpPr>
        <p:spPr>
          <a:xfrm>
            <a:off x="467544" y="239997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Памятник основательнице Краснодара Екатерине II</a:t>
            </a:r>
            <a:endParaRPr lang="ru-RU" sz="2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8" name="Picture 4" descr="Памятник Екатерине II">
            <a:extLst>
              <a:ext uri="{FF2B5EF4-FFF2-40B4-BE49-F238E27FC236}">
                <a16:creationId xmlns:a16="http://schemas.microsoft.com/office/drawing/2014/main" id="{A1EB15D3-67EB-41F9-8BCF-3CDEABDB6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412"/>
            <a:ext cx="8784976" cy="58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9EC21-B878-424E-9759-1F07C7F1C119}"/>
              </a:ext>
            </a:extLst>
          </p:cNvPr>
          <p:cNvSpPr txBox="1"/>
          <p:nvPr/>
        </p:nvSpPr>
        <p:spPr>
          <a:xfrm>
            <a:off x="179512" y="260648"/>
            <a:ext cx="8892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Roboto" panose="02000000000000000000" pitchFamily="2" charset="0"/>
              </a:rPr>
              <a:t>Триумфальная </a:t>
            </a:r>
            <a:r>
              <a:rPr lang="ru-RU" sz="2400" b="1" dirty="0">
                <a:solidFill>
                  <a:srgbClr val="0000CC"/>
                </a:solidFill>
                <a:latin typeface="Comic Sans MS" panose="030F0702030302020204" pitchFamily="66" charset="0"/>
                <a:ea typeface="Roboto" panose="02000000000000000000" pitchFamily="2" charset="0"/>
              </a:rPr>
              <a:t>Александровская а</a:t>
            </a:r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  <a:ea typeface="Roboto" panose="02000000000000000000" pitchFamily="2" charset="0"/>
              </a:rPr>
              <a:t>рка на улице Красная</a:t>
            </a:r>
            <a:endParaRPr lang="ru-RU" sz="2400" b="1" dirty="0">
              <a:solidFill>
                <a:srgbClr val="0000CC"/>
              </a:solidFill>
              <a:latin typeface="Comic Sans MS" panose="030F0702030302020204" pitchFamily="66" charset="0"/>
              <a:ea typeface="Roboto" panose="02000000000000000000" pitchFamily="2" charset="0"/>
            </a:endParaRPr>
          </a:p>
        </p:txBody>
      </p:sp>
      <p:pic>
        <p:nvPicPr>
          <p:cNvPr id="6" name="Picture 2" descr="Триумфальная Арка на улице Красная&#10; ">
            <a:extLst>
              <a:ext uri="{FF2B5EF4-FFF2-40B4-BE49-F238E27FC236}">
                <a16:creationId xmlns:a16="http://schemas.microsoft.com/office/drawing/2014/main" id="{6860B09C-D8F6-4409-8CD6-CD818DF1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486"/>
            <a:ext cx="8784976" cy="58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06B1E5-936E-438B-97BC-0B2007435C27}"/>
              </a:ext>
            </a:extLst>
          </p:cNvPr>
          <p:cNvSpPr txBox="1"/>
          <p:nvPr/>
        </p:nvSpPr>
        <p:spPr>
          <a:xfrm>
            <a:off x="539552" y="210785"/>
            <a:ext cx="8784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Краснодарская филармония им. Г.Ф. Пономаренко.</a:t>
            </a:r>
            <a:endParaRPr lang="ru-RU" sz="2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Краснодарская филармония им. Г.Ф. Пономаренко&#10;">
            <a:extLst>
              <a:ext uri="{FF2B5EF4-FFF2-40B4-BE49-F238E27FC236}">
                <a16:creationId xmlns:a16="http://schemas.microsoft.com/office/drawing/2014/main" id="{3B2EFFA5-0743-4A62-A453-25FEA3BE4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6554"/>
            <a:ext cx="8784976" cy="58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раснодарский государственный историко-археологический музей-заповедник им. Е.Д. Фелицына&#10;">
            <a:extLst>
              <a:ext uri="{FF2B5EF4-FFF2-40B4-BE49-F238E27FC236}">
                <a16:creationId xmlns:a16="http://schemas.microsoft.com/office/drawing/2014/main" id="{4DD3BAB1-A429-4331-AF80-3B0731B9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8530"/>
            <a:ext cx="8784976" cy="56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E90DE-862D-40A9-A364-5993D20F3C9A}"/>
              </a:ext>
            </a:extLst>
          </p:cNvPr>
          <p:cNvSpPr txBox="1"/>
          <p:nvPr/>
        </p:nvSpPr>
        <p:spPr>
          <a:xfrm>
            <a:off x="-72516" y="247533"/>
            <a:ext cx="9289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Краснодарский государственный историко-археологический музей-заповедник им. Е.Д. </a:t>
            </a:r>
            <a:r>
              <a:rPr lang="ru-RU" sz="2400" b="1" i="0" dirty="0" err="1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Фелицына</a:t>
            </a:r>
            <a:endParaRPr lang="ru-RU" sz="24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 descr="Сафари-парк">
            <a:extLst>
              <a:ext uri="{FF2B5EF4-FFF2-40B4-BE49-F238E27FC236}">
                <a16:creationId xmlns:a16="http://schemas.microsoft.com/office/drawing/2014/main" id="{EA34C65F-2A08-4DE9-8259-05D29FDB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486"/>
            <a:ext cx="8784976" cy="58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94883-3498-4248-8800-AEE9B607419D}"/>
              </a:ext>
            </a:extLst>
          </p:cNvPr>
          <p:cNvSpPr txBox="1"/>
          <p:nvPr/>
        </p:nvSpPr>
        <p:spPr>
          <a:xfrm>
            <a:off x="2843808" y="17391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Сафари-парк.</a:t>
            </a:r>
            <a:endParaRPr lang="ru-RU" sz="32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040C4-3C81-4E5B-8856-8DFCB217E5F6}"/>
              </a:ext>
            </a:extLst>
          </p:cNvPr>
          <p:cNvSpPr txBox="1"/>
          <p:nvPr/>
        </p:nvSpPr>
        <p:spPr>
          <a:xfrm>
            <a:off x="1907704" y="188640"/>
            <a:ext cx="619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Океанариум </a:t>
            </a:r>
            <a:r>
              <a:rPr lang="en-US" sz="32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Ocean Park.</a:t>
            </a:r>
            <a:endParaRPr lang="ru-RU" sz="32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 descr="Океанариум Ocean Park">
            <a:extLst>
              <a:ext uri="{FF2B5EF4-FFF2-40B4-BE49-F238E27FC236}">
                <a16:creationId xmlns:a16="http://schemas.microsoft.com/office/drawing/2014/main" id="{5599C424-B723-4539-A6F0-C7CA9739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843"/>
            <a:ext cx="8784976" cy="58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B79C14-42CF-4140-8023-9E84B6368CD1}"/>
              </a:ext>
            </a:extLst>
          </p:cNvPr>
          <p:cNvSpPr txBox="1"/>
          <p:nvPr/>
        </p:nvSpPr>
        <p:spPr>
          <a:xfrm>
            <a:off x="215516" y="252364"/>
            <a:ext cx="8712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00CC"/>
                </a:solidFill>
                <a:effectLst/>
                <a:latin typeface="Comic Sans MS" panose="030F0702030302020204" pitchFamily="66" charset="0"/>
              </a:rPr>
              <a:t>Краснодарский краевой художественный музей имени Коваленко</a:t>
            </a:r>
            <a:endParaRPr lang="ru-RU" sz="2000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2" descr="Краснодарский краевой художественный музей имени Коваленко&#10;">
            <a:extLst>
              <a:ext uri="{FF2B5EF4-FFF2-40B4-BE49-F238E27FC236}">
                <a16:creationId xmlns:a16="http://schemas.microsoft.com/office/drawing/2014/main" id="{9086B89C-767C-401B-A717-E8D33FB0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5" y="847067"/>
            <a:ext cx="8784976" cy="58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serg\Desktop\машинка.png">
            <a:extLst>
              <a:ext uri="{FF2B5EF4-FFF2-40B4-BE49-F238E27FC236}">
                <a16:creationId xmlns:a16="http://schemas.microsoft.com/office/drawing/2014/main" id="{BD1F00FE-9148-44EF-8827-C19B3AF6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t="36196" b="24693"/>
          <a:stretch>
            <a:fillRect/>
          </a:stretch>
        </p:blipFill>
        <p:spPr bwMode="auto">
          <a:xfrm>
            <a:off x="1691680" y="5085184"/>
            <a:ext cx="5281023" cy="1549381"/>
          </a:xfrm>
          <a:prstGeom prst="rect">
            <a:avLst/>
          </a:prstGeom>
          <a:noFill/>
        </p:spPr>
      </p:pic>
      <p:pic>
        <p:nvPicPr>
          <p:cNvPr id="18" name="Picture 25" descr="насос">
            <a:extLst>
              <a:ext uri="{FF2B5EF4-FFF2-40B4-BE49-F238E27FC236}">
                <a16:creationId xmlns:a16="http://schemas.microsoft.com/office/drawing/2014/main" id="{CBFBBE29-1BC0-418C-BDC2-34288C7A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699792" y="5445224"/>
            <a:ext cx="985038" cy="1278707"/>
          </a:xfrm>
          <a:prstGeom prst="rect">
            <a:avLst/>
          </a:prstGeom>
          <a:noFill/>
        </p:spPr>
      </p:pic>
      <p:pic>
        <p:nvPicPr>
          <p:cNvPr id="19" name="Picture 2" descr="цаца">
            <a:extLst>
              <a:ext uri="{FF2B5EF4-FFF2-40B4-BE49-F238E27FC236}">
                <a16:creationId xmlns:a16="http://schemas.microsoft.com/office/drawing/2014/main" id="{5ED93DD8-7E61-4D67-8557-53F81FED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4293096"/>
            <a:ext cx="1694254" cy="23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5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8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8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000"/>
                            </p:stCondLst>
                            <p:childTnLst>
                              <p:par>
                                <p:cTn id="5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8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4000"/>
                            </p:stCondLst>
                            <p:childTnLst>
                              <p:par>
                                <p:cTn id="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75" presetID="8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000"/>
                            </p:stCondLst>
                            <p:childTnLst>
                              <p:par>
                                <p:cTn id="8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10" grpId="0"/>
      <p:bldP spid="10" grpId="1"/>
      <p:bldP spid="12" grpId="0"/>
      <p:bldP spid="12" grpId="1"/>
      <p:bldP spid="13" grpId="0"/>
      <p:bldP spid="13" grpId="1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956214-24D5-4219-9C57-4109FBC2193A}"/>
              </a:ext>
            </a:extLst>
          </p:cNvPr>
          <p:cNvSpPr/>
          <p:nvPr/>
        </p:nvSpPr>
        <p:spPr>
          <a:xfrm>
            <a:off x="1331640" y="2420888"/>
            <a:ext cx="7047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Припомните, в каких городах побывали Цаца и Самсон?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-Как вы думаете, почему они выбрали именно эти города?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звуки сравнивали на занятии?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их сходство?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чём различие?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легко было выполнять?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были трудными?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n>
                  <a:solidFill>
                    <a:srgbClr val="000099"/>
                  </a:solidFill>
                </a:ln>
                <a:solidFill>
                  <a:srgbClr val="0033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Какие задания понравились?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EE94D21-FA56-4B00-85FC-1F632590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1052736"/>
            <a:ext cx="6264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Подведём итоги</a:t>
            </a:r>
          </a:p>
        </p:txBody>
      </p:sp>
    </p:spTree>
    <p:extLst>
      <p:ext uri="{BB962C8B-B14F-4D97-AF65-F5344CB8AC3E}">
        <p14:creationId xmlns:p14="http://schemas.microsoft.com/office/powerpoint/2010/main" val="3846882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ordArt 2">
            <a:extLst>
              <a:ext uri="{FF2B5EF4-FFF2-40B4-BE49-F238E27FC236}">
                <a16:creationId xmlns:a16="http://schemas.microsoft.com/office/drawing/2014/main" id="{57A6FBA0-DF67-4773-BB98-40E0B851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83668" y="3429000"/>
            <a:ext cx="5976664" cy="130712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kern="10" dirty="0">
                <a:ln w="11430">
                  <a:solidFill>
                    <a:srgbClr val="003399"/>
                  </a:solidFill>
                </a:ln>
                <a:solidFill>
                  <a:srgbClr val="3333FF"/>
                </a:solidFill>
                <a:latin typeface="Comic Sans MS" panose="030F0702030302020204" pitchFamily="66" charset="0"/>
                <a:cs typeface="Times New Roman" pitchFamily="18" charset="0"/>
              </a:rPr>
              <a:t>Спасибо за помощь!</a:t>
            </a:r>
          </a:p>
        </p:txBody>
      </p:sp>
      <p:pic>
        <p:nvPicPr>
          <p:cNvPr id="8" name="Picture 23" descr="насос">
            <a:extLst>
              <a:ext uri="{FF2B5EF4-FFF2-40B4-BE49-F238E27FC236}">
                <a16:creationId xmlns:a16="http://schemas.microsoft.com/office/drawing/2014/main" id="{E5C1CC87-FAE0-4DEB-A8BC-242D5E332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363" y="1052736"/>
            <a:ext cx="1229795" cy="159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цаца">
            <a:extLst>
              <a:ext uri="{FF2B5EF4-FFF2-40B4-BE49-F238E27FC236}">
                <a16:creationId xmlns:a16="http://schemas.microsoft.com/office/drawing/2014/main" id="{18ABC053-D09D-41A0-803D-FDBFC29D2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1"/>
          <a:stretch/>
        </p:blipFill>
        <p:spPr bwMode="auto">
          <a:xfrm>
            <a:off x="1403648" y="692696"/>
            <a:ext cx="2512854" cy="177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730411" y="861767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/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Проверь свою запись!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44831" y="3851343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44831" y="2195159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4D0FA7D-80CF-4103-ACC8-E041ADC5C0A0}"/>
              </a:ext>
            </a:extLst>
          </p:cNvPr>
          <p:cNvCxnSpPr/>
          <p:nvPr/>
        </p:nvCxnSpPr>
        <p:spPr>
          <a:xfrm>
            <a:off x="344831" y="3023251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0037BD-A03B-4D7A-A645-C49347CB00FE}"/>
              </a:ext>
            </a:extLst>
          </p:cNvPr>
          <p:cNvCxnSpPr/>
          <p:nvPr/>
        </p:nvCxnSpPr>
        <p:spPr>
          <a:xfrm>
            <a:off x="344831" y="4679435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>
            <a:extLst>
              <a:ext uri="{FF2B5EF4-FFF2-40B4-BE49-F238E27FC236}">
                <a16:creationId xmlns:a16="http://schemas.microsoft.com/office/drawing/2014/main" id="{ADEA410B-0F1D-44E1-853B-D552F82FFE1C}"/>
              </a:ext>
            </a:extLst>
          </p:cNvPr>
          <p:cNvSpPr txBox="1">
            <a:spLocks noChangeArrowheads="1"/>
          </p:cNvSpPr>
          <p:nvPr/>
        </p:nvSpPr>
        <p:spPr>
          <a:xfrm>
            <a:off x="357854" y="260648"/>
            <a:ext cx="8534430" cy="556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«Запиши слоги”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90037BD-A03B-4D7A-A645-C49347CB00FE}"/>
              </a:ext>
            </a:extLst>
          </p:cNvPr>
          <p:cNvCxnSpPr/>
          <p:nvPr/>
        </p:nvCxnSpPr>
        <p:spPr>
          <a:xfrm>
            <a:off x="344831" y="5507527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194221" y="1528210"/>
            <a:ext cx="6374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а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а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а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а</a:t>
            </a:r>
            <a:br>
              <a:rPr lang="ru-RU" sz="5400" b="1" dirty="0">
                <a:latin typeface="Propisi" pitchFamily="82" charset="0"/>
              </a:rPr>
            </a:b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о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о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о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solidFill>
                  <a:srgbClr val="FF0000"/>
                </a:solidFill>
                <a:latin typeface="Propisi" pitchFamily="82" charset="0"/>
              </a:rPr>
              <a:t>о</a:t>
            </a:r>
            <a:br>
              <a:rPr lang="ru-RU" sz="5400" b="1" dirty="0">
                <a:latin typeface="Propisi" pitchFamily="82" charset="0"/>
              </a:rPr>
            </a:br>
            <a:r>
              <a:rPr lang="ru-RU" sz="5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у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у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у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у</a:t>
            </a:r>
            <a:br>
              <a:rPr lang="ru-RU" sz="5400" b="1" dirty="0">
                <a:latin typeface="Propisi" pitchFamily="82" charset="0"/>
              </a:rPr>
            </a:b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ы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ы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ы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ы</a:t>
            </a:r>
            <a:br>
              <a:rPr lang="ru-RU" sz="5400" b="1" dirty="0">
                <a:latin typeface="Propisi" pitchFamily="82" charset="0"/>
              </a:rPr>
            </a:b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э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е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э</a:t>
            </a:r>
            <a:r>
              <a:rPr lang="ru-RU" sz="5400" b="1" dirty="0">
                <a:latin typeface="Propisi" pitchFamily="82" charset="0"/>
              </a:rPr>
              <a:t> –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с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э</a:t>
            </a:r>
            <a:r>
              <a:rPr lang="ru-RU" sz="5400" b="1" dirty="0">
                <a:latin typeface="Propisi" pitchFamily="82" charset="0"/>
              </a:rPr>
              <a:t> - </a:t>
            </a:r>
            <a:r>
              <a:rPr lang="ru-RU" sz="5400" b="1" dirty="0" err="1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</a:rPr>
              <a:t>ц</a:t>
            </a:r>
            <a:r>
              <a:rPr lang="ru-RU" sz="54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</a:rPr>
              <a:t>е</a:t>
            </a:r>
            <a:endParaRPr lang="ru-RU" sz="5400" b="1" dirty="0">
              <a:latin typeface="Propisi" pitchFamily="8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8641" y="5374649"/>
            <a:ext cx="641831" cy="2314179"/>
          </a:xfrm>
          <a:prstGeom prst="rect">
            <a:avLst/>
          </a:prstGeom>
          <a:effectLst/>
        </p:spPr>
      </p:pic>
      <p:sp>
        <p:nvSpPr>
          <p:cNvPr id="7" name="Управляющая кнопка: &quot;Назад&quot; или &quot;Предыдущий&quot;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074CC4-C321-477C-99E7-CE49891CA463}"/>
              </a:ext>
            </a:extLst>
          </p:cNvPr>
          <p:cNvSpPr/>
          <p:nvPr/>
        </p:nvSpPr>
        <p:spPr>
          <a:xfrm>
            <a:off x="6156176" y="6093296"/>
            <a:ext cx="1008112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31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652770" y="1338805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/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Проверь свою запись!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893FB8-85AD-43EB-93ED-51D84C149DF1}"/>
              </a:ext>
            </a:extLst>
          </p:cNvPr>
          <p:cNvCxnSpPr/>
          <p:nvPr/>
        </p:nvCxnSpPr>
        <p:spPr>
          <a:xfrm>
            <a:off x="349017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2BA48E0-32A2-4288-B907-26E6298D130E}"/>
              </a:ext>
            </a:extLst>
          </p:cNvPr>
          <p:cNvCxnSpPr/>
          <p:nvPr/>
        </p:nvCxnSpPr>
        <p:spPr>
          <a:xfrm>
            <a:off x="349017" y="2708920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69412B-E2C7-41A9-979C-900D95D8DF86}"/>
              </a:ext>
            </a:extLst>
          </p:cNvPr>
          <p:cNvSpPr txBox="1"/>
          <p:nvPr/>
        </p:nvSpPr>
        <p:spPr>
          <a:xfrm>
            <a:off x="282245" y="1904528"/>
            <a:ext cx="84881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-7;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-9;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]-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9;    </a:t>
            </a:r>
            <a:r>
              <a:rPr lang="en-US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b="1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-6,</a:t>
            </a:r>
            <a:r>
              <a:rPr kumimoji="0" lang="ru-RU" sz="36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 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-10; </a:t>
            </a:r>
          </a:p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 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]–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3,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]-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7;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]-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6,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-10;  </a:t>
            </a:r>
          </a:p>
          <a:p>
            <a:pPr lvl="0"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 </a:t>
            </a:r>
            <a:r>
              <a:rPr lang="en-US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[</a:t>
            </a:r>
            <a:r>
              <a:rPr lang="ru-RU" sz="6600" b="1" dirty="0">
                <a:solidFill>
                  <a:srgbClr val="003399"/>
                </a:solidFill>
                <a:latin typeface="Propisi" panose="02000508030000020003" pitchFamily="2" charset="0"/>
              </a:rPr>
              <a:t>с</a:t>
            </a:r>
            <a:r>
              <a:rPr lang="en-US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]</a:t>
            </a:r>
            <a:r>
              <a:rPr lang="ru-RU" sz="3600" b="1" dirty="0">
                <a:solidFill>
                  <a:srgbClr val="003399"/>
                </a:solidFill>
                <a:latin typeface="Propisi" panose="02000508030000020003" pitchFamily="2" charset="0"/>
              </a:rPr>
              <a:t>-3,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]–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10;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ц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]-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2;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[</a:t>
            </a: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]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Propisi" panose="02000508030000020003" pitchFamily="2" charset="0"/>
              </a:rPr>
              <a:t>-5.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Propisi" panose="02000508030000020003" pitchFamily="2" charset="0"/>
            </a:endParaRP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4D0FA7D-80CF-4103-ACC8-E041ADC5C0A0}"/>
              </a:ext>
            </a:extLst>
          </p:cNvPr>
          <p:cNvCxnSpPr/>
          <p:nvPr/>
        </p:nvCxnSpPr>
        <p:spPr>
          <a:xfrm>
            <a:off x="373588" y="3717032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90037BD-A03B-4D7A-A645-C49347CB00FE}"/>
              </a:ext>
            </a:extLst>
          </p:cNvPr>
          <p:cNvCxnSpPr/>
          <p:nvPr/>
        </p:nvCxnSpPr>
        <p:spPr>
          <a:xfrm>
            <a:off x="332688" y="4725144"/>
            <a:ext cx="83968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AC1A0E-290C-40E1-93BE-ABFF935D14F0}"/>
              </a:ext>
            </a:extLst>
          </p:cNvPr>
          <p:cNvSpPr/>
          <p:nvPr/>
        </p:nvSpPr>
        <p:spPr>
          <a:xfrm>
            <a:off x="1218792" y="415605"/>
            <a:ext cx="6706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3E885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“Найди место звука!”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8641" y="5374649"/>
            <a:ext cx="641831" cy="2314179"/>
          </a:xfrm>
          <a:prstGeom prst="rect">
            <a:avLst/>
          </a:prstGeom>
          <a:effectLst/>
        </p:spPr>
      </p:pic>
      <p:sp>
        <p:nvSpPr>
          <p:cNvPr id="5" name="Управляющая кнопка: &quot;Назад&quot; или &quot;Предыдущий&quot;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4AC6DE-AA97-4E55-9361-E413AAD4BE6C}"/>
              </a:ext>
            </a:extLst>
          </p:cNvPr>
          <p:cNvSpPr/>
          <p:nvPr/>
        </p:nvSpPr>
        <p:spPr>
          <a:xfrm>
            <a:off x="6228184" y="5949280"/>
            <a:ext cx="936104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74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9C0313-197E-4823-93F2-7B333398BCCE}"/>
              </a:ext>
            </a:extLst>
          </p:cNvPr>
          <p:cNvSpPr/>
          <p:nvPr/>
        </p:nvSpPr>
        <p:spPr>
          <a:xfrm>
            <a:off x="1376968" y="992458"/>
            <a:ext cx="7012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Проверь, правильно ли ты всё сделал/а?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37BEAE-B0D8-47C3-B83E-C710A638340E}"/>
              </a:ext>
            </a:extLst>
          </p:cNvPr>
          <p:cNvSpPr txBox="1"/>
          <p:nvPr/>
        </p:nvSpPr>
        <p:spPr>
          <a:xfrm>
            <a:off x="754816" y="2458324"/>
            <a:ext cx="172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сц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е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н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6000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BA1B35-8743-4F35-8AC0-7A6A0E1E7A33}"/>
              </a:ext>
            </a:extLst>
          </p:cNvPr>
          <p:cNvSpPr txBox="1"/>
          <p:nvPr/>
        </p:nvSpPr>
        <p:spPr>
          <a:xfrm>
            <a:off x="470846" y="1927311"/>
            <a:ext cx="2440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с ц э н а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Propisi" panose="02000508030000020003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4CA36E-A96E-4BDF-B4C3-68B82977DF95}"/>
              </a:ext>
            </a:extLst>
          </p:cNvPr>
          <p:cNvSpPr/>
          <p:nvPr/>
        </p:nvSpPr>
        <p:spPr>
          <a:xfrm>
            <a:off x="3725997" y="1922241"/>
            <a:ext cx="4318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с а х а р н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 и ц а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D318E75-88D3-4194-8141-DF5B52BA64E4}"/>
              </a:ext>
            </a:extLst>
          </p:cNvPr>
          <p:cNvSpPr/>
          <p:nvPr/>
        </p:nvSpPr>
        <p:spPr>
          <a:xfrm>
            <a:off x="395534" y="3717032"/>
            <a:ext cx="16450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66FF33"/>
                </a:solidFill>
                <a:latin typeface="Propisi" panose="02000508030000020003" pitchFamily="2" charset="0"/>
              </a:rPr>
              <a:t>п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е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сц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ы</a:t>
            </a:r>
            <a:endParaRPr lang="ru-RU" sz="6000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D336B0-AACC-4942-A1AD-2F0BCD1E02D2}"/>
              </a:ext>
            </a:extLst>
          </p:cNvPr>
          <p:cNvSpPr/>
          <p:nvPr/>
        </p:nvSpPr>
        <p:spPr>
          <a:xfrm>
            <a:off x="3861249" y="2430492"/>
            <a:ext cx="41835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с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х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р</a:t>
            </a:r>
            <a:r>
              <a:rPr lang="ru-RU" sz="6000" dirty="0">
                <a:solidFill>
                  <a:srgbClr val="66FF33"/>
                </a:solidFill>
                <a:latin typeface="Propisi" panose="02000508030000020003" pitchFamily="2" charset="0"/>
              </a:rPr>
              <a:t>н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ц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6000" dirty="0">
              <a:solidFill>
                <a:srgbClr val="0033CC"/>
              </a:solidFill>
              <a:latin typeface="Propisi" panose="02000508030000020003" pitchFamily="2" charset="0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283A556-BBCB-48A6-AC3B-AE22715141B0}"/>
              </a:ext>
            </a:extLst>
          </p:cNvPr>
          <p:cNvCxnSpPr>
            <a:cxnSpLocks/>
          </p:cNvCxnSpPr>
          <p:nvPr/>
        </p:nvCxnSpPr>
        <p:spPr>
          <a:xfrm flipH="1">
            <a:off x="1360641" y="3255880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3C3C53B-3C7F-471D-9DDC-9D66648E7445}"/>
              </a:ext>
            </a:extLst>
          </p:cNvPr>
          <p:cNvCxnSpPr>
            <a:cxnSpLocks/>
          </p:cNvCxnSpPr>
          <p:nvPr/>
        </p:nvCxnSpPr>
        <p:spPr>
          <a:xfrm flipH="1">
            <a:off x="1470839" y="2608224"/>
            <a:ext cx="220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0A823817-BA71-4BA7-BE2C-71789B832FF2}"/>
              </a:ext>
            </a:extLst>
          </p:cNvPr>
          <p:cNvCxnSpPr>
            <a:cxnSpLocks/>
          </p:cNvCxnSpPr>
          <p:nvPr/>
        </p:nvCxnSpPr>
        <p:spPr>
          <a:xfrm flipH="1">
            <a:off x="5106835" y="3861048"/>
            <a:ext cx="239453" cy="53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E9D3200A-A89A-4C32-8048-3BD341F847DC}"/>
              </a:ext>
            </a:extLst>
          </p:cNvPr>
          <p:cNvCxnSpPr>
            <a:cxnSpLocks/>
          </p:cNvCxnSpPr>
          <p:nvPr/>
        </p:nvCxnSpPr>
        <p:spPr>
          <a:xfrm flipH="1">
            <a:off x="6042422" y="2646081"/>
            <a:ext cx="126404" cy="674175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71AD8271-31AB-4854-AA80-06077249BFF3}"/>
              </a:ext>
            </a:extLst>
          </p:cNvPr>
          <p:cNvCxnSpPr>
            <a:cxnSpLocks/>
          </p:cNvCxnSpPr>
          <p:nvPr/>
        </p:nvCxnSpPr>
        <p:spPr>
          <a:xfrm flipH="1">
            <a:off x="4463220" y="2582602"/>
            <a:ext cx="76221" cy="694518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75E61431-F20C-4F4D-8E01-DCEC17FEB6F8}"/>
              </a:ext>
            </a:extLst>
          </p:cNvPr>
          <p:cNvCxnSpPr>
            <a:cxnSpLocks/>
          </p:cNvCxnSpPr>
          <p:nvPr/>
        </p:nvCxnSpPr>
        <p:spPr>
          <a:xfrm flipH="1">
            <a:off x="5451794" y="2634745"/>
            <a:ext cx="77832" cy="621135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6F92E872-2E0D-4BBD-A1A7-71648D3E501B}"/>
              </a:ext>
            </a:extLst>
          </p:cNvPr>
          <p:cNvCxnSpPr>
            <a:cxnSpLocks/>
          </p:cNvCxnSpPr>
          <p:nvPr/>
        </p:nvCxnSpPr>
        <p:spPr>
          <a:xfrm flipH="1">
            <a:off x="1610470" y="2719057"/>
            <a:ext cx="80764" cy="663382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8652A3A3-4254-4E0E-806E-CBA3606512AF}"/>
              </a:ext>
            </a:extLst>
          </p:cNvPr>
          <p:cNvCxnSpPr>
            <a:cxnSpLocks/>
          </p:cNvCxnSpPr>
          <p:nvPr/>
        </p:nvCxnSpPr>
        <p:spPr>
          <a:xfrm rot="5400000">
            <a:off x="4487187" y="2027293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1E9AD704-9833-453C-A628-A0278AED7E3E}"/>
              </a:ext>
            </a:extLst>
          </p:cNvPr>
          <p:cNvCxnSpPr/>
          <p:nvPr/>
        </p:nvCxnSpPr>
        <p:spPr>
          <a:xfrm rot="5400000">
            <a:off x="1359360" y="2027293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52E43A-DB20-4806-B965-8B05E3F934DA}"/>
              </a:ext>
            </a:extLst>
          </p:cNvPr>
          <p:cNvSpPr/>
          <p:nvPr/>
        </p:nvSpPr>
        <p:spPr>
          <a:xfrm>
            <a:off x="2479166" y="202060"/>
            <a:ext cx="3632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«Три цвета»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6E8F3B9-5C16-4DBD-AD7E-3876EA99C33E}"/>
              </a:ext>
            </a:extLst>
          </p:cNvPr>
          <p:cNvGrpSpPr/>
          <p:nvPr/>
        </p:nvGrpSpPr>
        <p:grpSpPr>
          <a:xfrm>
            <a:off x="-22351" y="2537807"/>
            <a:ext cx="8396823" cy="1904766"/>
            <a:chOff x="66987" y="2034689"/>
            <a:chExt cx="8396823" cy="1904766"/>
          </a:xfrm>
        </p:grpSpPr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524B5651-CDAF-4E76-BD97-5022BD417463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3939455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A51D080A-3171-441E-A9C6-B42A603D3BBB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3295670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9147555F-B152-4D0E-899C-23E2C3EEEBBE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2669611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078E8B90-EF65-48F1-8EBD-87B582B8BDEF}"/>
                </a:ext>
              </a:extLst>
            </p:cNvPr>
            <p:cNvCxnSpPr>
              <a:cxnSpLocks/>
            </p:cNvCxnSpPr>
            <p:nvPr/>
          </p:nvCxnSpPr>
          <p:spPr>
            <a:xfrm>
              <a:off x="66987" y="2034689"/>
              <a:ext cx="839682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DFE0170B-41EA-49F3-B2E1-3639E9F77993}"/>
              </a:ext>
            </a:extLst>
          </p:cNvPr>
          <p:cNvCxnSpPr>
            <a:cxnSpLocks/>
          </p:cNvCxnSpPr>
          <p:nvPr/>
        </p:nvCxnSpPr>
        <p:spPr>
          <a:xfrm flipH="1">
            <a:off x="971600" y="3800103"/>
            <a:ext cx="2647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039BE671-F7BE-4B05-A75A-E4CBCADECEB0}"/>
              </a:ext>
            </a:extLst>
          </p:cNvPr>
          <p:cNvCxnSpPr/>
          <p:nvPr/>
        </p:nvCxnSpPr>
        <p:spPr>
          <a:xfrm rot="5400000">
            <a:off x="1551555" y="2716818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652A3A3-4254-4E0E-806E-CBA3606512AF}"/>
              </a:ext>
            </a:extLst>
          </p:cNvPr>
          <p:cNvCxnSpPr>
            <a:cxnSpLocks/>
          </p:cNvCxnSpPr>
          <p:nvPr/>
        </p:nvCxnSpPr>
        <p:spPr>
          <a:xfrm rot="5400000">
            <a:off x="4338409" y="2681800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D318E75-88D3-4194-8141-DF5B52BA64E4}"/>
              </a:ext>
            </a:extLst>
          </p:cNvPr>
          <p:cNvSpPr/>
          <p:nvPr/>
        </p:nvSpPr>
        <p:spPr>
          <a:xfrm>
            <a:off x="4109107" y="3717030"/>
            <a:ext cx="2234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скв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о</a:t>
            </a:r>
            <a:r>
              <a:rPr lang="ru-RU" sz="6000" dirty="0">
                <a:solidFill>
                  <a:srgbClr val="0033CC"/>
                </a:solidFill>
                <a:latin typeface="Propisi" panose="02000508030000020003" pitchFamily="2" charset="0"/>
              </a:rPr>
              <a:t>рц</a:t>
            </a:r>
            <a:r>
              <a:rPr lang="ru-RU" sz="6000" dirty="0">
                <a:solidFill>
                  <a:srgbClr val="FF0000"/>
                </a:solidFill>
                <a:latin typeface="Propisi" panose="02000508030000020003" pitchFamily="2" charset="0"/>
              </a:rPr>
              <a:t>ы</a:t>
            </a:r>
            <a:endParaRPr lang="ru-RU" sz="6000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0E2968CB-8BDD-4D1D-9B2E-06B4E8748088}"/>
              </a:ext>
            </a:extLst>
          </p:cNvPr>
          <p:cNvCxnSpPr>
            <a:cxnSpLocks/>
          </p:cNvCxnSpPr>
          <p:nvPr/>
        </p:nvCxnSpPr>
        <p:spPr>
          <a:xfrm flipH="1">
            <a:off x="5467176" y="4011911"/>
            <a:ext cx="106734" cy="646884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829BFCD-C373-47E3-9DBF-D2A445732802}"/>
              </a:ext>
            </a:extLst>
          </p:cNvPr>
          <p:cNvSpPr/>
          <p:nvPr/>
        </p:nvSpPr>
        <p:spPr>
          <a:xfrm>
            <a:off x="220667" y="3180914"/>
            <a:ext cx="2555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п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’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 и с ц ы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2300571" y="3332837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829BFCD-C373-47E3-9DBF-D2A445732802}"/>
              </a:ext>
            </a:extLst>
          </p:cNvPr>
          <p:cNvSpPr/>
          <p:nvPr/>
        </p:nvSpPr>
        <p:spPr>
          <a:xfrm>
            <a:off x="3742324" y="3187730"/>
            <a:ext cx="32079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[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с к в а р ц ы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Propisi" panose="02000508030000020003" pitchFamily="2" charset="0"/>
              </a:rPr>
              <a:t>]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6480497" y="3355975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6076172" y="3947289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E2968CB-8BDD-4D1D-9B2E-06B4E8748088}"/>
              </a:ext>
            </a:extLst>
          </p:cNvPr>
          <p:cNvCxnSpPr>
            <a:cxnSpLocks/>
          </p:cNvCxnSpPr>
          <p:nvPr/>
        </p:nvCxnSpPr>
        <p:spPr>
          <a:xfrm flipH="1">
            <a:off x="1207111" y="3977167"/>
            <a:ext cx="106734" cy="646884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BC713181-DD99-4C08-B528-BEA1D8371C90}"/>
              </a:ext>
            </a:extLst>
          </p:cNvPr>
          <p:cNvCxnSpPr/>
          <p:nvPr/>
        </p:nvCxnSpPr>
        <p:spPr>
          <a:xfrm rot="5400000">
            <a:off x="1755021" y="3947875"/>
            <a:ext cx="214314" cy="142876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3535A9E-3EB8-45A5-ADE8-8449CF23CCA8}"/>
              </a:ext>
            </a:extLst>
          </p:cNvPr>
          <p:cNvCxnSpPr>
            <a:cxnSpLocks/>
          </p:cNvCxnSpPr>
          <p:nvPr/>
        </p:nvCxnSpPr>
        <p:spPr>
          <a:xfrm flipH="1">
            <a:off x="754816" y="4442573"/>
            <a:ext cx="269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3535A9E-3EB8-45A5-ADE8-8449CF23CCA8}"/>
              </a:ext>
            </a:extLst>
          </p:cNvPr>
          <p:cNvCxnSpPr>
            <a:cxnSpLocks/>
          </p:cNvCxnSpPr>
          <p:nvPr/>
        </p:nvCxnSpPr>
        <p:spPr>
          <a:xfrm flipH="1">
            <a:off x="4972044" y="4466317"/>
            <a:ext cx="2695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8641" y="5374649"/>
            <a:ext cx="641831" cy="2314179"/>
          </a:xfrm>
          <a:prstGeom prst="rect">
            <a:avLst/>
          </a:prstGeom>
          <a:effectLst/>
        </p:spPr>
      </p:pic>
      <p:sp>
        <p:nvSpPr>
          <p:cNvPr id="3" name="Управляющая кнопка: &quot;Назад&quot; или &quot;Предыдущий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1CCF7FC-50C8-4357-AC00-44BE2D0D8D55}"/>
              </a:ext>
            </a:extLst>
          </p:cNvPr>
          <p:cNvSpPr/>
          <p:nvPr/>
        </p:nvSpPr>
        <p:spPr>
          <a:xfrm>
            <a:off x="6300192" y="5805264"/>
            <a:ext cx="936104" cy="4320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B5C141-EC6A-49C3-AC57-CAD02A53A3DD}"/>
              </a:ext>
            </a:extLst>
          </p:cNvPr>
          <p:cNvSpPr txBox="1"/>
          <p:nvPr/>
        </p:nvSpPr>
        <p:spPr>
          <a:xfrm>
            <a:off x="395536" y="260648"/>
            <a:ext cx="82809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3399"/>
                </a:solidFill>
                <a:latin typeface="Comic Sans MS" panose="030F0702030302020204" pitchFamily="66" charset="0"/>
              </a:rPr>
              <a:t>Послушайте историю, которая произошла с нашими сегодняшними героями и догадайтесь, какие звуки мы будем сравнивать на занятии?</a:t>
            </a:r>
          </a:p>
        </p:txBody>
      </p:sp>
      <p:pic>
        <p:nvPicPr>
          <p:cNvPr id="9" name="Picture 2" descr="https://img1.dreamies.de/img/754/b/xryaqetls37.gif">
            <a:extLst>
              <a:ext uri="{FF2B5EF4-FFF2-40B4-BE49-F238E27FC236}">
                <a16:creationId xmlns:a16="http://schemas.microsoft.com/office/drawing/2014/main" id="{252CE509-2079-4E98-997F-4E61C7574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563888" y="2924944"/>
            <a:ext cx="1627659" cy="2170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0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406874-8525-4A3D-9D08-623DC083F947}"/>
              </a:ext>
            </a:extLst>
          </p:cNvPr>
          <p:cNvSpPr/>
          <p:nvPr/>
        </p:nvSpPr>
        <p:spPr>
          <a:xfrm>
            <a:off x="323528" y="1268760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Э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u="sng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 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мн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г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н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рц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 и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кл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м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н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Р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сп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ск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аю</a:t>
            </a:r>
            <a:r>
              <a:rPr lang="ru-RU" sz="4800" u="sng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тс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я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фл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кс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 и 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стр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л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й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н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ь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пр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 в 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н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м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х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ж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з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н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к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м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,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ж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п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о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л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и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ц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в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У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Ст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п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р</a:t>
            </a:r>
            <a:r>
              <a:rPr lang="ru-RU" sz="4800" u="sng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е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кр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сн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ы</a:t>
            </a:r>
            <a:r>
              <a:rPr lang="ru-RU" sz="4800" dirty="0">
                <a:ln>
                  <a:solidFill>
                    <a:srgbClr val="006600"/>
                  </a:solidFill>
                </a:ln>
                <a:solidFill>
                  <a:srgbClr val="1DE16C"/>
                </a:solidFill>
                <a:latin typeface="Propisi" pitchFamily="82" charset="0"/>
                <a:ea typeface="Times New Roman" panose="02020603050405020304" pitchFamily="18" charset="0"/>
              </a:rPr>
              <a:t>й</a:t>
            </a:r>
            <a:r>
              <a:rPr lang="ru-RU" sz="4800" dirty="0">
                <a:latin typeface="Propisi" pitchFamily="82" charset="0"/>
                <a:ea typeface="Times New Roman" panose="02020603050405020304" pitchFamily="18" charset="0"/>
              </a:rPr>
              <a:t>  </a:t>
            </a:r>
            <a:r>
              <a:rPr lang="ru-RU" sz="4800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с</a:t>
            </a:r>
            <a:r>
              <a:rPr lang="ru-RU" sz="4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Propisi" pitchFamily="82" charset="0"/>
                <a:ea typeface="Times New Roman" panose="02020603050405020304" pitchFamily="18" charset="0"/>
              </a:rPr>
              <a:t>а</a:t>
            </a:r>
            <a:r>
              <a:rPr lang="ru-RU" sz="4800" u="sng" dirty="0">
                <a:ln>
                  <a:solidFill>
                    <a:srgbClr val="003399"/>
                  </a:solidFill>
                </a:ln>
                <a:solidFill>
                  <a:srgbClr val="3333FF"/>
                </a:solidFill>
                <a:latin typeface="Propisi" pitchFamily="82" charset="0"/>
                <a:ea typeface="Times New Roman" panose="02020603050405020304" pitchFamily="18" charset="0"/>
              </a:rPr>
              <a:t>д</a:t>
            </a:r>
            <a:r>
              <a:rPr lang="ru-RU" sz="4800" dirty="0">
                <a:ln>
                  <a:solidFill>
                    <a:srgbClr val="686868"/>
                  </a:solidFill>
                </a:ln>
                <a:solidFill>
                  <a:srgbClr val="BEBEBE"/>
                </a:solidFill>
                <a:latin typeface="Propisi" pitchFamily="8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D6BF7E-F5A4-459F-B1D4-70A79B0245CD}"/>
              </a:ext>
            </a:extLst>
          </p:cNvPr>
          <p:cNvSpPr/>
          <p:nvPr/>
        </p:nvSpPr>
        <p:spPr>
          <a:xfrm>
            <a:off x="3466569" y="133947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66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Диктант.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D88A6B-9527-4D99-A374-B6403E7BA8B7}"/>
              </a:ext>
            </a:extLst>
          </p:cNvPr>
          <p:cNvSpPr/>
          <p:nvPr/>
        </p:nvSpPr>
        <p:spPr>
          <a:xfrm>
            <a:off x="1684078" y="692696"/>
            <a:ext cx="58384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/>
                <a:solidFill>
                  <a:srgbClr val="00CC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Проверь свою запись!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ADEB3C-E56B-415E-9571-E140DE64E5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8641" y="5374649"/>
            <a:ext cx="641831" cy="2314179"/>
          </a:xfrm>
          <a:prstGeom prst="rect">
            <a:avLst/>
          </a:prstGeom>
          <a:effectLst/>
        </p:spPr>
      </p:pic>
      <p:sp>
        <p:nvSpPr>
          <p:cNvPr id="2" name="Управляющая кнопка: &quot;Назад&quot; или &quot;Предыдущий&quot;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32A2304-BBE5-4378-B891-5F9CF4E716B4}"/>
              </a:ext>
            </a:extLst>
          </p:cNvPr>
          <p:cNvSpPr/>
          <p:nvPr/>
        </p:nvSpPr>
        <p:spPr>
          <a:xfrm>
            <a:off x="7452320" y="6021288"/>
            <a:ext cx="648072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9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428E61C-FEBE-4523-8E05-C27EECD2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6097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serg\Desktop\цаца2.png">
            <a:extLst>
              <a:ext uri="{FF2B5EF4-FFF2-40B4-BE49-F238E27FC236}">
                <a16:creationId xmlns:a16="http://schemas.microsoft.com/office/drawing/2014/main" id="{34784E90-6E77-45A2-88EE-0768178E1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35660" b="22929"/>
          <a:stretch>
            <a:fillRect/>
          </a:stretch>
        </p:blipFill>
        <p:spPr bwMode="auto">
          <a:xfrm>
            <a:off x="829186" y="3501008"/>
            <a:ext cx="8324686" cy="2586018"/>
          </a:xfrm>
          <a:prstGeom prst="rect">
            <a:avLst/>
          </a:prstGeom>
          <a:noFill/>
        </p:spPr>
      </p:pic>
      <p:pic>
        <p:nvPicPr>
          <p:cNvPr id="2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435B489-C4FA-42CB-A5F2-FD7FE598D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528" y="332656"/>
            <a:ext cx="648072" cy="648072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504A936-66D3-4AEB-BE19-C31C05F12109}"/>
              </a:ext>
            </a:extLst>
          </p:cNvPr>
          <p:cNvGrpSpPr/>
          <p:nvPr/>
        </p:nvGrpSpPr>
        <p:grpSpPr>
          <a:xfrm>
            <a:off x="1331640" y="188640"/>
            <a:ext cx="1800200" cy="792088"/>
            <a:chOff x="3059832" y="620688"/>
            <a:chExt cx="2511280" cy="1008112"/>
          </a:xfrm>
        </p:grpSpPr>
        <p:sp>
          <p:nvSpPr>
            <p:cNvPr id="18" name="Стрелка: влево 17">
              <a:extLst>
                <a:ext uri="{FF2B5EF4-FFF2-40B4-BE49-F238E27FC236}">
                  <a16:creationId xmlns:a16="http://schemas.microsoft.com/office/drawing/2014/main" id="{57565FE6-3684-4ADA-A5EB-639F42CAC56A}"/>
                </a:ext>
              </a:extLst>
            </p:cNvPr>
            <p:cNvSpPr/>
            <p:nvPr/>
          </p:nvSpPr>
          <p:spPr>
            <a:xfrm>
              <a:off x="3059832" y="620688"/>
              <a:ext cx="1944216" cy="100811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CF8C357-DFAD-4AE1-BF49-716A3CAB5A61}"/>
                </a:ext>
              </a:extLst>
            </p:cNvPr>
            <p:cNvSpPr txBox="1"/>
            <p:nvPr/>
          </p:nvSpPr>
          <p:spPr>
            <a:xfrm>
              <a:off x="3419872" y="908721"/>
              <a:ext cx="2151240" cy="364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n>
                    <a:solidFill>
                      <a:srgbClr val="000046"/>
                    </a:solidFill>
                  </a:ln>
                  <a:solidFill>
                    <a:srgbClr val="0000CC"/>
                  </a:solidFill>
                  <a:latin typeface="Comic Sans MS" panose="030F0702030302020204" pitchFamily="66" charset="0"/>
                </a:rPr>
                <a:t>Нажмите!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1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4000" decel="50000" autoRev="1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4000" decel="100000" autoRev="1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4000" decel="100000" autoRev="1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428E61C-FEBE-4523-8E05-C27EECD2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6097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erg\Desktop\машинка1.png">
            <a:extLst>
              <a:ext uri="{FF2B5EF4-FFF2-40B4-BE49-F238E27FC236}">
                <a16:creationId xmlns:a16="http://schemas.microsoft.com/office/drawing/2014/main" id="{92B0CAC7-3BF6-4A6E-AA7F-763F9BEA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5046" b="24693"/>
          <a:stretch>
            <a:fillRect/>
          </a:stretch>
        </p:blipFill>
        <p:spPr bwMode="auto">
          <a:xfrm>
            <a:off x="799131" y="3501008"/>
            <a:ext cx="8344869" cy="2520280"/>
          </a:xfrm>
          <a:prstGeom prst="rect">
            <a:avLst/>
          </a:prstGeom>
          <a:noFill/>
        </p:spPr>
      </p:pic>
      <p:pic>
        <p:nvPicPr>
          <p:cNvPr id="9" name="Picture 5" descr="C:\Users\serg\Desktop\цаца1.png">
            <a:extLst>
              <a:ext uri="{FF2B5EF4-FFF2-40B4-BE49-F238E27FC236}">
                <a16:creationId xmlns:a16="http://schemas.microsoft.com/office/drawing/2014/main" id="{F657AB2A-B444-4AF5-8380-E4CB7BA6F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71678"/>
            <a:ext cx="3200408" cy="4533911"/>
          </a:xfrm>
          <a:prstGeom prst="rect">
            <a:avLst/>
          </a:prstGeom>
          <a:noFill/>
        </p:spPr>
      </p:pic>
      <p:pic>
        <p:nvPicPr>
          <p:cNvPr id="10" name="Picture 25" descr="насос">
            <a:extLst>
              <a:ext uri="{FF2B5EF4-FFF2-40B4-BE49-F238E27FC236}">
                <a16:creationId xmlns:a16="http://schemas.microsoft.com/office/drawing/2014/main" id="{437EFD73-513F-40C4-B0CA-245E5689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5576" y="4653136"/>
            <a:ext cx="1785950" cy="2318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0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428E61C-FEBE-4523-8E05-C27EECD2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6097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serg\Desktop\машинка.png">
            <a:extLst>
              <a:ext uri="{FF2B5EF4-FFF2-40B4-BE49-F238E27FC236}">
                <a16:creationId xmlns:a16="http://schemas.microsoft.com/office/drawing/2014/main" id="{CD4E6975-5933-40F9-8CB2-D053203ED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6196" b="24693"/>
          <a:stretch>
            <a:fillRect/>
          </a:stretch>
        </p:blipFill>
        <p:spPr bwMode="auto">
          <a:xfrm>
            <a:off x="858917" y="3573016"/>
            <a:ext cx="8278813" cy="2428892"/>
          </a:xfrm>
          <a:prstGeom prst="rect">
            <a:avLst/>
          </a:prstGeom>
          <a:noFill/>
        </p:spPr>
      </p:pic>
      <p:pic>
        <p:nvPicPr>
          <p:cNvPr id="10" name="Picture 25" descr="насос">
            <a:extLst>
              <a:ext uri="{FF2B5EF4-FFF2-40B4-BE49-F238E27FC236}">
                <a16:creationId xmlns:a16="http://schemas.microsoft.com/office/drawing/2014/main" id="{635B7BEB-17CB-4984-B1DF-66453D4A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55576" y="4653136"/>
            <a:ext cx="1785950" cy="2318394"/>
          </a:xfrm>
          <a:prstGeom prst="rect">
            <a:avLst/>
          </a:prstGeom>
          <a:noFill/>
        </p:spPr>
      </p:pic>
      <p:pic>
        <p:nvPicPr>
          <p:cNvPr id="11" name="Picture 2" descr="цаца">
            <a:extLst>
              <a:ext uri="{FF2B5EF4-FFF2-40B4-BE49-F238E27FC236}">
                <a16:creationId xmlns:a16="http://schemas.microsoft.com/office/drawing/2014/main" id="{729E8859-15FC-4AFB-AF6C-8B25E58A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214554"/>
            <a:ext cx="3071812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020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428E61C-FEBE-4523-8E05-C27EECD2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0973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5" descr="насос">
            <a:extLst>
              <a:ext uri="{FF2B5EF4-FFF2-40B4-BE49-F238E27FC236}">
                <a16:creationId xmlns:a16="http://schemas.microsoft.com/office/drawing/2014/main" id="{165C1C0F-30F5-4A42-BCA0-6DAF88874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347864" y="3356992"/>
            <a:ext cx="1353902" cy="1757540"/>
          </a:xfrm>
          <a:prstGeom prst="rect">
            <a:avLst/>
          </a:prstGeom>
          <a:noFill/>
        </p:spPr>
      </p:pic>
      <p:pic>
        <p:nvPicPr>
          <p:cNvPr id="5" name="Picture 6" descr="C:\Users\serg\Desktop\цаца2.png">
            <a:extLst>
              <a:ext uri="{FF2B5EF4-FFF2-40B4-BE49-F238E27FC236}">
                <a16:creationId xmlns:a16="http://schemas.microsoft.com/office/drawing/2014/main" id="{B0A30BB2-D4C5-466A-BD92-2187B728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35660" b="22929"/>
          <a:stretch>
            <a:fillRect/>
          </a:stretch>
        </p:blipFill>
        <p:spPr bwMode="auto">
          <a:xfrm>
            <a:off x="825786" y="3501008"/>
            <a:ext cx="8324686" cy="2586018"/>
          </a:xfrm>
          <a:prstGeom prst="rect">
            <a:avLst/>
          </a:prstGeom>
          <a:noFill/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36F76AD-7C36-4A92-A956-EB69804B1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0000C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529" y="332657"/>
            <a:ext cx="648071" cy="648071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DC0A5CA-AA24-4413-B663-B033B954267A}"/>
              </a:ext>
            </a:extLst>
          </p:cNvPr>
          <p:cNvGrpSpPr/>
          <p:nvPr/>
        </p:nvGrpSpPr>
        <p:grpSpPr>
          <a:xfrm>
            <a:off x="1259632" y="308947"/>
            <a:ext cx="1440160" cy="815797"/>
            <a:chOff x="3059832" y="620688"/>
            <a:chExt cx="1944216" cy="1008112"/>
          </a:xfrm>
        </p:grpSpPr>
        <p:sp>
          <p:nvSpPr>
            <p:cNvPr id="8" name="Стрелка: влево 7">
              <a:extLst>
                <a:ext uri="{FF2B5EF4-FFF2-40B4-BE49-F238E27FC236}">
                  <a16:creationId xmlns:a16="http://schemas.microsoft.com/office/drawing/2014/main" id="{F5CCD8F3-9817-4C50-84F7-13CA1F834DDB}"/>
                </a:ext>
              </a:extLst>
            </p:cNvPr>
            <p:cNvSpPr/>
            <p:nvPr/>
          </p:nvSpPr>
          <p:spPr>
            <a:xfrm>
              <a:off x="3059832" y="620688"/>
              <a:ext cx="1944216" cy="100811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D8B8DB-9D7A-4B1F-88A8-0E03AF1BE1BB}"/>
                </a:ext>
              </a:extLst>
            </p:cNvPr>
            <p:cNvSpPr txBox="1"/>
            <p:nvPr/>
          </p:nvSpPr>
          <p:spPr>
            <a:xfrm>
              <a:off x="3419873" y="908720"/>
              <a:ext cx="1584175" cy="41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n>
                    <a:solidFill>
                      <a:srgbClr val="000046"/>
                    </a:solidFill>
                  </a:ln>
                  <a:solidFill>
                    <a:srgbClr val="0000CC"/>
                  </a:solidFill>
                  <a:latin typeface="Comic Sans MS" panose="030F0702030302020204" pitchFamily="66" charset="0"/>
                </a:rPr>
                <a:t>Нажмите!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0293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 numSld="7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18338</TotalTime>
  <Words>1972</Words>
  <Application>Microsoft Office PowerPoint</Application>
  <PresentationFormat>Экран (4:3)</PresentationFormat>
  <Paragraphs>303</Paragraphs>
  <Slides>50</Slides>
  <Notes>9</Notes>
  <HiddenSlides>0</HiddenSlides>
  <MMClips>31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Calibri</vt:lpstr>
      <vt:lpstr>Comic Sans MS</vt:lpstr>
      <vt:lpstr>Corbel</vt:lpstr>
      <vt:lpstr>Garamond</vt:lpstr>
      <vt:lpstr>Monotype Corsiva</vt:lpstr>
      <vt:lpstr>Propisi</vt:lpstr>
      <vt:lpstr>PT Serif</vt:lpstr>
      <vt:lpstr>Segoe Print</vt:lpstr>
      <vt:lpstr>Times New Roman</vt:lpstr>
      <vt:lpstr>YS Geo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и предложение</dc:title>
  <dc:creator>User LC</dc:creator>
  <cp:lastModifiedBy>Елена Терешкова</cp:lastModifiedBy>
  <cp:revision>856</cp:revision>
  <dcterms:created xsi:type="dcterms:W3CDTF">2013-06-04T17:42:42Z</dcterms:created>
  <dcterms:modified xsi:type="dcterms:W3CDTF">2023-05-31T21:03:33Z</dcterms:modified>
</cp:coreProperties>
</file>