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sldIdLst>
    <p:sldId id="256" r:id="rId2"/>
    <p:sldId id="276" r:id="rId3"/>
    <p:sldId id="257" r:id="rId4"/>
    <p:sldId id="277" r:id="rId5"/>
    <p:sldId id="282" r:id="rId6"/>
    <p:sldId id="278" r:id="rId7"/>
    <p:sldId id="279" r:id="rId8"/>
    <p:sldId id="260" r:id="rId9"/>
    <p:sldId id="284" r:id="rId10"/>
    <p:sldId id="271" r:id="rId11"/>
    <p:sldId id="286" r:id="rId12"/>
    <p:sldId id="285" r:id="rId13"/>
    <p:sldId id="272" r:id="rId14"/>
    <p:sldId id="274" r:id="rId15"/>
    <p:sldId id="275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F12C5-3BC9-4350-ACB9-BC4B201748C3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47873-70A8-44A5-8E1A-1CBE43C74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24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5899-F002-4EA0-90A0-A46183378A25}" type="datetime1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09B1-FDAE-4D53-B3A0-DCDA0456BDB1}" type="datetime1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076E-99C4-4E99-9475-2E2EB4FA9DC9}" type="datetime1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DC2E-2D3F-4ECF-8CE2-1C888C4E268B}" type="datetime1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41B3-8805-4D81-A0D0-A544EA05127C}" type="datetime1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2AB6-15B1-4833-88A5-1BD325EB255E}" type="datetime1">
              <a:rPr lang="ru-RU" smtClean="0"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D05B-BF8E-4EF9-AEB7-A8FD7E8EA9AF}" type="datetime1">
              <a:rPr lang="ru-RU" smtClean="0"/>
              <a:t>27.02.2017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10F6-D6C7-496B-AA5E-0292EA718C2C}" type="datetime1">
              <a:rPr lang="ru-RU" smtClean="0"/>
              <a:t>27.02.2017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DB7C-604F-4B4B-9A69-4A43AD827E48}" type="datetime1">
              <a:rPr lang="ru-RU" smtClean="0"/>
              <a:t>27.02.2017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09297-1578-4BF8-ADFB-39976E7868F2}" type="datetime1">
              <a:rPr lang="ru-RU" smtClean="0"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6DE1-FBF6-4393-95B5-9EAAF32DB4B1}" type="datetime1">
              <a:rPr lang="ru-RU" smtClean="0"/>
              <a:t>27.02.2017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1F0128-6837-4658-9900-25C2049E0284}" type="datetime1">
              <a:rPr lang="ru-RU" smtClean="0"/>
              <a:t>27.02.2017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412776"/>
            <a:ext cx="8424936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Present Continuous</a:t>
            </a:r>
            <a:endParaRPr lang="ru-RU" sz="6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68960"/>
            <a:ext cx="2952328" cy="3046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7944" y="3789040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Ю.Е. Ваулина, ДЖ. Дули</a:t>
            </a:r>
            <a:r>
              <a:rPr lang="en-US" sz="2000" dirty="0" smtClean="0"/>
              <a:t>: - Spotlight 5 </a:t>
            </a:r>
            <a:r>
              <a:rPr lang="ru-RU" sz="2000" dirty="0" smtClean="0"/>
              <a:t>  </a:t>
            </a:r>
            <a:r>
              <a:rPr lang="en-US" sz="2000" dirty="0" smtClean="0"/>
              <a:t>(</a:t>
            </a:r>
            <a:r>
              <a:rPr lang="ru-RU" sz="2000" dirty="0" smtClean="0"/>
              <a:t>Английский в фокусе) </a:t>
            </a:r>
          </a:p>
          <a:p>
            <a:r>
              <a:rPr lang="ru-RU" sz="2000" dirty="0" smtClean="0"/>
              <a:t>Уроки 6</a:t>
            </a:r>
            <a:r>
              <a:rPr lang="en-US" sz="2000" dirty="0" smtClean="0"/>
              <a:t>b, </a:t>
            </a:r>
            <a:r>
              <a:rPr lang="ru-RU" sz="2000" dirty="0" smtClean="0"/>
              <a:t>6с (стр. 7</a:t>
            </a:r>
            <a:r>
              <a:rPr lang="en-US" sz="2000" dirty="0" smtClean="0"/>
              <a:t>9</a:t>
            </a:r>
            <a:r>
              <a:rPr lang="ru-RU" sz="2000" dirty="0" smtClean="0"/>
              <a:t>-80)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5435946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английского языка - </a:t>
            </a:r>
            <a:r>
              <a:rPr lang="ru-RU" dirty="0"/>
              <a:t>А</a:t>
            </a:r>
            <a:r>
              <a:rPr lang="ru-RU" dirty="0" smtClean="0"/>
              <a:t>носова Т.Г.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47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60648"/>
            <a:ext cx="7724576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Make sentences using Present          Continuous tense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2" y="564760"/>
            <a:ext cx="1008112" cy="1040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232" y="1872020"/>
            <a:ext cx="8768589" cy="40318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4400" dirty="0" smtClean="0"/>
          </a:p>
          <a:p>
            <a:r>
              <a:rPr lang="ru-RU" sz="4400" dirty="0" smtClean="0"/>
              <a:t>1.</a:t>
            </a:r>
            <a:r>
              <a:rPr lang="en-US" sz="4400" dirty="0"/>
              <a:t>d</a:t>
            </a:r>
            <a:r>
              <a:rPr lang="en-US" sz="4400" dirty="0" smtClean="0"/>
              <a:t>rinking</a:t>
            </a:r>
            <a:r>
              <a:rPr lang="en-US" sz="4400" dirty="0"/>
              <a:t>, boy, Coke, the, is . </a:t>
            </a:r>
          </a:p>
          <a:p>
            <a:r>
              <a:rPr lang="ru-RU" sz="4400" dirty="0" smtClean="0"/>
              <a:t>2.</a:t>
            </a:r>
            <a:r>
              <a:rPr lang="en-US" sz="4400" dirty="0"/>
              <a:t>t</a:t>
            </a:r>
            <a:r>
              <a:rPr lang="en-US" sz="4400" dirty="0" smtClean="0"/>
              <a:t>he</a:t>
            </a:r>
            <a:r>
              <a:rPr lang="en-US" sz="4400" dirty="0"/>
              <a:t>, eating, cat</a:t>
            </a:r>
            <a:r>
              <a:rPr lang="en-US" sz="4400" dirty="0" smtClean="0"/>
              <a:t>, </a:t>
            </a:r>
            <a:r>
              <a:rPr lang="en-US" sz="4400" dirty="0"/>
              <a:t>fish, is . </a:t>
            </a:r>
          </a:p>
          <a:p>
            <a:r>
              <a:rPr lang="ru-RU" sz="4400" dirty="0" smtClean="0"/>
              <a:t>3.</a:t>
            </a:r>
            <a:r>
              <a:rPr lang="en-US" sz="4400" dirty="0"/>
              <a:t>i</a:t>
            </a:r>
            <a:r>
              <a:rPr lang="en-US" sz="4400" dirty="0" smtClean="0"/>
              <a:t>n</a:t>
            </a:r>
            <a:r>
              <a:rPr lang="en-US" sz="4400" dirty="0"/>
              <a:t>, are, bed, sleeping, </a:t>
            </a:r>
            <a:r>
              <a:rPr lang="en-US" sz="4400" dirty="0" smtClean="0"/>
              <a:t>the, we. </a:t>
            </a:r>
            <a:endParaRPr lang="en-US" sz="4400" dirty="0"/>
          </a:p>
          <a:p>
            <a:r>
              <a:rPr lang="en-US" sz="4400" dirty="0" smtClean="0"/>
              <a:t>4.talking, are, </a:t>
            </a:r>
            <a:r>
              <a:rPr lang="en-US" sz="4400" dirty="0"/>
              <a:t>they . </a:t>
            </a:r>
            <a:endParaRPr lang="en-US" sz="4400" dirty="0" smtClean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920880" cy="82527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914400" lvl="3" indent="0" algn="ctr">
              <a:buNone/>
            </a:pPr>
            <a:r>
              <a:rPr lang="en-US" sz="4000" b="1" dirty="0" smtClean="0"/>
              <a:t>LET’S CHECK</a:t>
            </a:r>
          </a:p>
          <a:p>
            <a:pPr marL="914400" lvl="3" indent="0" algn="ctr">
              <a:buNone/>
            </a:pPr>
            <a:endParaRPr lang="en-US" sz="4000" b="1" dirty="0" smtClean="0"/>
          </a:p>
          <a:p>
            <a:pPr marL="914400" lvl="3" indent="0" algn="ctr">
              <a:buNone/>
            </a:pPr>
            <a:endParaRPr lang="en-US" sz="4000" b="1" dirty="0" smtClean="0"/>
          </a:p>
          <a:p>
            <a:pPr marL="914400" lvl="3" indent="0" algn="ctr">
              <a:buNone/>
            </a:pP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136903" cy="4104456"/>
          </a:xfrm>
        </p:spPr>
        <p:txBody>
          <a:bodyPr/>
          <a:lstStyle/>
          <a:p>
            <a:pPr marL="0" lvl="0" indent="0" algn="l">
              <a:spcBef>
                <a:spcPts val="0"/>
              </a:spcBef>
              <a:buNone/>
            </a:pPr>
            <a:r>
              <a:rPr lang="ru-RU" sz="4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1.</a:t>
            </a:r>
            <a:r>
              <a:rPr lang="en-US" sz="4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The boy is drinking Coke. </a:t>
            </a:r>
            <a:r>
              <a:rPr lang="en-US" sz="4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en-US" sz="4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4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2.</a:t>
            </a:r>
            <a:r>
              <a:rPr lang="en-US" sz="4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The cat is eating fish. </a:t>
            </a:r>
            <a:r>
              <a:rPr lang="en-US" sz="4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en-US" sz="4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4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3.</a:t>
            </a:r>
            <a:r>
              <a:rPr lang="en-US" sz="4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We are </a:t>
            </a:r>
            <a:r>
              <a:rPr lang="en-US" sz="4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sleeping</a:t>
            </a:r>
            <a:r>
              <a:rPr lang="en-US" sz="4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 </a:t>
            </a:r>
            <a:r>
              <a:rPr lang="en-US" sz="4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in</a:t>
            </a:r>
            <a:r>
              <a:rPr lang="en-US" sz="4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 the bed. </a:t>
            </a:r>
            <a:r>
              <a:rPr lang="en-US" sz="4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en-US" sz="4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en-US" sz="4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4.They are talking. </a:t>
            </a:r>
            <a:r>
              <a:rPr lang="en-US" sz="4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en-US" sz="4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5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496943" cy="4392488"/>
          </a:xfrm>
        </p:spPr>
        <p:txBody>
          <a:bodyPr/>
          <a:lstStyle/>
          <a:p>
            <a:pPr marL="0" indent="0" algn="l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</a:rPr>
              <a:t>He is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playing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</a:rPr>
              <a:t>volleyball with his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friends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</a:rPr>
              <a:t> 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I am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</a:rPr>
              <a:t>writing a letter now. 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She is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</a:rPr>
              <a:t>washing up at the moment. 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They are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</a:rPr>
              <a:t>singing a song at that moment. 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We are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</a:rPr>
              <a:t>opening the window now.</a:t>
            </a:r>
            <a:r>
              <a:rPr lang="en-US" dirty="0">
                <a:effectLst/>
              </a:rPr>
              <a:t> 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568952" cy="1512168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4000" dirty="0">
                <a:solidFill>
                  <a:prstClr val="black"/>
                </a:solidFill>
              </a:rPr>
              <a:t>Make </a:t>
            </a:r>
            <a:r>
              <a:rPr lang="en-US" sz="4000" dirty="0" smtClean="0">
                <a:solidFill>
                  <a:prstClr val="black"/>
                </a:solidFill>
              </a:rPr>
              <a:t>negative sentences </a:t>
            </a:r>
            <a:r>
              <a:rPr lang="en-US" sz="4000" dirty="0">
                <a:solidFill>
                  <a:prstClr val="black"/>
                </a:solidFill>
              </a:rPr>
              <a:t>using </a:t>
            </a:r>
            <a:r>
              <a:rPr lang="en-US" sz="4000" dirty="0" smtClean="0">
                <a:solidFill>
                  <a:prstClr val="black"/>
                </a:solidFill>
              </a:rPr>
              <a:t>Present Continuous </a:t>
            </a:r>
            <a:r>
              <a:rPr lang="en-US" sz="4000" dirty="0">
                <a:solidFill>
                  <a:prstClr val="black"/>
                </a:solidFill>
              </a:rPr>
              <a:t>tense </a:t>
            </a:r>
            <a:endParaRPr lang="ru-RU" sz="40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1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016" y="327971"/>
            <a:ext cx="8461448" cy="4678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b="1" dirty="0" smtClean="0">
              <a:solidFill>
                <a:srgbClr val="4E67C8">
                  <a:lumMod val="50000"/>
                </a:srgbClr>
              </a:solidFill>
              <a:ea typeface="+mj-ea"/>
              <a:cs typeface="+mj-cs"/>
            </a:endParaRPr>
          </a:p>
          <a:p>
            <a:r>
              <a:rPr lang="en-US" sz="3600" b="1" dirty="0" smtClean="0">
                <a:solidFill>
                  <a:srgbClr val="4E67C8">
                    <a:lumMod val="50000"/>
                  </a:srgbClr>
                </a:solidFill>
                <a:ea typeface="+mj-ea"/>
                <a:cs typeface="+mj-cs"/>
              </a:rPr>
              <a:t>He is not </a:t>
            </a:r>
            <a:r>
              <a:rPr lang="en-US" sz="3600" b="1" dirty="0">
                <a:solidFill>
                  <a:srgbClr val="4E67C8">
                    <a:lumMod val="50000"/>
                  </a:srgbClr>
                </a:solidFill>
                <a:ea typeface="+mj-ea"/>
                <a:cs typeface="+mj-cs"/>
              </a:rPr>
              <a:t>playing volleyball with his friends </a:t>
            </a:r>
            <a:br>
              <a:rPr lang="en-US" sz="3600" b="1" dirty="0">
                <a:solidFill>
                  <a:srgbClr val="4E67C8">
                    <a:lumMod val="50000"/>
                  </a:srgbClr>
                </a:solidFill>
                <a:ea typeface="+mj-ea"/>
                <a:cs typeface="+mj-cs"/>
              </a:rPr>
            </a:br>
            <a:r>
              <a:rPr lang="en-US" sz="3600" b="1" dirty="0">
                <a:solidFill>
                  <a:srgbClr val="4E67C8">
                    <a:lumMod val="50000"/>
                  </a:srgbClr>
                </a:solidFill>
                <a:ea typeface="+mj-ea"/>
                <a:cs typeface="+mj-cs"/>
              </a:rPr>
              <a:t>I am </a:t>
            </a:r>
            <a:r>
              <a:rPr lang="en-US" sz="3600" b="1" dirty="0" smtClean="0">
                <a:solidFill>
                  <a:srgbClr val="4E67C8">
                    <a:lumMod val="50000"/>
                  </a:srgbClr>
                </a:solidFill>
                <a:ea typeface="+mj-ea"/>
                <a:cs typeface="+mj-cs"/>
              </a:rPr>
              <a:t>not writing </a:t>
            </a:r>
            <a:r>
              <a:rPr lang="en-US" sz="3600" b="1" dirty="0">
                <a:solidFill>
                  <a:srgbClr val="4E67C8">
                    <a:lumMod val="50000"/>
                  </a:srgbClr>
                </a:solidFill>
                <a:ea typeface="+mj-ea"/>
                <a:cs typeface="+mj-cs"/>
              </a:rPr>
              <a:t>a letter now. </a:t>
            </a:r>
            <a:br>
              <a:rPr lang="en-US" sz="3600" b="1" dirty="0">
                <a:solidFill>
                  <a:srgbClr val="4E67C8">
                    <a:lumMod val="50000"/>
                  </a:srgbClr>
                </a:solidFill>
                <a:ea typeface="+mj-ea"/>
                <a:cs typeface="+mj-cs"/>
              </a:rPr>
            </a:br>
            <a:r>
              <a:rPr lang="en-US" sz="3600" b="1" dirty="0">
                <a:solidFill>
                  <a:srgbClr val="4E67C8">
                    <a:lumMod val="50000"/>
                  </a:srgbClr>
                </a:solidFill>
                <a:ea typeface="+mj-ea"/>
                <a:cs typeface="+mj-cs"/>
              </a:rPr>
              <a:t>She is </a:t>
            </a:r>
            <a:r>
              <a:rPr lang="en-US" sz="3600" b="1" dirty="0" smtClean="0">
                <a:solidFill>
                  <a:srgbClr val="4E67C8">
                    <a:lumMod val="50000"/>
                  </a:srgbClr>
                </a:solidFill>
                <a:ea typeface="+mj-ea"/>
                <a:cs typeface="+mj-cs"/>
              </a:rPr>
              <a:t>not washing </a:t>
            </a:r>
            <a:r>
              <a:rPr lang="en-US" sz="3600" b="1" dirty="0">
                <a:solidFill>
                  <a:srgbClr val="4E67C8">
                    <a:lumMod val="50000"/>
                  </a:srgbClr>
                </a:solidFill>
                <a:ea typeface="+mj-ea"/>
                <a:cs typeface="+mj-cs"/>
              </a:rPr>
              <a:t>up at the moment. </a:t>
            </a:r>
            <a:br>
              <a:rPr lang="en-US" sz="3600" b="1" dirty="0">
                <a:solidFill>
                  <a:srgbClr val="4E67C8">
                    <a:lumMod val="50000"/>
                  </a:srgbClr>
                </a:solidFill>
                <a:ea typeface="+mj-ea"/>
                <a:cs typeface="+mj-cs"/>
              </a:rPr>
            </a:br>
            <a:r>
              <a:rPr lang="en-US" sz="3600" b="1" dirty="0">
                <a:solidFill>
                  <a:srgbClr val="4E67C8">
                    <a:lumMod val="50000"/>
                  </a:srgbClr>
                </a:solidFill>
                <a:ea typeface="+mj-ea"/>
                <a:cs typeface="+mj-cs"/>
              </a:rPr>
              <a:t>They are </a:t>
            </a:r>
            <a:r>
              <a:rPr lang="en-US" sz="3600" b="1" dirty="0" smtClean="0">
                <a:solidFill>
                  <a:srgbClr val="4E67C8">
                    <a:lumMod val="50000"/>
                  </a:srgbClr>
                </a:solidFill>
                <a:ea typeface="+mj-ea"/>
                <a:cs typeface="+mj-cs"/>
              </a:rPr>
              <a:t>not singing </a:t>
            </a:r>
            <a:r>
              <a:rPr lang="en-US" sz="3600" b="1" dirty="0">
                <a:solidFill>
                  <a:srgbClr val="4E67C8">
                    <a:lumMod val="50000"/>
                  </a:srgbClr>
                </a:solidFill>
                <a:ea typeface="+mj-ea"/>
                <a:cs typeface="+mj-cs"/>
              </a:rPr>
              <a:t>a song at that moment. </a:t>
            </a:r>
            <a:br>
              <a:rPr lang="en-US" sz="3600" b="1" dirty="0">
                <a:solidFill>
                  <a:srgbClr val="4E67C8">
                    <a:lumMod val="50000"/>
                  </a:srgbClr>
                </a:solidFill>
                <a:ea typeface="+mj-ea"/>
                <a:cs typeface="+mj-cs"/>
              </a:rPr>
            </a:br>
            <a:r>
              <a:rPr lang="en-US" sz="3600" b="1" dirty="0">
                <a:solidFill>
                  <a:srgbClr val="4E67C8">
                    <a:lumMod val="50000"/>
                  </a:srgbClr>
                </a:solidFill>
                <a:ea typeface="+mj-ea"/>
                <a:cs typeface="+mj-cs"/>
              </a:rPr>
              <a:t>We are </a:t>
            </a:r>
            <a:r>
              <a:rPr lang="en-US" sz="3600" b="1" dirty="0" smtClean="0">
                <a:solidFill>
                  <a:srgbClr val="4E67C8">
                    <a:lumMod val="50000"/>
                  </a:srgbClr>
                </a:solidFill>
                <a:ea typeface="+mj-ea"/>
                <a:cs typeface="+mj-cs"/>
              </a:rPr>
              <a:t>not opening </a:t>
            </a:r>
            <a:r>
              <a:rPr lang="en-US" sz="3600" b="1" dirty="0">
                <a:solidFill>
                  <a:srgbClr val="4E67C8">
                    <a:lumMod val="50000"/>
                  </a:srgbClr>
                </a:solidFill>
                <a:ea typeface="+mj-ea"/>
                <a:cs typeface="+mj-cs"/>
              </a:rPr>
              <a:t>the window now.</a:t>
            </a:r>
            <a:r>
              <a:rPr lang="en-US" sz="4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>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6" y="5733256"/>
            <a:ext cx="1008112" cy="1040428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404664"/>
            <a:ext cx="7344816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/>
              <a:t>Make </a:t>
            </a:r>
            <a:r>
              <a:rPr lang="en-US" sz="4000" dirty="0" smtClean="0"/>
              <a:t>questions using </a:t>
            </a:r>
            <a:r>
              <a:rPr lang="en-US" sz="4000" dirty="0"/>
              <a:t>Present </a:t>
            </a:r>
            <a:r>
              <a:rPr lang="en-US" sz="4000" dirty="0" smtClean="0"/>
              <a:t>Continuous </a:t>
            </a:r>
            <a:r>
              <a:rPr lang="en-US" sz="4000" dirty="0"/>
              <a:t>tense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7" y="539042"/>
            <a:ext cx="1152128" cy="1189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232" y="1872020"/>
            <a:ext cx="876858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5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016" y="327971"/>
            <a:ext cx="8856984" cy="51090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/>
              <a:t>make/ Ann/now/a phone </a:t>
            </a:r>
            <a:r>
              <a:rPr lang="en-US" sz="4400" dirty="0" smtClean="0"/>
              <a:t>call?</a:t>
            </a:r>
          </a:p>
          <a:p>
            <a:endParaRPr lang="en-US" sz="4400" dirty="0"/>
          </a:p>
          <a:p>
            <a:r>
              <a:rPr lang="en-US" sz="4400" dirty="0"/>
              <a:t>5. wash/the children/the </a:t>
            </a:r>
            <a:r>
              <a:rPr lang="en-US" sz="4400" dirty="0" smtClean="0"/>
              <a:t>dog/now? </a:t>
            </a:r>
          </a:p>
          <a:p>
            <a:endParaRPr lang="en-US" sz="4400" dirty="0"/>
          </a:p>
          <a:p>
            <a:r>
              <a:rPr lang="en-US" sz="4400" dirty="0"/>
              <a:t>6. </a:t>
            </a:r>
            <a:r>
              <a:rPr lang="en-US" sz="4400" dirty="0" smtClean="0"/>
              <a:t>play/they/now/with their friends?</a:t>
            </a:r>
            <a:endParaRPr lang="en-US" sz="44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375009"/>
            <a:ext cx="1296144" cy="133769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6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20688"/>
            <a:ext cx="864096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Use pictures to make sentences. (Present Continuous) 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0" y="3356992"/>
            <a:ext cx="1476164" cy="15234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45002"/>
            <a:ext cx="5738785" cy="2827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548688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She is reading a book. </a:t>
            </a:r>
            <a:endParaRPr lang="ru-RU" sz="60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27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6048672" cy="42072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2939" y="4869160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They are talking</a:t>
            </a:r>
            <a:r>
              <a:rPr lang="ru-RU" sz="6000" dirty="0" smtClean="0"/>
              <a:t>.</a:t>
            </a:r>
            <a:endParaRPr lang="ru-RU" sz="6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1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45"/>
          <a:stretch/>
        </p:blipFill>
        <p:spPr>
          <a:xfrm>
            <a:off x="2627784" y="401504"/>
            <a:ext cx="3867142" cy="3819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648" y="458112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She is saying goodbye to the children</a:t>
            </a:r>
            <a:r>
              <a:rPr lang="ru-RU" sz="6000" dirty="0"/>
              <a:t>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0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7"/>
            <a:ext cx="6156176" cy="4102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4653136"/>
            <a:ext cx="9108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The are painting the wall</a:t>
            </a:r>
            <a:r>
              <a:rPr lang="ru-RU" sz="6000" dirty="0" smtClean="0"/>
              <a:t>.</a:t>
            </a:r>
            <a:r>
              <a:rPr lang="en-US" sz="6000" dirty="0" smtClean="0"/>
              <a:t> </a:t>
            </a:r>
            <a:endParaRPr lang="ru-RU" sz="6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764704"/>
            <a:ext cx="6984775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dirty="0">
                <a:solidFill>
                  <a:schemeClr val="accent3">
                    <a:lumMod val="50000"/>
                  </a:schemeClr>
                </a:solidFill>
                <a:effectLst/>
              </a:rPr>
              <a:t>n</a:t>
            </a:r>
            <a:r>
              <a:rPr lang="en-US" sz="72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g -/ŋ/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en-US" sz="6000" dirty="0" smtClean="0">
                <a:solidFill>
                  <a:schemeClr val="tx1"/>
                </a:solidFill>
                <a:effectLst/>
              </a:rPr>
              <a:t>sitti</a:t>
            </a: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ng</a:t>
            </a:r>
            <a:r>
              <a:rPr lang="en-US" sz="6000" dirty="0">
                <a:effectLst/>
              </a:rPr>
              <a:t>, </a:t>
            </a:r>
            <a:r>
              <a:rPr lang="en-US" sz="6000" dirty="0" smtClean="0">
                <a:solidFill>
                  <a:schemeClr val="tx1"/>
                </a:solidFill>
                <a:effectLst/>
              </a:rPr>
              <a:t>readi</a:t>
            </a: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ng</a:t>
            </a:r>
            <a:r>
              <a:rPr lang="en-US" sz="6000" dirty="0">
                <a:effectLst/>
              </a:rPr>
              <a:t>, </a:t>
            </a:r>
            <a:r>
              <a:rPr lang="en-US" sz="6000" dirty="0" smtClean="0">
                <a:solidFill>
                  <a:schemeClr val="tx1"/>
                </a:solidFill>
                <a:effectLst/>
              </a:rPr>
              <a:t>comi</a:t>
            </a: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ng</a:t>
            </a:r>
            <a:r>
              <a:rPr lang="en-US" sz="6000" dirty="0" smtClean="0">
                <a:effectLst/>
              </a:rPr>
              <a:t>, </a:t>
            </a:r>
            <a:r>
              <a:rPr lang="en-US" sz="6000" dirty="0" smtClean="0">
                <a:solidFill>
                  <a:schemeClr val="tx1"/>
                </a:solidFill>
                <a:effectLst/>
              </a:rPr>
              <a:t>playi</a:t>
            </a: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ng</a:t>
            </a:r>
            <a:r>
              <a:rPr lang="en-US" sz="6000" dirty="0" smtClean="0">
                <a:effectLst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effectLst/>
              </a:rPr>
              <a:t>worki</a:t>
            </a: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ng</a:t>
            </a:r>
            <a:r>
              <a:rPr lang="en-US" sz="6000" dirty="0" smtClean="0">
                <a:effectLst/>
              </a:rPr>
              <a:t>, </a:t>
            </a:r>
            <a:r>
              <a:rPr lang="en-US" sz="6000" dirty="0" smtClean="0">
                <a:solidFill>
                  <a:schemeClr val="tx1"/>
                </a:solidFill>
                <a:effectLst/>
              </a:rPr>
              <a:t>eati</a:t>
            </a:r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ng</a:t>
            </a: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6000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60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6000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US" sz="6000" dirty="0" smtClean="0">
                <a:effectLst/>
              </a:rPr>
              <a:t> </a:t>
            </a:r>
            <a:r>
              <a:rPr lang="ru-RU" sz="6000" dirty="0" smtClean="0">
                <a:effectLst/>
              </a:rPr>
              <a:t>                     </a:t>
            </a:r>
            <a:endParaRPr lang="ru-RU" sz="6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41007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0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480" y="4581128"/>
            <a:ext cx="87129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/>
              <a:t>He is looking at the stars</a:t>
            </a:r>
            <a:r>
              <a:rPr lang="ru-RU" sz="52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505" y="504829"/>
            <a:ext cx="5716291" cy="386027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5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2595"/>
            <a:ext cx="5457571" cy="3816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575" y="4581128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He is repairing a car</a:t>
            </a:r>
            <a:r>
              <a:rPr lang="ru-RU" sz="6000" dirty="0" smtClean="0"/>
              <a:t>.</a:t>
            </a:r>
            <a:r>
              <a:rPr lang="en-US" sz="6000" dirty="0" smtClean="0"/>
              <a:t> </a:t>
            </a:r>
            <a:endParaRPr lang="ru-RU" sz="6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4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6672"/>
            <a:ext cx="5868144" cy="3371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22108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People are waiting for the ambulance. </a:t>
            </a:r>
            <a:endParaRPr lang="ru-RU" sz="6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11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4579" r="8942" b="19192"/>
          <a:stretch/>
        </p:blipFill>
        <p:spPr>
          <a:xfrm>
            <a:off x="3131840" y="476672"/>
            <a:ext cx="3240360" cy="4048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4869160"/>
            <a:ext cx="885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The postman is delivering a letter</a:t>
            </a:r>
            <a:r>
              <a:rPr lang="ru-RU" sz="5400" dirty="0"/>
              <a:t>.</a:t>
            </a:r>
            <a:r>
              <a:rPr lang="en-US" sz="5400" dirty="0" smtClean="0"/>
              <a:t> </a:t>
            </a:r>
            <a:endParaRPr lang="ru-RU" sz="5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47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97152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He is driving a taxi. </a:t>
            </a:r>
            <a:endParaRPr lang="ru-RU" sz="6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6" y="620688"/>
            <a:ext cx="6457608" cy="345638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5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9849"/>
            <a:ext cx="4036435" cy="388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4581128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The waiter is serving drinks</a:t>
            </a:r>
            <a:r>
              <a:rPr lang="ru-RU" sz="6000" dirty="0"/>
              <a:t>.</a:t>
            </a:r>
            <a:r>
              <a:rPr lang="en-US" sz="6000" dirty="0" smtClean="0"/>
              <a:t> </a:t>
            </a:r>
            <a:endParaRPr lang="ru-RU" sz="6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1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8784976" cy="12961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6600" b="1" dirty="0">
                <a:solidFill>
                  <a:prstClr val="black"/>
                </a:solidFill>
              </a:rPr>
              <a:t>Present Continuous</a:t>
            </a:r>
            <a:endParaRPr lang="ru-RU" sz="66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1476164" cy="15234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6627" y="3068961"/>
            <a:ext cx="597666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 </a:t>
            </a:r>
            <a:r>
              <a:rPr lang="en-US" sz="7200" b="1" dirty="0"/>
              <a:t>to be + </a:t>
            </a:r>
            <a:r>
              <a:rPr lang="en-US" sz="7200" b="1" dirty="0" err="1"/>
              <a:t>Ving</a:t>
            </a:r>
            <a:r>
              <a:rPr lang="en-US" sz="7200" b="1" dirty="0"/>
              <a:t> </a:t>
            </a:r>
            <a:endParaRPr lang="en-US" sz="7200" i="1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43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136903" cy="4104456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 smtClean="0">
                <a:solidFill>
                  <a:schemeClr val="tx1"/>
                </a:solidFill>
                <a:effectLst/>
              </a:rPr>
              <a:t>1. 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I </a:t>
            </a:r>
            <a:r>
              <a:rPr lang="en-US" sz="3600" dirty="0">
                <a:solidFill>
                  <a:schemeClr val="tx1"/>
                </a:solidFill>
                <a:effectLst/>
              </a:rPr>
              <a:t>are swimming. 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>2</a:t>
            </a:r>
            <a:r>
              <a:rPr lang="en-US" sz="3600" dirty="0">
                <a:solidFill>
                  <a:schemeClr val="tx1"/>
                </a:solidFill>
                <a:effectLst/>
              </a:rPr>
              <a:t>. Tom and Sam is watching TV.  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3. My brother are listening to the radio.  </a:t>
            </a:r>
            <a:r>
              <a:rPr lang="ru-RU" sz="3600" dirty="0">
                <a:solidFill>
                  <a:schemeClr val="tx1"/>
                </a:solidFill>
                <a:effectLst/>
              </a:rPr>
              <a:t>    </a:t>
            </a:r>
            <a:r>
              <a:rPr lang="ru-RU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>4</a:t>
            </a:r>
            <a:r>
              <a:rPr lang="en-US" sz="3600" dirty="0">
                <a:solidFill>
                  <a:schemeClr val="tx1"/>
                </a:solidFill>
                <a:effectLst/>
              </a:rPr>
              <a:t>. My friend am running to school.  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5. We is making a cake. </a:t>
            </a:r>
            <a:r>
              <a:rPr lang="en-US" dirty="0">
                <a:effectLst/>
              </a:rPr>
              <a:t> </a:t>
            </a:r>
            <a:r>
              <a:rPr lang="ru-RU" dirty="0">
                <a:effectLst/>
              </a:rPr>
              <a:t>   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11330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5400" b="1" dirty="0">
                <a:solidFill>
                  <a:schemeClr val="tx1"/>
                </a:solidFill>
              </a:rPr>
              <a:t>Find out </a:t>
            </a:r>
            <a:r>
              <a:rPr lang="en-US" sz="5400" b="1" dirty="0" smtClean="0">
                <a:solidFill>
                  <a:schemeClr val="tx1"/>
                </a:solidFill>
              </a:rPr>
              <a:t>mistakes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136903" cy="3382312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>
                <a:solidFill>
                  <a:schemeClr val="tx1"/>
                </a:solidFill>
                <a:effectLst/>
              </a:rPr>
              <a:t>1. </a:t>
            </a:r>
            <a:r>
              <a:rPr lang="en-US" sz="3600" dirty="0">
                <a:solidFill>
                  <a:schemeClr val="tx1"/>
                </a:solidFill>
                <a:effectLst/>
              </a:rPr>
              <a:t>I 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am </a:t>
            </a:r>
            <a:r>
              <a:rPr lang="en-US" sz="3600" dirty="0">
                <a:solidFill>
                  <a:schemeClr val="tx1"/>
                </a:solidFill>
                <a:effectLst/>
              </a:rPr>
              <a:t>swimming. </a:t>
            </a:r>
            <a:r>
              <a:rPr lang="ru-RU" sz="3600" dirty="0">
                <a:solidFill>
                  <a:schemeClr val="tx1"/>
                </a:solidFill>
                <a:effectLst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2. Tom and Sam 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are </a:t>
            </a:r>
            <a:r>
              <a:rPr lang="en-US" sz="3600" dirty="0">
                <a:solidFill>
                  <a:schemeClr val="tx1"/>
                </a:solidFill>
                <a:effectLst/>
              </a:rPr>
              <a:t>watching TV.  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3. My brother 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is </a:t>
            </a:r>
            <a:r>
              <a:rPr lang="en-US" sz="3600" dirty="0">
                <a:solidFill>
                  <a:schemeClr val="tx1"/>
                </a:solidFill>
                <a:effectLst/>
              </a:rPr>
              <a:t>listening to the radio.  </a:t>
            </a:r>
            <a:r>
              <a:rPr lang="ru-RU" sz="3600" dirty="0">
                <a:solidFill>
                  <a:schemeClr val="tx1"/>
                </a:solidFill>
                <a:effectLst/>
              </a:rPr>
              <a:t>    </a:t>
            </a:r>
            <a:br>
              <a:rPr lang="ru-RU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4. My friend 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is </a:t>
            </a:r>
            <a:r>
              <a:rPr lang="en-US" sz="3600" dirty="0">
                <a:solidFill>
                  <a:schemeClr val="tx1"/>
                </a:solidFill>
                <a:effectLst/>
              </a:rPr>
              <a:t>running to school.  </a:t>
            </a:r>
            <a:br>
              <a:rPr lang="en-US" sz="3600" dirty="0">
                <a:solidFill>
                  <a:schemeClr val="tx1"/>
                </a:solidFill>
                <a:effectLst/>
              </a:rPr>
            </a:br>
            <a:r>
              <a:rPr lang="en-US" sz="3600" dirty="0">
                <a:solidFill>
                  <a:schemeClr val="tx1"/>
                </a:solidFill>
                <a:effectLst/>
              </a:rPr>
              <a:t>5. We 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are </a:t>
            </a:r>
            <a:r>
              <a:rPr lang="en-US" sz="3600" dirty="0">
                <a:solidFill>
                  <a:schemeClr val="tx1"/>
                </a:solidFill>
                <a:effectLst/>
              </a:rPr>
              <a:t>making a cake.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04129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800" b="1" dirty="0" smtClean="0">
                <a:solidFill>
                  <a:schemeClr val="tx1"/>
                </a:solidFill>
              </a:rPr>
              <a:t>Check yourself: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564904"/>
            <a:ext cx="7992887" cy="2950264"/>
          </a:xfrm>
          <a:solidFill>
            <a:schemeClr val="accent3">
              <a:lumMod val="60000"/>
              <a:lumOff val="40000"/>
            </a:schemeClr>
          </a:solidFill>
          <a:effectLst/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gradFill>
                  <a:gsLst>
                    <a:gs pos="82000">
                      <a:srgbClr val="111423"/>
                    </a:gs>
                    <a:gs pos="0">
                      <a:schemeClr val="tx1"/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</a:rPr>
              <a:t>sit, work, run, put, come, make, take, ride, talk, ask, play, do</a:t>
            </a:r>
            <a:r>
              <a:rPr lang="ru-RU" dirty="0">
                <a:gradFill>
                  <a:gsLst>
                    <a:gs pos="82000">
                      <a:srgbClr val="111423"/>
                    </a:gs>
                    <a:gs pos="0">
                      <a:schemeClr val="tx1"/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</a:rPr>
              <a:t/>
            </a:r>
            <a:br>
              <a:rPr lang="ru-RU" dirty="0">
                <a:gradFill>
                  <a:gsLst>
                    <a:gs pos="82000">
                      <a:srgbClr val="111423"/>
                    </a:gs>
                    <a:gs pos="0">
                      <a:schemeClr val="tx1"/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</a:rPr>
            </a:br>
            <a:endParaRPr lang="ru-RU" dirty="0">
              <a:gradFill>
                <a:gsLst>
                  <a:gs pos="82000">
                    <a:srgbClr val="111423"/>
                  </a:gs>
                  <a:gs pos="0">
                    <a:schemeClr val="tx1"/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352928" cy="1656184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Write the word adding - ING </a:t>
            </a:r>
            <a:endParaRPr lang="ru-RU" sz="4000" b="1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to </a:t>
            </a:r>
            <a:r>
              <a:rPr lang="en-US" sz="4000" b="1" dirty="0">
                <a:solidFill>
                  <a:schemeClr val="tx1"/>
                </a:solidFill>
              </a:rPr>
              <a:t>this word in the right </a:t>
            </a:r>
            <a:r>
              <a:rPr lang="en-US" sz="4000" b="1" dirty="0" smtClean="0">
                <a:solidFill>
                  <a:schemeClr val="tx1"/>
                </a:solidFill>
              </a:rPr>
              <a:t>column</a:t>
            </a:r>
            <a:endParaRPr lang="ru-RU" sz="40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2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3568" y="1124744"/>
            <a:ext cx="8280920" cy="42484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working          coming             sitting</a:t>
            </a:r>
          </a:p>
          <a:p>
            <a:pPr marL="4572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talking            making            running</a:t>
            </a:r>
          </a:p>
          <a:p>
            <a:pPr marL="4572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asking             taking              putting</a:t>
            </a:r>
          </a:p>
          <a:p>
            <a:pPr marL="4572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playing            riding</a:t>
            </a:r>
          </a:p>
          <a:p>
            <a:pPr marL="45720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doing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665844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Time words</a:t>
            </a:r>
            <a:r>
              <a:rPr lang="ru-RU" sz="4400" b="1" dirty="0" smtClean="0"/>
              <a:t>:</a:t>
            </a:r>
            <a:endParaRPr lang="en-US" sz="4400" b="1" dirty="0" smtClean="0"/>
          </a:p>
          <a:p>
            <a:pPr algn="ctr"/>
            <a:endParaRPr lang="ru-RU" sz="44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now – </a:t>
            </a:r>
            <a:r>
              <a:rPr lang="ru-RU" sz="4400" dirty="0" smtClean="0"/>
              <a:t>сейчас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/>
              <a:t>a</a:t>
            </a:r>
            <a:r>
              <a:rPr lang="en-US" sz="4400" dirty="0" smtClean="0"/>
              <a:t>t the moment –</a:t>
            </a:r>
            <a:r>
              <a:rPr lang="ru-RU" sz="4400" dirty="0" smtClean="0"/>
              <a:t> в данный момент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/>
              <a:t>r</a:t>
            </a:r>
            <a:r>
              <a:rPr lang="en-US" sz="4400" dirty="0" smtClean="0"/>
              <a:t>ight now – </a:t>
            </a:r>
            <a:r>
              <a:rPr lang="ru-RU" sz="4400" dirty="0" smtClean="0"/>
              <a:t>сейчас 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80" y="4725144"/>
            <a:ext cx="1476164" cy="152348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9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5" cy="1656184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/>
              </a:rPr>
              <a:t>Подлежащее + 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effectLst/>
              </a:rPr>
              <a:t>am/is/are + V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effectLst/>
              </a:rPr>
              <a:t>ing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effectLst/>
              </a:rPr>
              <a:t> + 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/>
              </a:rPr>
              <a:t>ВЧП</a:t>
            </a:r>
            <a:br>
              <a:rPr lang="ru-RU" sz="44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36912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Подлежащее +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am/is/are + not + V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</a:rPr>
              <a:t>ing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 +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ВЧП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95535" y="4746553"/>
            <a:ext cx="84969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Am/Is/Are +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подлежащее +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V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</a:rPr>
              <a:t>ing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 +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ВЧП?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99162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257</TotalTime>
  <Words>358</Words>
  <Application>Microsoft Office PowerPoint</Application>
  <PresentationFormat>Экран (4:3)</PresentationFormat>
  <Paragraphs>82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Презентация PowerPoint</vt:lpstr>
      <vt:lpstr>ng -/ŋ/  sitting, reading, coming, playing working, eating                        </vt:lpstr>
      <vt:lpstr>Презентация PowerPoint</vt:lpstr>
      <vt:lpstr>1. I are swimming.  2. Tom and Sam is watching TV.   3. My brother are listening to the radio.       4. My friend am running to school.   5. We is making a cake.         </vt:lpstr>
      <vt:lpstr>1. I am swimming.  2. Tom and Sam are watching TV.   3. My brother is listening to the radio.       4. My friend is running to school.   5. We are making a cake.</vt:lpstr>
      <vt:lpstr>sit, work, run, put, come, make, take, ride, talk, ask, play, do </vt:lpstr>
      <vt:lpstr>Презентация PowerPoint</vt:lpstr>
      <vt:lpstr>Презентация PowerPoint</vt:lpstr>
      <vt:lpstr>Подлежащее + am/is/are + V ing + ВЧП  </vt:lpstr>
      <vt:lpstr>Презентация PowerPoint</vt:lpstr>
      <vt:lpstr>1.The boy is drinking Coke.  2.The cat is eating fish.  3.We are sleeping in the bed.  4.They are talking.  </vt:lpstr>
      <vt:lpstr>He is playing volleyball with his friends  I am writing a letter now.  She is washing up at the moment.  They are singing a song at that moment.  We are opening the window now.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Артём</cp:lastModifiedBy>
  <cp:revision>28</cp:revision>
  <dcterms:created xsi:type="dcterms:W3CDTF">2016-01-27T04:42:15Z</dcterms:created>
  <dcterms:modified xsi:type="dcterms:W3CDTF">2017-02-27T17:40:47Z</dcterms:modified>
</cp:coreProperties>
</file>