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25" r:id="rId2"/>
    <p:sldId id="265" r:id="rId3"/>
    <p:sldId id="266" r:id="rId4"/>
    <p:sldId id="267" r:id="rId5"/>
    <p:sldId id="268" r:id="rId6"/>
    <p:sldId id="269" r:id="rId7"/>
    <p:sldId id="270" r:id="rId8"/>
    <p:sldId id="271" r:id="rId9"/>
    <p:sldId id="276" r:id="rId10"/>
    <p:sldId id="287" r:id="rId11"/>
    <p:sldId id="273" r:id="rId12"/>
    <p:sldId id="274" r:id="rId13"/>
    <p:sldId id="275" r:id="rId14"/>
    <p:sldId id="277" r:id="rId15"/>
    <p:sldId id="278" r:id="rId16"/>
    <p:sldId id="279" r:id="rId17"/>
    <p:sldId id="280" r:id="rId18"/>
    <p:sldId id="283" r:id="rId19"/>
    <p:sldId id="281" r:id="rId20"/>
    <p:sldId id="282" r:id="rId21"/>
    <p:sldId id="284" r:id="rId22"/>
    <p:sldId id="288" r:id="rId23"/>
    <p:sldId id="285" r:id="rId24"/>
    <p:sldId id="286" r:id="rId25"/>
    <p:sldId id="289" r:id="rId26"/>
    <p:sldId id="290" r:id="rId27"/>
    <p:sldId id="291" r:id="rId28"/>
    <p:sldId id="292" r:id="rId29"/>
    <p:sldId id="294" r:id="rId30"/>
    <p:sldId id="295" r:id="rId31"/>
    <p:sldId id="296" r:id="rId32"/>
    <p:sldId id="297" r:id="rId33"/>
    <p:sldId id="300" r:id="rId34"/>
    <p:sldId id="298" r:id="rId35"/>
    <p:sldId id="299" r:id="rId36"/>
    <p:sldId id="312" r:id="rId37"/>
    <p:sldId id="301" r:id="rId38"/>
    <p:sldId id="302" r:id="rId39"/>
    <p:sldId id="303" r:id="rId40"/>
    <p:sldId id="304" r:id="rId41"/>
    <p:sldId id="305" r:id="rId42"/>
    <p:sldId id="306" r:id="rId43"/>
    <p:sldId id="307" r:id="rId44"/>
    <p:sldId id="308" r:id="rId45"/>
    <p:sldId id="310" r:id="rId46"/>
    <p:sldId id="311" r:id="rId47"/>
    <p:sldId id="314" r:id="rId48"/>
    <p:sldId id="315" r:id="rId49"/>
    <p:sldId id="324" r:id="rId50"/>
    <p:sldId id="316" r:id="rId51"/>
    <p:sldId id="317" r:id="rId52"/>
    <p:sldId id="318" r:id="rId53"/>
    <p:sldId id="319" r:id="rId54"/>
    <p:sldId id="320" r:id="rId55"/>
    <p:sldId id="321" r:id="rId56"/>
    <p:sldId id="322" r:id="rId57"/>
    <p:sldId id="323" r:id="rId58"/>
  </p:sldIdLst>
  <p:sldSz cx="9144000" cy="6858000" type="screen4x3"/>
  <p:notesSz cx="6858000" cy="9144000"/>
  <p:custDataLst>
    <p:tags r:id="rId6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83"/>
    <a:srgbClr val="1F08C6"/>
    <a:srgbClr val="1508C4"/>
    <a:srgbClr val="002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Сред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71" autoAdjust="0"/>
  </p:normalViewPr>
  <p:slideViewPr>
    <p:cSldViewPr>
      <p:cViewPr varScale="1">
        <p:scale>
          <a:sx n="108" d="100"/>
          <a:sy n="108" d="100"/>
        </p:scale>
        <p:origin x="17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B4DA6-D526-4718-88DE-56577490007F}" type="datetimeFigureOut">
              <a:rPr lang="ru-RU" smtClean="0"/>
              <a:t>09.04.2023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F2BCD6-C583-4A56-86EC-4380C69A8EF0}" type="slidenum">
              <a:rPr lang="ru-RU" smtClean="0"/>
              <a:t>‹#›</a:t>
            </a:fld>
            <a:endParaRPr lang="ru-RU"/>
          </a:p>
        </p:txBody>
      </p:sp>
    </p:spTree>
    <p:extLst>
      <p:ext uri="{BB962C8B-B14F-4D97-AF65-F5344CB8AC3E}">
        <p14:creationId xmlns:p14="http://schemas.microsoft.com/office/powerpoint/2010/main" val="116266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Автор шаблона </a:t>
            </a:r>
            <a:r>
              <a:rPr lang="ru-RU" dirty="0" err="1"/>
              <a:t>Салиш</a:t>
            </a:r>
            <a:r>
              <a:rPr lang="ru-RU" dirty="0"/>
              <a:t> С.С., учитель начальных классов СШ №53 г. Актобе.</a:t>
            </a:r>
          </a:p>
        </p:txBody>
      </p:sp>
      <p:sp>
        <p:nvSpPr>
          <p:cNvPr id="4" name="Номер слайда 3"/>
          <p:cNvSpPr>
            <a:spLocks noGrp="1"/>
          </p:cNvSpPr>
          <p:nvPr>
            <p:ph type="sldNum" sz="quarter" idx="10"/>
          </p:nvPr>
        </p:nvSpPr>
        <p:spPr/>
        <p:txBody>
          <a:bodyPr/>
          <a:lstStyle/>
          <a:p>
            <a:fld id="{5FF2BCD6-C583-4A56-86EC-4380C69A8EF0}" type="slidenum">
              <a:rPr lang="ru-RU" smtClean="0"/>
              <a:t>2</a:t>
            </a:fld>
            <a:endParaRPr lang="ru-RU"/>
          </a:p>
        </p:txBody>
      </p:sp>
    </p:spTree>
    <p:extLst>
      <p:ext uri="{BB962C8B-B14F-4D97-AF65-F5344CB8AC3E}">
        <p14:creationId xmlns:p14="http://schemas.microsoft.com/office/powerpoint/2010/main" val="3514772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sun-shine-kz.ucoz.ru/" TargetMode="External"/><Relationship Id="rId4"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xml"/><Relationship Id="rId1" Type="http://schemas.openxmlformats.org/officeDocument/2006/relationships/audio" Target="../media/audio3.wav"/><Relationship Id="rId6" Type="http://schemas.openxmlformats.org/officeDocument/2006/relationships/audio" Target="../media/audio3.wav"/><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3">
            <a:lum/>
          </a:blip>
          <a:srcRect/>
          <a:stretch>
            <a:fillRect l="-9000" r="-11000" b="-7000"/>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09.04.2023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pic>
        <p:nvPicPr>
          <p:cNvPr id="102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496"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7529" y="47144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87534" y="49639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1761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22" y="3356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7785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12160" y="1718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21462" y="425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07896" y="18864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3185" y="112479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45731" y="8919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55712" y="9604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1395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7419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92"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3025" y="179930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8792" y="17021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46948"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3030" y="18242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53109"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77518" y="16635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7656" y="14997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6958" y="175335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133807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3392" y="1516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3307" y="187653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91208" y="22883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76056" y="2147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13349" y="22224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966057" y="195485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8662" y="19861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488"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4288" y="306415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82444"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8605"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17814" y="2706228"/>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87008" y="307780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83152" y="28617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78888" y="28785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4177" y="38146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723" y="358185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8605" y="32964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21729" y="331375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48845" y="35844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40054" y="366620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334819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587"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5387" y="44166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39625" y="4538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69704"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94113" y="43780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98913" y="40587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73553" y="44679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9987" y="4231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091" y="47351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69704" y="464894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42041" y="497420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9944" y="49369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6604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95257" y="47006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2628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3120"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46948"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2318" y="53948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51512" y="57664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7656" y="555042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6958" y="5804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538876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496" y="60712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8681" y="65033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81227" y="627050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75992" y="604294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25446" y="63103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13349" y="627312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07896" y="62772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9" name="Текст 8"/>
          <p:cNvSpPr>
            <a:spLocks noGrp="1"/>
          </p:cNvSpPr>
          <p:nvPr>
            <p:ph type="body" sz="quarter" idx="13" hasCustomPrompt="1"/>
          </p:nvPr>
        </p:nvSpPr>
        <p:spPr>
          <a:xfrm>
            <a:off x="1331913" y="4508276"/>
            <a:ext cx="6840537" cy="1296988"/>
          </a:xfrm>
        </p:spPr>
        <p:txBody>
          <a:bodyPr>
            <a:normAutofit/>
          </a:bodyPr>
          <a:lstStyle>
            <a:lvl5pPr marL="174625" indent="0">
              <a:buNone/>
              <a:defRPr sz="3200" baseline="0">
                <a:solidFill>
                  <a:schemeClr val="bg1"/>
                </a:solidFill>
                <a:effectLst>
                  <a:outerShdw blurRad="38100" dist="38100" dir="2700000" algn="tl">
                    <a:srgbClr val="000000">
                      <a:alpha val="43137"/>
                    </a:srgbClr>
                  </a:outerShdw>
                </a:effectLst>
              </a:defRPr>
            </a:lvl5pPr>
          </a:lstStyle>
          <a:p>
            <a:pPr lvl="4"/>
            <a:r>
              <a:rPr lang="ru-RU" dirty="0"/>
              <a:t>Ваши данные</a:t>
            </a:r>
          </a:p>
        </p:txBody>
      </p:sp>
      <p:sp>
        <p:nvSpPr>
          <p:cNvPr id="195" name="TextBox 194" hidden="1"/>
          <p:cNvSpPr txBox="1"/>
          <p:nvPr userDrawn="1"/>
        </p:nvSpPr>
        <p:spPr>
          <a:xfrm>
            <a:off x="35496" y="539969"/>
            <a:ext cx="9099350" cy="584775"/>
          </a:xfrm>
          <a:prstGeom prst="rect">
            <a:avLst/>
          </a:prstGeom>
          <a:noFill/>
        </p:spPr>
        <p:txBody>
          <a:bodyPr wrap="none" rtlCol="0">
            <a:spAutoFit/>
          </a:bodyPr>
          <a:lstStyle/>
          <a:p>
            <a:r>
              <a:rPr lang="ru-RU" sz="3200" b="1" dirty="0">
                <a:solidFill>
                  <a:schemeClr val="bg1"/>
                </a:solidFill>
                <a:effectLst>
                  <a:outerShdw blurRad="38100" dist="38100" dir="2700000" algn="tl">
                    <a:srgbClr val="000000">
                      <a:alpha val="43137"/>
                    </a:srgbClr>
                  </a:outerShdw>
                </a:effectLst>
              </a:rPr>
              <a:t>АВТОР ШАБЛОНА САЛИШ САЛТАНАТ САЛИШЕВНА</a:t>
            </a:r>
          </a:p>
        </p:txBody>
      </p:sp>
      <p:sp>
        <p:nvSpPr>
          <p:cNvPr id="2" name="Прямоугольник 1"/>
          <p:cNvSpPr/>
          <p:nvPr userDrawn="1"/>
        </p:nvSpPr>
        <p:spPr>
          <a:xfrm>
            <a:off x="-36512" y="-27384"/>
            <a:ext cx="1681871" cy="246221"/>
          </a:xfrm>
          <a:prstGeom prst="rect">
            <a:avLst/>
          </a:prstGeom>
        </p:spPr>
        <p:txBody>
          <a:bodyPr wrap="none">
            <a:spAutoFit/>
          </a:bodyPr>
          <a:lstStyle/>
          <a:p>
            <a:r>
              <a:rPr lang="en-US" sz="1000" dirty="0">
                <a:hlinkClick r:id="rId5"/>
              </a:rPr>
              <a:t>http://sun-shine-kz.ucoz.ru/</a:t>
            </a:r>
            <a:r>
              <a:rPr lang="ru-RU" sz="1000" dirty="0"/>
              <a:t> </a:t>
            </a:r>
          </a:p>
        </p:txBody>
      </p:sp>
      <p:sp>
        <p:nvSpPr>
          <p:cNvPr id="3" name="TextBox 2"/>
          <p:cNvSpPr txBox="1"/>
          <p:nvPr userDrawn="1"/>
        </p:nvSpPr>
        <p:spPr>
          <a:xfrm>
            <a:off x="-15712" y="6669360"/>
            <a:ext cx="1635384" cy="246221"/>
          </a:xfrm>
          <a:prstGeom prst="rect">
            <a:avLst/>
          </a:prstGeom>
          <a:noFill/>
        </p:spPr>
        <p:txBody>
          <a:bodyPr wrap="none" rtlCol="0">
            <a:spAutoFit/>
          </a:bodyPr>
          <a:lstStyle/>
          <a:p>
            <a:r>
              <a:rPr lang="ru-RU" sz="1000" dirty="0">
                <a:solidFill>
                  <a:schemeClr val="bg1"/>
                </a:solidFill>
              </a:rPr>
              <a:t>Автор шаблона </a:t>
            </a:r>
            <a:r>
              <a:rPr lang="ru-RU" sz="1000" dirty="0" err="1">
                <a:solidFill>
                  <a:schemeClr val="bg1"/>
                </a:solidFill>
              </a:rPr>
              <a:t>Салиш</a:t>
            </a:r>
            <a:r>
              <a:rPr lang="ru-RU" sz="1000" dirty="0">
                <a:solidFill>
                  <a:schemeClr val="bg1"/>
                </a:solidFill>
              </a:rPr>
              <a:t> С.С.</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1" name="Svoya_igra_-_Zastavka_2013.wav"/>
          </p:stSnd>
        </p:sndAc>
      </p:transition>
    </mc:Choice>
    <mc:Fallback xmlns="">
      <p:transition spd="slow">
        <p:sndAc>
          <p:stSnd>
            <p:snd r:embed="rId6" name="Svoya_igra_-_Zastavka_2013.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a:t>Категория</a:t>
            </a:r>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a:t>Ваш вопрос</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11" name="TextBox 10">
            <a:hlinkClick r:id="" action="ppaction://hlinkshowjump?jump=nextslide">
              <a:snd r:embed="rId2" name="восходящий ряд.wav"/>
            </a:hlinkClick>
          </p:cNvPr>
          <p:cNvSpPr txBox="1"/>
          <p:nvPr userDrawn="1"/>
        </p:nvSpPr>
        <p:spPr>
          <a:xfrm>
            <a:off x="3923928" y="6093296"/>
            <a:ext cx="129856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a:solidFill>
                  <a:schemeClr val="bg1"/>
                </a:solidFill>
                <a:effectLst>
                  <a:outerShdw blurRad="38100" dist="38100" dir="2700000" algn="tl">
                    <a:srgbClr val="000000">
                      <a:alpha val="43137"/>
                    </a:srgbClr>
                  </a:outerShdw>
                </a:effectLst>
              </a:rPr>
              <a:t>Ответ</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11" name="TextBox 10">
            <a:hlinkClick r:id="" action="ppaction://hlinkshowjump?jump=nextslide">
              <a:snd r:embed="rId3" name="восходящий ряд.wav"/>
            </a:hlinkClick>
          </p:cNvPr>
          <p:cNvSpPr txBox="1"/>
          <p:nvPr userDrawn="1"/>
        </p:nvSpPr>
        <p:spPr>
          <a:xfrm>
            <a:off x="3779912" y="6093296"/>
            <a:ext cx="160172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a:solidFill>
                  <a:schemeClr val="bg1"/>
                </a:solidFill>
                <a:effectLst>
                  <a:outerShdw blurRad="38100" dist="38100" dir="2700000" algn="tl">
                    <a:srgbClr val="000000">
                      <a:alpha val="43137"/>
                    </a:srgbClr>
                  </a:outerShdw>
                </a:effectLst>
              </a:rPr>
              <a:t>Вопрос</a:t>
            </a:r>
          </a:p>
        </p:txBody>
      </p:sp>
      <p:pic>
        <p:nvPicPr>
          <p:cNvPr id="8" name="Picture 2" descr="https://festival.1september.ru/articles/604377/presentation/14.jpg"/>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20694" b="79306" l="22604" r="81979"/>
                    </a14:imgEffect>
                  </a14:imgLayer>
                </a14:imgProps>
              </a:ext>
              <a:ext uri="{28A0092B-C50C-407E-A947-70E740481C1C}">
                <a14:useLocalDpi xmlns:a14="http://schemas.microsoft.com/office/drawing/2010/main" val="0"/>
              </a:ext>
            </a:extLst>
          </a:blip>
          <a:srcRect l="22270" t="20969" r="17247" b="21612"/>
          <a:stretch/>
        </p:blipFill>
        <p:spPr bwMode="auto">
          <a:xfrm>
            <a:off x="1849666" y="2060848"/>
            <a:ext cx="5530646" cy="3937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411496" y="332656"/>
            <a:ext cx="3800464" cy="923330"/>
          </a:xfrm>
          <a:prstGeom prst="rect">
            <a:avLst/>
          </a:prstGeom>
          <a:noFill/>
        </p:spPr>
        <p:txBody>
          <a:bodyPr wrap="none" rtlCol="0">
            <a:spAutoFit/>
          </a:bodyPr>
          <a:lstStyle/>
          <a:p>
            <a:r>
              <a:rPr lang="ru-RU" sz="5400" kern="1200" dirty="0">
                <a:solidFill>
                  <a:schemeClr val="bg1"/>
                </a:solidFill>
                <a:latin typeface="+mj-lt"/>
                <a:ea typeface="+mj-ea"/>
                <a:cs typeface="+mj-cs"/>
              </a:rPr>
              <a:t>Кот в мешке</a:t>
            </a:r>
          </a:p>
        </p:txBody>
      </p:sp>
    </p:spTree>
    <p:extLst>
      <p:ext uri="{BB962C8B-B14F-4D97-AF65-F5344CB8AC3E}">
        <p14:creationId xmlns:p14="http://schemas.microsoft.com/office/powerpoint/2010/main" val="342486282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Svoya_igra_-_Kot_v_Meshke.wav"/>
          </p:stSnd>
        </p:sndAc>
      </p:transition>
    </mc:Choice>
    <mc:Fallback xmlns="">
      <p:transition spd="slow">
        <p:sndAc>
          <p:stSnd>
            <p:snd r:embed="rId6" name="Svoya_igra_-_Kot_v_Meshk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75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a:t>Категория</a:t>
            </a:r>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a:t>Ваш ответ</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pic>
        <p:nvPicPr>
          <p:cNvPr id="8" name="Picture 4">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884368" y="5930946"/>
            <a:ext cx="1080121" cy="810090"/>
          </a:xfrm>
          <a:prstGeom prst="rect">
            <a:avLst/>
          </a:prstGeom>
          <a:no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5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defRPr>
                <a:solidFill>
                  <a:schemeClr val="bg1"/>
                </a:solidFill>
              </a:defRPr>
            </a:lvl1pPr>
          </a:lstStyle>
          <a:p>
            <a:r>
              <a:rPr lang="ru-RU" dirty="0"/>
              <a:t>Тема </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22" name="Рисунок 21"/>
          <p:cNvSpPr>
            <a:spLocks noGrp="1"/>
          </p:cNvSpPr>
          <p:nvPr>
            <p:ph type="pic" sz="quarter" idx="13"/>
          </p:nvPr>
        </p:nvSpPr>
        <p:spPr>
          <a:xfrm>
            <a:off x="514826" y="1616804"/>
            <a:ext cx="8094868" cy="4404483"/>
          </a:xfrm>
        </p:spPr>
        <p:txBody>
          <a:bodyPr/>
          <a:lstStyle>
            <a:lvl1pPr>
              <a:defRPr>
                <a:solidFill>
                  <a:schemeClr val="bg1"/>
                </a:solidFill>
              </a:defRPr>
            </a:lvl1pPr>
          </a:lstStyle>
          <a:p>
            <a:endParaRPr lang="ru-RU"/>
          </a:p>
        </p:txBody>
      </p:sp>
    </p:spTree>
    <p:extLst>
      <p:ext uri="{BB962C8B-B14F-4D97-AF65-F5344CB8AC3E}">
        <p14:creationId xmlns:p14="http://schemas.microsoft.com/office/powerpoint/2010/main" val="79360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lgn="ctr">
              <a:defRPr>
                <a:solidFill>
                  <a:schemeClr val="bg1"/>
                </a:solidFill>
              </a:defRPr>
            </a:lvl1pPr>
          </a:lstStyle>
          <a:p>
            <a:r>
              <a:rPr lang="ru-RU" dirty="0"/>
              <a:t>Категория</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09.04.2023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68999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09.04.2023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09.04.2023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09.04.2023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60" r:id="rId5"/>
    <p:sldLayoutId id="2147483661" r:id="rId6"/>
    <p:sldLayoutId id="2147483654" r:id="rId7"/>
    <p:sldLayoutId id="2147483655"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5.xml"/><Relationship Id="rId18" Type="http://schemas.openxmlformats.org/officeDocument/2006/relationships/slide" Target="slide36.xml"/><Relationship Id="rId26" Type="http://schemas.openxmlformats.org/officeDocument/2006/relationships/slide" Target="slide54.xml"/><Relationship Id="rId3" Type="http://schemas.openxmlformats.org/officeDocument/2006/relationships/slide" Target="slide3.xml"/><Relationship Id="rId21" Type="http://schemas.openxmlformats.org/officeDocument/2006/relationships/slide" Target="slide43.xml"/><Relationship Id="rId7" Type="http://schemas.openxmlformats.org/officeDocument/2006/relationships/slide" Target="slide12.xml"/><Relationship Id="rId12" Type="http://schemas.openxmlformats.org/officeDocument/2006/relationships/slide" Target="slide23.xml"/><Relationship Id="rId17" Type="http://schemas.openxmlformats.org/officeDocument/2006/relationships/slide" Target="slide33.xml"/><Relationship Id="rId25" Type="http://schemas.openxmlformats.org/officeDocument/2006/relationships/slide" Target="slide52.xml"/><Relationship Id="rId2" Type="http://schemas.openxmlformats.org/officeDocument/2006/relationships/notesSlide" Target="../notesSlides/notesSlide1.xml"/><Relationship Id="rId16" Type="http://schemas.openxmlformats.org/officeDocument/2006/relationships/slide" Target="slide31.xml"/><Relationship Id="rId20" Type="http://schemas.openxmlformats.org/officeDocument/2006/relationships/slide" Target="slide41.xml"/><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21.xml"/><Relationship Id="rId24" Type="http://schemas.openxmlformats.org/officeDocument/2006/relationships/slide" Target="slide49.xml"/><Relationship Id="rId5" Type="http://schemas.openxmlformats.org/officeDocument/2006/relationships/slide" Target="slide7.xml"/><Relationship Id="rId15" Type="http://schemas.openxmlformats.org/officeDocument/2006/relationships/slide" Target="slide29.xml"/><Relationship Id="rId23" Type="http://schemas.openxmlformats.org/officeDocument/2006/relationships/slide" Target="slide47.xml"/><Relationship Id="rId28" Type="http://schemas.openxmlformats.org/officeDocument/2006/relationships/image" Target="../media/image6.png"/><Relationship Id="rId10" Type="http://schemas.openxmlformats.org/officeDocument/2006/relationships/slide" Target="slide18.xml"/><Relationship Id="rId19" Type="http://schemas.openxmlformats.org/officeDocument/2006/relationships/slide" Target="slide39.xml"/><Relationship Id="rId4" Type="http://schemas.openxmlformats.org/officeDocument/2006/relationships/slide" Target="slide5.xml"/><Relationship Id="rId9" Type="http://schemas.openxmlformats.org/officeDocument/2006/relationships/slide" Target="slide16.xml"/><Relationship Id="rId14" Type="http://schemas.openxmlformats.org/officeDocument/2006/relationships/slide" Target="slide27.xml"/><Relationship Id="rId22" Type="http://schemas.openxmlformats.org/officeDocument/2006/relationships/slide" Target="slide45.xml"/><Relationship Id="rId27" Type="http://schemas.openxmlformats.org/officeDocument/2006/relationships/slide" Target="slide5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4.wav"/><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4.png"/><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audio" Target="../media/audio2.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 Target="slide4.xml"/><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3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96" y="6550223"/>
            <a:ext cx="3960440" cy="307777"/>
          </a:xfrm>
          <a:prstGeom prst="rect">
            <a:avLst/>
          </a:prstGeom>
          <a:noFill/>
        </p:spPr>
        <p:txBody>
          <a:bodyPr wrap="square" rtlCol="0">
            <a:spAutoFit/>
          </a:bodyPr>
          <a:lstStyle/>
          <a:p>
            <a:r>
              <a:rPr lang="ru-RU" sz="1400" dirty="0">
                <a:solidFill>
                  <a:schemeClr val="bg1">
                    <a:lumMod val="50000"/>
                  </a:schemeClr>
                </a:solidFill>
              </a:rPr>
              <a:t>Разработка </a:t>
            </a:r>
            <a:r>
              <a:rPr lang="ru-RU" sz="1400" dirty="0" err="1">
                <a:solidFill>
                  <a:schemeClr val="bg1">
                    <a:lumMod val="50000"/>
                  </a:schemeClr>
                </a:solidFill>
              </a:rPr>
              <a:t>Бурлаковой</a:t>
            </a:r>
            <a:r>
              <a:rPr lang="ru-RU" sz="1400" dirty="0">
                <a:solidFill>
                  <a:schemeClr val="bg1">
                    <a:lumMod val="50000"/>
                  </a:schemeClr>
                </a:solidFill>
              </a:rPr>
              <a:t> Е.С.</a:t>
            </a:r>
          </a:p>
        </p:txBody>
      </p:sp>
      <p:pic>
        <p:nvPicPr>
          <p:cNvPr id="3" name="Рисунок 2"/>
          <p:cNvPicPr>
            <a:picLocks noChangeAspect="1"/>
          </p:cNvPicPr>
          <p:nvPr/>
        </p:nvPicPr>
        <p:blipFill>
          <a:blip r:embed="rId2"/>
          <a:stretch>
            <a:fillRect/>
          </a:stretch>
        </p:blipFill>
        <p:spPr>
          <a:xfrm>
            <a:off x="-25352" y="-19014"/>
            <a:ext cx="9169352" cy="6877014"/>
          </a:xfrm>
          <a:prstGeom prst="rect">
            <a:avLst/>
          </a:prstGeom>
        </p:spPr>
      </p:pic>
    </p:spTree>
    <p:extLst>
      <p:ext uri="{BB962C8B-B14F-4D97-AF65-F5344CB8AC3E}">
        <p14:creationId xmlns:p14="http://schemas.microsoft.com/office/powerpoint/2010/main" val="393301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pic>
        <p:nvPicPr>
          <p:cNvPr id="5" name="Picture 2" descr="https://s3-eu-west-1.amazonaws.com/elitsy/media/cache/d7/e7/d7e7c4fbe1afd2326e46775c9a0e9d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9031" y="4829607"/>
            <a:ext cx="1318626" cy="1261016"/>
          </a:xfrm>
          <a:prstGeom prst="rect">
            <a:avLst/>
          </a:prstGeom>
          <a:noFill/>
          <a:extLst>
            <a:ext uri="{909E8E84-426E-40DD-AFC4-6F175D3DCCD1}">
              <a14:hiddenFill xmlns:a14="http://schemas.microsoft.com/office/drawing/2010/main">
                <a:solidFill>
                  <a:srgbClr val="FFFFFF"/>
                </a:solidFill>
              </a14:hiddenFill>
            </a:ext>
          </a:extLst>
        </p:spPr>
      </p:pic>
      <p:sp>
        <p:nvSpPr>
          <p:cNvPr id="8" name="Объект 7">
            <a:extLst>
              <a:ext uri="{FF2B5EF4-FFF2-40B4-BE49-F238E27FC236}">
                <a16:creationId xmlns:a16="http://schemas.microsoft.com/office/drawing/2014/main" id="{D90EAD11-38A1-4654-8703-C03126F5431E}"/>
              </a:ext>
            </a:extLst>
          </p:cNvPr>
          <p:cNvSpPr>
            <a:spLocks noGrp="1"/>
          </p:cNvSpPr>
          <p:nvPr>
            <p:ph idx="1"/>
          </p:nvPr>
        </p:nvSpPr>
        <p:spPr>
          <a:xfrm>
            <a:off x="457200" y="1600201"/>
            <a:ext cx="8003232" cy="3994896"/>
          </a:xfrm>
        </p:spPr>
        <p:txBody>
          <a:bodyPr/>
          <a:lstStyle/>
          <a:p>
            <a:endParaRPr lang="ru-RU" dirty="0"/>
          </a:p>
        </p:txBody>
      </p:sp>
      <p:sp>
        <p:nvSpPr>
          <p:cNvPr id="9" name="Объект 2">
            <a:extLst>
              <a:ext uri="{FF2B5EF4-FFF2-40B4-BE49-F238E27FC236}">
                <a16:creationId xmlns:a16="http://schemas.microsoft.com/office/drawing/2014/main" id="{DCC88A60-FD2D-4386-AAAF-B0093A61BC15}"/>
              </a:ext>
            </a:extLst>
          </p:cNvPr>
          <p:cNvSpPr txBox="1">
            <a:spLocks/>
          </p:cNvSpPr>
          <p:nvPr/>
        </p:nvSpPr>
        <p:spPr>
          <a:xfrm>
            <a:off x="354360" y="1262904"/>
            <a:ext cx="7416824" cy="46036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3200" i="1" dirty="0"/>
              <a:t>This job is very </a:t>
            </a:r>
            <a:r>
              <a:rPr lang="en-US" sz="3200" i="1" u="sng" dirty="0"/>
              <a:t>important</a:t>
            </a:r>
            <a:r>
              <a:rPr lang="en-US" sz="3200" i="1" dirty="0"/>
              <a:t>. People of this job must be very brave and strong, kind and clever, clean and smart, because this job is very difficult. You must work hard on Monday, Tuesday, Wednesday, Thursday, Friday, Saturday and Sunday. And you mustn’t be a </a:t>
            </a:r>
            <a:r>
              <a:rPr lang="en-US" sz="3200" i="1" u="sng" dirty="0"/>
              <a:t>couch potato</a:t>
            </a:r>
            <a:r>
              <a:rPr lang="en-US" sz="3200" i="1" dirty="0"/>
              <a:t>. You must help sick people or animals any time. </a:t>
            </a:r>
            <a:endParaRPr lang="ru-RU" sz="3200" i="1" dirty="0"/>
          </a:p>
          <a:p>
            <a:pPr marL="0" indent="0" algn="just">
              <a:buFont typeface="Arial" pitchFamily="34" charset="0"/>
              <a:buNone/>
            </a:pPr>
            <a:r>
              <a:rPr lang="en-US" sz="3200" i="1" dirty="0"/>
              <a:t>You must wear a white uniform.</a:t>
            </a:r>
            <a:endParaRPr lang="ru-RU" sz="3200" i="1" dirty="0"/>
          </a:p>
        </p:txBody>
      </p:sp>
      <p:sp>
        <p:nvSpPr>
          <p:cNvPr id="10" name="Прямоугольник 9">
            <a:extLst>
              <a:ext uri="{FF2B5EF4-FFF2-40B4-BE49-F238E27FC236}">
                <a16:creationId xmlns:a16="http://schemas.microsoft.com/office/drawing/2014/main" id="{8F567BA4-BC1B-46A6-887E-F8824CA47837}"/>
              </a:ext>
            </a:extLst>
          </p:cNvPr>
          <p:cNvSpPr/>
          <p:nvPr/>
        </p:nvSpPr>
        <p:spPr>
          <a:xfrm>
            <a:off x="4962925" y="6068278"/>
            <a:ext cx="4034389"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rgbClr val="FFFF00"/>
                </a:solidFill>
              </a:rPr>
              <a:t>Important</a:t>
            </a:r>
            <a:r>
              <a:rPr lang="en-US" sz="2400" dirty="0">
                <a:solidFill>
                  <a:srgbClr val="FFFF00"/>
                </a:solidFill>
              </a:rPr>
              <a:t> – </a:t>
            </a:r>
            <a:r>
              <a:rPr lang="ru-RU" sz="2400" dirty="0">
                <a:solidFill>
                  <a:srgbClr val="FFFF00"/>
                </a:solidFill>
              </a:rPr>
              <a:t>важный</a:t>
            </a:r>
          </a:p>
          <a:p>
            <a:pPr algn="r"/>
            <a:r>
              <a:rPr lang="en-US" sz="2400" b="1" dirty="0">
                <a:solidFill>
                  <a:srgbClr val="FFFF00"/>
                </a:solidFill>
              </a:rPr>
              <a:t>a couch potato</a:t>
            </a:r>
            <a:r>
              <a:rPr lang="en-US" sz="2400" dirty="0">
                <a:solidFill>
                  <a:srgbClr val="FFFF00"/>
                </a:solidFill>
              </a:rPr>
              <a:t> –</a:t>
            </a:r>
            <a:r>
              <a:rPr lang="ru-RU" sz="2400" dirty="0">
                <a:solidFill>
                  <a:srgbClr val="FFFF00"/>
                </a:solidFill>
              </a:rPr>
              <a:t> лежебока</a:t>
            </a:r>
          </a:p>
        </p:txBody>
      </p:sp>
    </p:spTree>
    <p:extLst>
      <p:ext uri="{BB962C8B-B14F-4D97-AF65-F5344CB8AC3E}">
        <p14:creationId xmlns:p14="http://schemas.microsoft.com/office/powerpoint/2010/main" val="1714630251"/>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5" name="Прямоугольник 4">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pic>
        <p:nvPicPr>
          <p:cNvPr id="1026" name="Picture 2" descr="http://lezgigazet.ru/wp-content/uploads/2016/04/doc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5983" y="1196752"/>
            <a:ext cx="4693744" cy="4693744"/>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a:extLst>
              <a:ext uri="{FF2B5EF4-FFF2-40B4-BE49-F238E27FC236}">
                <a16:creationId xmlns:a16="http://schemas.microsoft.com/office/drawing/2014/main" id="{33F1C1BA-A7B7-4149-8831-38A63DB36D64}"/>
              </a:ext>
            </a:extLst>
          </p:cNvPr>
          <p:cNvSpPr>
            <a:spLocks noGrp="1"/>
          </p:cNvSpPr>
          <p:nvPr>
            <p:ph idx="1"/>
          </p:nvPr>
        </p:nvSpPr>
        <p:spPr/>
        <p:txBody>
          <a:bodyPr/>
          <a:lstStyle/>
          <a:p>
            <a:endParaRPr lang="ru-RU"/>
          </a:p>
        </p:txBody>
      </p:sp>
      <p:sp>
        <p:nvSpPr>
          <p:cNvPr id="8" name="Объект 2">
            <a:extLst>
              <a:ext uri="{FF2B5EF4-FFF2-40B4-BE49-F238E27FC236}">
                <a16:creationId xmlns:a16="http://schemas.microsoft.com/office/drawing/2014/main" id="{1D156BEA-560C-43D0-A331-F15CD5D32FC3}"/>
              </a:ext>
            </a:extLst>
          </p:cNvPr>
          <p:cNvSpPr txBox="1">
            <a:spLocks/>
          </p:cNvSpPr>
          <p:nvPr/>
        </p:nvSpPr>
        <p:spPr>
          <a:xfrm>
            <a:off x="755576" y="2176731"/>
            <a:ext cx="4320480" cy="23818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000" b="1"/>
              <a:t>This person is </a:t>
            </a:r>
            <a:r>
              <a:rPr lang="en-US" sz="6000" b="1" u="sng"/>
              <a:t>a doctor</a:t>
            </a:r>
            <a:endParaRPr lang="ru-RU" sz="6000" b="1" u="sng" dirty="0"/>
          </a:p>
        </p:txBody>
      </p:sp>
    </p:spTree>
    <p:extLst>
      <p:ext uri="{BB962C8B-B14F-4D97-AF65-F5344CB8AC3E}">
        <p14:creationId xmlns:p14="http://schemas.microsoft.com/office/powerpoint/2010/main" val="243082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5" name="Прямоугольник 4"/>
          <p:cNvSpPr/>
          <p:nvPr/>
        </p:nvSpPr>
        <p:spPr>
          <a:xfrm>
            <a:off x="313184" y="1340768"/>
            <a:ext cx="2664296"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457200" indent="-457200">
              <a:buFont typeface="+mj-lt"/>
              <a:buAutoNum type="arabicPeriod"/>
            </a:pPr>
            <a:r>
              <a:rPr lang="en-US" sz="2400" dirty="0"/>
              <a:t>a teacher</a:t>
            </a:r>
          </a:p>
          <a:p>
            <a:pPr marL="457200" indent="-457200">
              <a:buFont typeface="+mj-lt"/>
              <a:buAutoNum type="arabicPeriod"/>
            </a:pPr>
            <a:r>
              <a:rPr lang="en-US" sz="2400" dirty="0"/>
              <a:t>a doctor</a:t>
            </a:r>
          </a:p>
          <a:p>
            <a:pPr marL="457200" indent="-457200">
              <a:buFont typeface="+mj-lt"/>
              <a:buAutoNum type="arabicPeriod"/>
            </a:pPr>
            <a:r>
              <a:rPr lang="en-US" sz="2400" dirty="0"/>
              <a:t>a policeman</a:t>
            </a:r>
          </a:p>
          <a:p>
            <a:pPr marL="457200" indent="-457200">
              <a:buFont typeface="+mj-lt"/>
              <a:buAutoNum type="arabicPeriod"/>
            </a:pPr>
            <a:r>
              <a:rPr lang="en-US" sz="2400" dirty="0"/>
              <a:t>a clown</a:t>
            </a:r>
          </a:p>
          <a:p>
            <a:pPr marL="457200" indent="-457200">
              <a:buFont typeface="+mj-lt"/>
              <a:buAutoNum type="arabicPeriod"/>
            </a:pPr>
            <a:r>
              <a:rPr lang="en-US" sz="2400" dirty="0"/>
              <a:t>a postman</a:t>
            </a:r>
          </a:p>
          <a:p>
            <a:pPr marL="457200" indent="-457200">
              <a:buFont typeface="+mj-lt"/>
              <a:buAutoNum type="arabicPeriod"/>
            </a:pPr>
            <a:r>
              <a:rPr lang="en-US" sz="2400" dirty="0"/>
              <a:t>a dancer</a:t>
            </a:r>
          </a:p>
          <a:p>
            <a:pPr marL="457200" indent="-457200">
              <a:buFont typeface="+mj-lt"/>
              <a:buAutoNum type="arabicPeriod"/>
            </a:pPr>
            <a:r>
              <a:rPr lang="en-US" sz="2400" dirty="0"/>
              <a:t>a fireman</a:t>
            </a:r>
          </a:p>
          <a:p>
            <a:pPr marL="457200" indent="-457200">
              <a:buFont typeface="+mj-lt"/>
              <a:buAutoNum type="arabicPeriod"/>
            </a:pPr>
            <a:r>
              <a:rPr lang="en-US" sz="2400" dirty="0"/>
              <a:t>a baker</a:t>
            </a:r>
          </a:p>
          <a:p>
            <a:pPr marL="457200" indent="-457200">
              <a:buFont typeface="+mj-lt"/>
              <a:buAutoNum type="arabicPeriod"/>
            </a:pPr>
            <a:r>
              <a:rPr lang="en-US" sz="2400" dirty="0"/>
              <a:t>a dentist</a:t>
            </a:r>
          </a:p>
          <a:p>
            <a:pPr marL="457200" indent="-457200">
              <a:buFont typeface="+mj-lt"/>
              <a:buAutoNum type="arabicPeriod"/>
            </a:pPr>
            <a:r>
              <a:rPr lang="en-US" sz="2400" dirty="0"/>
              <a:t>a pupil</a:t>
            </a:r>
          </a:p>
        </p:txBody>
      </p:sp>
      <p:graphicFrame>
        <p:nvGraphicFramePr>
          <p:cNvPr id="7" name="Таблица 6"/>
          <p:cNvGraphicFramePr>
            <a:graphicFrameLocks noGrp="1"/>
          </p:cNvGraphicFramePr>
          <p:nvPr>
            <p:extLst>
              <p:ext uri="{D42A27DB-BD31-4B8C-83A1-F6EECF244321}">
                <p14:modId xmlns:p14="http://schemas.microsoft.com/office/powerpoint/2010/main" val="3680405634"/>
              </p:ext>
            </p:extLst>
          </p:nvPr>
        </p:nvGraphicFramePr>
        <p:xfrm>
          <a:off x="1691684" y="5327799"/>
          <a:ext cx="5976660" cy="640497"/>
        </p:xfrm>
        <a:graphic>
          <a:graphicData uri="http://schemas.openxmlformats.org/drawingml/2006/table">
            <a:tbl>
              <a:tblPr firstRow="1" bandRow="1">
                <a:tableStyleId>{5C22544A-7EE6-4342-B048-85BDC9FD1C3A}</a:tableStyleId>
              </a:tblPr>
              <a:tblGrid>
                <a:gridCol w="597666">
                  <a:extLst>
                    <a:ext uri="{9D8B030D-6E8A-4147-A177-3AD203B41FA5}">
                      <a16:colId xmlns:a16="http://schemas.microsoft.com/office/drawing/2014/main" val="20000"/>
                    </a:ext>
                  </a:extLst>
                </a:gridCol>
                <a:gridCol w="597666">
                  <a:extLst>
                    <a:ext uri="{9D8B030D-6E8A-4147-A177-3AD203B41FA5}">
                      <a16:colId xmlns:a16="http://schemas.microsoft.com/office/drawing/2014/main" val="20001"/>
                    </a:ext>
                  </a:extLst>
                </a:gridCol>
                <a:gridCol w="597666">
                  <a:extLst>
                    <a:ext uri="{9D8B030D-6E8A-4147-A177-3AD203B41FA5}">
                      <a16:colId xmlns:a16="http://schemas.microsoft.com/office/drawing/2014/main" val="20002"/>
                    </a:ext>
                  </a:extLst>
                </a:gridCol>
                <a:gridCol w="597666">
                  <a:extLst>
                    <a:ext uri="{9D8B030D-6E8A-4147-A177-3AD203B41FA5}">
                      <a16:colId xmlns:a16="http://schemas.microsoft.com/office/drawing/2014/main" val="20003"/>
                    </a:ext>
                  </a:extLst>
                </a:gridCol>
                <a:gridCol w="597666">
                  <a:extLst>
                    <a:ext uri="{9D8B030D-6E8A-4147-A177-3AD203B41FA5}">
                      <a16:colId xmlns:a16="http://schemas.microsoft.com/office/drawing/2014/main" val="20004"/>
                    </a:ext>
                  </a:extLst>
                </a:gridCol>
                <a:gridCol w="597666">
                  <a:extLst>
                    <a:ext uri="{9D8B030D-6E8A-4147-A177-3AD203B41FA5}">
                      <a16:colId xmlns:a16="http://schemas.microsoft.com/office/drawing/2014/main" val="20005"/>
                    </a:ext>
                  </a:extLst>
                </a:gridCol>
                <a:gridCol w="597666">
                  <a:extLst>
                    <a:ext uri="{9D8B030D-6E8A-4147-A177-3AD203B41FA5}">
                      <a16:colId xmlns:a16="http://schemas.microsoft.com/office/drawing/2014/main" val="20006"/>
                    </a:ext>
                  </a:extLst>
                </a:gridCol>
                <a:gridCol w="597666">
                  <a:extLst>
                    <a:ext uri="{9D8B030D-6E8A-4147-A177-3AD203B41FA5}">
                      <a16:colId xmlns:a16="http://schemas.microsoft.com/office/drawing/2014/main" val="20007"/>
                    </a:ext>
                  </a:extLst>
                </a:gridCol>
                <a:gridCol w="597666">
                  <a:extLst>
                    <a:ext uri="{9D8B030D-6E8A-4147-A177-3AD203B41FA5}">
                      <a16:colId xmlns:a16="http://schemas.microsoft.com/office/drawing/2014/main" val="20008"/>
                    </a:ext>
                  </a:extLst>
                </a:gridCol>
                <a:gridCol w="597666">
                  <a:extLst>
                    <a:ext uri="{9D8B030D-6E8A-4147-A177-3AD203B41FA5}">
                      <a16:colId xmlns:a16="http://schemas.microsoft.com/office/drawing/2014/main" val="20009"/>
                    </a:ext>
                  </a:extLst>
                </a:gridCol>
              </a:tblGrid>
              <a:tr h="274737">
                <a:tc>
                  <a:txBody>
                    <a:bodyPr/>
                    <a:lstStyle/>
                    <a:p>
                      <a:pPr algn="ctr"/>
                      <a:r>
                        <a:rPr lang="ru-RU" dirty="0"/>
                        <a:t>1</a:t>
                      </a:r>
                    </a:p>
                  </a:txBody>
                  <a:tcPr/>
                </a:tc>
                <a:tc>
                  <a:txBody>
                    <a:bodyPr/>
                    <a:lstStyle/>
                    <a:p>
                      <a:pPr algn="ctr"/>
                      <a:r>
                        <a:rPr lang="ru-RU" dirty="0"/>
                        <a:t>2</a:t>
                      </a:r>
                    </a:p>
                  </a:txBody>
                  <a:tcPr/>
                </a:tc>
                <a:tc>
                  <a:txBody>
                    <a:bodyPr/>
                    <a:lstStyle/>
                    <a:p>
                      <a:pPr algn="ctr"/>
                      <a:r>
                        <a:rPr lang="ru-RU" dirty="0"/>
                        <a:t>3</a:t>
                      </a:r>
                    </a:p>
                  </a:txBody>
                  <a:tcPr/>
                </a:tc>
                <a:tc>
                  <a:txBody>
                    <a:bodyPr/>
                    <a:lstStyle/>
                    <a:p>
                      <a:pPr algn="ctr"/>
                      <a:r>
                        <a:rPr lang="ru-RU" dirty="0"/>
                        <a:t>4</a:t>
                      </a:r>
                    </a:p>
                  </a:txBody>
                  <a:tcPr/>
                </a:tc>
                <a:tc>
                  <a:txBody>
                    <a:bodyPr/>
                    <a:lstStyle/>
                    <a:p>
                      <a:pPr algn="ctr"/>
                      <a:r>
                        <a:rPr lang="ru-RU" dirty="0"/>
                        <a:t>5</a:t>
                      </a:r>
                    </a:p>
                  </a:txBody>
                  <a:tcPr/>
                </a:tc>
                <a:tc>
                  <a:txBody>
                    <a:bodyPr/>
                    <a:lstStyle/>
                    <a:p>
                      <a:pPr algn="ctr"/>
                      <a:r>
                        <a:rPr lang="ru-RU" dirty="0"/>
                        <a:t>6</a:t>
                      </a:r>
                    </a:p>
                  </a:txBody>
                  <a:tcPr/>
                </a:tc>
                <a:tc>
                  <a:txBody>
                    <a:bodyPr/>
                    <a:lstStyle/>
                    <a:p>
                      <a:pPr algn="ctr"/>
                      <a:r>
                        <a:rPr lang="ru-RU" dirty="0"/>
                        <a:t>7</a:t>
                      </a:r>
                    </a:p>
                  </a:txBody>
                  <a:tcPr/>
                </a:tc>
                <a:tc>
                  <a:txBody>
                    <a:bodyPr/>
                    <a:lstStyle/>
                    <a:p>
                      <a:pPr algn="ctr"/>
                      <a:r>
                        <a:rPr lang="ru-RU" dirty="0"/>
                        <a:t>8</a:t>
                      </a:r>
                    </a:p>
                  </a:txBody>
                  <a:tcPr/>
                </a:tc>
                <a:tc>
                  <a:txBody>
                    <a:bodyPr/>
                    <a:lstStyle/>
                    <a:p>
                      <a:pPr algn="ctr"/>
                      <a:r>
                        <a:rPr lang="ru-RU" dirty="0"/>
                        <a:t>9</a:t>
                      </a:r>
                    </a:p>
                  </a:txBody>
                  <a:tcPr/>
                </a:tc>
                <a:tc>
                  <a:txBody>
                    <a:bodyPr/>
                    <a:lstStyle/>
                    <a:p>
                      <a:pPr algn="ctr"/>
                      <a:r>
                        <a:rPr lang="ru-RU" dirty="0"/>
                        <a:t>10</a:t>
                      </a:r>
                    </a:p>
                  </a:txBody>
                  <a:tcPr/>
                </a:tc>
                <a:extLst>
                  <a:ext uri="{0D108BD9-81ED-4DB2-BD59-A6C34878D82A}">
                    <a16:rowId xmlns:a16="http://schemas.microsoft.com/office/drawing/2014/main" val="10000"/>
                  </a:ext>
                </a:extLst>
              </a:tr>
              <a:tr h="274737">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tc>
                  <a:txBody>
                    <a:bodyPr/>
                    <a:lstStyle/>
                    <a:p>
                      <a:pPr algn="ctr"/>
                      <a:endParaRPr lang="ru-RU" sz="1000" dirty="0"/>
                    </a:p>
                  </a:txBody>
                  <a:tcPr/>
                </a:tc>
                <a:extLst>
                  <a:ext uri="{0D108BD9-81ED-4DB2-BD59-A6C34878D82A}">
                    <a16:rowId xmlns:a16="http://schemas.microsoft.com/office/drawing/2014/main" val="10001"/>
                  </a:ext>
                </a:extLst>
              </a:tr>
            </a:tbl>
          </a:graphicData>
        </a:graphic>
      </p:graphicFrame>
      <p:sp>
        <p:nvSpPr>
          <p:cNvPr id="8" name="Прямоугольник 7"/>
          <p:cNvSpPr/>
          <p:nvPr/>
        </p:nvSpPr>
        <p:spPr>
          <a:xfrm>
            <a:off x="4680014" y="1336333"/>
            <a:ext cx="3960440"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a:t>i) He bakes bread.</a:t>
            </a:r>
          </a:p>
          <a:p>
            <a:r>
              <a:rPr lang="en-US" sz="2400" dirty="0"/>
              <a:t>f) He works in a circus.</a:t>
            </a:r>
          </a:p>
          <a:p>
            <a:r>
              <a:rPr lang="en-US" sz="2400" dirty="0"/>
              <a:t>o) He takes care of our teeth.</a:t>
            </a:r>
          </a:p>
          <a:p>
            <a:r>
              <a:rPr lang="en-US" sz="2400" dirty="0"/>
              <a:t>s) He fights fires.</a:t>
            </a:r>
          </a:p>
          <a:p>
            <a:r>
              <a:rPr lang="en-US" sz="2400" dirty="0"/>
              <a:t>n) She studies at school.</a:t>
            </a:r>
          </a:p>
          <a:p>
            <a:r>
              <a:rPr lang="en-US" sz="2400" dirty="0"/>
              <a:t>e) He delivers letters.</a:t>
            </a:r>
          </a:p>
          <a:p>
            <a:r>
              <a:rPr lang="en-US" sz="2400" dirty="0"/>
              <a:t>p) She gives pupils homework.</a:t>
            </a:r>
          </a:p>
          <a:p>
            <a:r>
              <a:rPr lang="en-US" sz="2400" dirty="0"/>
              <a:t>r) He helps sick people.</a:t>
            </a:r>
          </a:p>
          <a:p>
            <a:r>
              <a:rPr lang="en-US" sz="2400" dirty="0"/>
              <a:t>o) He protects people.</a:t>
            </a:r>
          </a:p>
          <a:p>
            <a:r>
              <a:rPr lang="en-US" sz="2400" dirty="0"/>
              <a:t>s) She works in a theatre.</a:t>
            </a:r>
          </a:p>
        </p:txBody>
      </p:sp>
    </p:spTree>
    <p:extLst>
      <p:ext uri="{BB962C8B-B14F-4D97-AF65-F5344CB8AC3E}">
        <p14:creationId xmlns:p14="http://schemas.microsoft.com/office/powerpoint/2010/main" val="177084124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5" name="Прямоугольник 4"/>
          <p:cNvSpPr/>
          <p:nvPr/>
        </p:nvSpPr>
        <p:spPr>
          <a:xfrm>
            <a:off x="395536" y="1817603"/>
            <a:ext cx="2664296"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457200" indent="-457200">
              <a:buFont typeface="+mj-lt"/>
              <a:buAutoNum type="arabicPeriod"/>
            </a:pPr>
            <a:r>
              <a:rPr lang="en-US" sz="2400" dirty="0"/>
              <a:t>a teacher</a:t>
            </a:r>
          </a:p>
          <a:p>
            <a:pPr marL="457200" indent="-457200">
              <a:buFont typeface="+mj-lt"/>
              <a:buAutoNum type="arabicPeriod"/>
            </a:pPr>
            <a:r>
              <a:rPr lang="en-US" sz="2400" dirty="0"/>
              <a:t>a doctor</a:t>
            </a:r>
          </a:p>
          <a:p>
            <a:pPr marL="457200" indent="-457200">
              <a:buFont typeface="+mj-lt"/>
              <a:buAutoNum type="arabicPeriod"/>
            </a:pPr>
            <a:r>
              <a:rPr lang="en-US" sz="2400" dirty="0"/>
              <a:t>a policeman</a:t>
            </a:r>
          </a:p>
          <a:p>
            <a:pPr marL="457200" indent="-457200">
              <a:buFont typeface="+mj-lt"/>
              <a:buAutoNum type="arabicPeriod"/>
            </a:pPr>
            <a:r>
              <a:rPr lang="en-US" sz="2400" dirty="0"/>
              <a:t>a clown</a:t>
            </a:r>
          </a:p>
          <a:p>
            <a:pPr marL="457200" indent="-457200">
              <a:buFont typeface="+mj-lt"/>
              <a:buAutoNum type="arabicPeriod"/>
            </a:pPr>
            <a:r>
              <a:rPr lang="en-US" sz="2400" dirty="0"/>
              <a:t>a postman</a:t>
            </a:r>
          </a:p>
          <a:p>
            <a:pPr marL="457200" indent="-457200">
              <a:buFont typeface="+mj-lt"/>
              <a:buAutoNum type="arabicPeriod"/>
            </a:pPr>
            <a:r>
              <a:rPr lang="en-US" sz="2400" dirty="0"/>
              <a:t>a dancer</a:t>
            </a:r>
          </a:p>
          <a:p>
            <a:pPr marL="457200" indent="-457200">
              <a:buFont typeface="+mj-lt"/>
              <a:buAutoNum type="arabicPeriod"/>
            </a:pPr>
            <a:r>
              <a:rPr lang="en-US" sz="2400" dirty="0"/>
              <a:t>a fireman</a:t>
            </a:r>
          </a:p>
          <a:p>
            <a:pPr marL="457200" indent="-457200">
              <a:buFont typeface="+mj-lt"/>
              <a:buAutoNum type="arabicPeriod"/>
            </a:pPr>
            <a:r>
              <a:rPr lang="en-US" sz="2400" dirty="0"/>
              <a:t>a baker</a:t>
            </a:r>
          </a:p>
          <a:p>
            <a:pPr marL="457200" indent="-457200">
              <a:buFont typeface="+mj-lt"/>
              <a:buAutoNum type="arabicPeriod"/>
            </a:pPr>
            <a:r>
              <a:rPr lang="en-US" sz="2400" dirty="0"/>
              <a:t>a dentist</a:t>
            </a:r>
          </a:p>
          <a:p>
            <a:pPr marL="457200" indent="-457200">
              <a:buFont typeface="+mj-lt"/>
              <a:buAutoNum type="arabicPeriod"/>
            </a:pPr>
            <a:r>
              <a:rPr lang="en-US" sz="2400" dirty="0"/>
              <a:t>a pupil</a:t>
            </a:r>
          </a:p>
        </p:txBody>
      </p:sp>
      <p:sp>
        <p:nvSpPr>
          <p:cNvPr id="6" name="Прямоугольник 5"/>
          <p:cNvSpPr/>
          <p:nvPr/>
        </p:nvSpPr>
        <p:spPr>
          <a:xfrm>
            <a:off x="4716016" y="1817603"/>
            <a:ext cx="3960440" cy="38708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a:t>i) He bakes bread.</a:t>
            </a:r>
          </a:p>
          <a:p>
            <a:r>
              <a:rPr lang="en-US" sz="2400" dirty="0"/>
              <a:t>f) He works in a circus.</a:t>
            </a:r>
          </a:p>
          <a:p>
            <a:r>
              <a:rPr lang="en-US" sz="2400" dirty="0"/>
              <a:t>o) He takes care of our teeth.</a:t>
            </a:r>
          </a:p>
          <a:p>
            <a:r>
              <a:rPr lang="en-US" sz="2400" dirty="0"/>
              <a:t>s) He fights fires.</a:t>
            </a:r>
          </a:p>
          <a:p>
            <a:r>
              <a:rPr lang="en-US" sz="2400" dirty="0"/>
              <a:t>n) She studies at school.</a:t>
            </a:r>
          </a:p>
          <a:p>
            <a:r>
              <a:rPr lang="en-US" sz="2400" dirty="0"/>
              <a:t>e) He delivers letters.</a:t>
            </a:r>
          </a:p>
          <a:p>
            <a:r>
              <a:rPr lang="en-US" sz="2400" dirty="0"/>
              <a:t>p) She gives pupils homework.</a:t>
            </a:r>
          </a:p>
          <a:p>
            <a:r>
              <a:rPr lang="en-US" sz="2400" dirty="0"/>
              <a:t>r) He helps sick people.</a:t>
            </a:r>
          </a:p>
          <a:p>
            <a:r>
              <a:rPr lang="en-US" sz="2400" dirty="0"/>
              <a:t>o) He protects people.</a:t>
            </a:r>
          </a:p>
          <a:p>
            <a:r>
              <a:rPr lang="en-US" sz="2400" dirty="0"/>
              <a:t>s) She works in a theatre.</a:t>
            </a:r>
          </a:p>
        </p:txBody>
      </p:sp>
      <p:cxnSp>
        <p:nvCxnSpPr>
          <p:cNvPr id="8" name="Прямая со стрелкой 7"/>
          <p:cNvCxnSpPr/>
          <p:nvPr/>
        </p:nvCxnSpPr>
        <p:spPr>
          <a:xfrm>
            <a:off x="3131840" y="2204864"/>
            <a:ext cx="1512168" cy="2088232"/>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1" name="Прямая со стрелкой 10"/>
          <p:cNvCxnSpPr/>
          <p:nvPr/>
        </p:nvCxnSpPr>
        <p:spPr>
          <a:xfrm>
            <a:off x="3131840" y="2564904"/>
            <a:ext cx="1512168" cy="2088232"/>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3" name="Прямая со стрелкой 12"/>
          <p:cNvCxnSpPr/>
          <p:nvPr/>
        </p:nvCxnSpPr>
        <p:spPr>
          <a:xfrm>
            <a:off x="3131840" y="2924944"/>
            <a:ext cx="1512168" cy="2088232"/>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Прямая со стрелкой 16"/>
          <p:cNvCxnSpPr/>
          <p:nvPr/>
        </p:nvCxnSpPr>
        <p:spPr>
          <a:xfrm flipV="1">
            <a:off x="3131840" y="2492896"/>
            <a:ext cx="1512168" cy="792088"/>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19" name="Прямая со стрелкой 18"/>
          <p:cNvCxnSpPr/>
          <p:nvPr/>
        </p:nvCxnSpPr>
        <p:spPr>
          <a:xfrm>
            <a:off x="3149842" y="3538601"/>
            <a:ext cx="1566174" cy="394455"/>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1" name="Прямая со стрелкой 20"/>
          <p:cNvCxnSpPr/>
          <p:nvPr/>
        </p:nvCxnSpPr>
        <p:spPr>
          <a:xfrm>
            <a:off x="3131840" y="3898641"/>
            <a:ext cx="1512168" cy="1507306"/>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Прямая со стрелкой 24"/>
          <p:cNvCxnSpPr/>
          <p:nvPr/>
        </p:nvCxnSpPr>
        <p:spPr>
          <a:xfrm flipV="1">
            <a:off x="3131840" y="3212976"/>
            <a:ext cx="1512168" cy="1080120"/>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7" name="Прямая со стрелкой 26"/>
          <p:cNvCxnSpPr/>
          <p:nvPr/>
        </p:nvCxnSpPr>
        <p:spPr>
          <a:xfrm flipV="1">
            <a:off x="3149842" y="2078056"/>
            <a:ext cx="1494166" cy="2535803"/>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29" name="Прямая со стрелкой 28"/>
          <p:cNvCxnSpPr/>
          <p:nvPr/>
        </p:nvCxnSpPr>
        <p:spPr>
          <a:xfrm flipV="1">
            <a:off x="3149842" y="2818521"/>
            <a:ext cx="1494166" cy="2149867"/>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cxnSp>
        <p:nvCxnSpPr>
          <p:cNvPr id="31" name="Прямая со стрелкой 30"/>
          <p:cNvCxnSpPr/>
          <p:nvPr/>
        </p:nvCxnSpPr>
        <p:spPr>
          <a:xfrm flipV="1">
            <a:off x="3131840" y="3573016"/>
            <a:ext cx="1512168" cy="1819581"/>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graphicFrame>
        <p:nvGraphicFramePr>
          <p:cNvPr id="35" name="Таблица 34"/>
          <p:cNvGraphicFramePr>
            <a:graphicFrameLocks noGrp="1"/>
          </p:cNvGraphicFramePr>
          <p:nvPr>
            <p:extLst>
              <p:ext uri="{D42A27DB-BD31-4B8C-83A1-F6EECF244321}">
                <p14:modId xmlns:p14="http://schemas.microsoft.com/office/powerpoint/2010/main" val="29967851"/>
              </p:ext>
            </p:extLst>
          </p:nvPr>
        </p:nvGraphicFramePr>
        <p:xfrm>
          <a:off x="1259632" y="5860228"/>
          <a:ext cx="6096000" cy="736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tblGrid>
              <a:tr h="321841">
                <a:tc>
                  <a:txBody>
                    <a:bodyPr/>
                    <a:lstStyle/>
                    <a:p>
                      <a:pPr algn="ctr"/>
                      <a:r>
                        <a:rPr lang="ru-RU" dirty="0"/>
                        <a:t>1</a:t>
                      </a:r>
                    </a:p>
                  </a:txBody>
                  <a:tcPr/>
                </a:tc>
                <a:tc>
                  <a:txBody>
                    <a:bodyPr/>
                    <a:lstStyle/>
                    <a:p>
                      <a:pPr algn="ctr"/>
                      <a:r>
                        <a:rPr lang="ru-RU" dirty="0"/>
                        <a:t>2</a:t>
                      </a:r>
                    </a:p>
                  </a:txBody>
                  <a:tcPr/>
                </a:tc>
                <a:tc>
                  <a:txBody>
                    <a:bodyPr/>
                    <a:lstStyle/>
                    <a:p>
                      <a:pPr algn="ctr"/>
                      <a:r>
                        <a:rPr lang="ru-RU" dirty="0"/>
                        <a:t>3</a:t>
                      </a:r>
                    </a:p>
                  </a:txBody>
                  <a:tcPr/>
                </a:tc>
                <a:tc>
                  <a:txBody>
                    <a:bodyPr/>
                    <a:lstStyle/>
                    <a:p>
                      <a:pPr algn="ctr"/>
                      <a:r>
                        <a:rPr lang="ru-RU" dirty="0"/>
                        <a:t>4</a:t>
                      </a:r>
                    </a:p>
                  </a:txBody>
                  <a:tcPr/>
                </a:tc>
                <a:tc>
                  <a:txBody>
                    <a:bodyPr/>
                    <a:lstStyle/>
                    <a:p>
                      <a:pPr algn="ctr"/>
                      <a:r>
                        <a:rPr lang="ru-RU" dirty="0"/>
                        <a:t>5</a:t>
                      </a:r>
                    </a:p>
                  </a:txBody>
                  <a:tcPr/>
                </a:tc>
                <a:tc>
                  <a:txBody>
                    <a:bodyPr/>
                    <a:lstStyle/>
                    <a:p>
                      <a:pPr algn="ctr"/>
                      <a:r>
                        <a:rPr lang="ru-RU" dirty="0"/>
                        <a:t>6</a:t>
                      </a:r>
                    </a:p>
                  </a:txBody>
                  <a:tcPr/>
                </a:tc>
                <a:tc>
                  <a:txBody>
                    <a:bodyPr/>
                    <a:lstStyle/>
                    <a:p>
                      <a:pPr algn="ctr"/>
                      <a:r>
                        <a:rPr lang="ru-RU" dirty="0"/>
                        <a:t>7</a:t>
                      </a:r>
                    </a:p>
                  </a:txBody>
                  <a:tcPr/>
                </a:tc>
                <a:tc>
                  <a:txBody>
                    <a:bodyPr/>
                    <a:lstStyle/>
                    <a:p>
                      <a:pPr algn="ctr"/>
                      <a:r>
                        <a:rPr lang="ru-RU" dirty="0"/>
                        <a:t>8</a:t>
                      </a:r>
                    </a:p>
                  </a:txBody>
                  <a:tcPr/>
                </a:tc>
                <a:tc>
                  <a:txBody>
                    <a:bodyPr/>
                    <a:lstStyle/>
                    <a:p>
                      <a:pPr algn="ctr"/>
                      <a:r>
                        <a:rPr lang="ru-RU" dirty="0"/>
                        <a:t>9</a:t>
                      </a:r>
                    </a:p>
                  </a:txBody>
                  <a:tcPr/>
                </a:tc>
                <a:tc>
                  <a:txBody>
                    <a:bodyPr/>
                    <a:lstStyle/>
                    <a:p>
                      <a:pPr algn="ctr"/>
                      <a:r>
                        <a:rPr lang="ru-RU" dirty="0"/>
                        <a:t>10</a:t>
                      </a:r>
                    </a:p>
                  </a:txBody>
                  <a:tcPr/>
                </a:tc>
                <a:extLst>
                  <a:ext uri="{0D108BD9-81ED-4DB2-BD59-A6C34878D82A}">
                    <a16:rowId xmlns:a16="http://schemas.microsoft.com/office/drawing/2014/main" val="10000"/>
                  </a:ext>
                </a:extLst>
              </a:tr>
              <a:tr h="370840">
                <a:tc>
                  <a:txBody>
                    <a:bodyPr/>
                    <a:lstStyle/>
                    <a:p>
                      <a:pPr algn="ctr"/>
                      <a:r>
                        <a:rPr lang="en-US" dirty="0"/>
                        <a:t>P</a:t>
                      </a:r>
                      <a:endParaRPr lang="ru-RU" dirty="0"/>
                    </a:p>
                  </a:txBody>
                  <a:tcPr/>
                </a:tc>
                <a:tc>
                  <a:txBody>
                    <a:bodyPr/>
                    <a:lstStyle/>
                    <a:p>
                      <a:pPr algn="ctr"/>
                      <a:r>
                        <a:rPr lang="en-US" dirty="0"/>
                        <a:t>R</a:t>
                      </a:r>
                      <a:endParaRPr lang="ru-RU" dirty="0"/>
                    </a:p>
                  </a:txBody>
                  <a:tcPr/>
                </a:tc>
                <a:tc>
                  <a:txBody>
                    <a:bodyPr/>
                    <a:lstStyle/>
                    <a:p>
                      <a:pPr algn="ctr"/>
                      <a:r>
                        <a:rPr lang="en-US" dirty="0"/>
                        <a:t>O</a:t>
                      </a:r>
                      <a:endParaRPr lang="ru-RU" dirty="0"/>
                    </a:p>
                  </a:txBody>
                  <a:tcPr/>
                </a:tc>
                <a:tc>
                  <a:txBody>
                    <a:bodyPr/>
                    <a:lstStyle/>
                    <a:p>
                      <a:pPr algn="ctr"/>
                      <a:r>
                        <a:rPr lang="en-US" dirty="0"/>
                        <a:t>F</a:t>
                      </a:r>
                      <a:endParaRPr lang="ru-RU" dirty="0"/>
                    </a:p>
                  </a:txBody>
                  <a:tcPr/>
                </a:tc>
                <a:tc>
                  <a:txBody>
                    <a:bodyPr/>
                    <a:lstStyle/>
                    <a:p>
                      <a:pPr algn="ctr"/>
                      <a:r>
                        <a:rPr lang="en-US" dirty="0"/>
                        <a:t>E</a:t>
                      </a:r>
                      <a:endParaRPr lang="ru-RU" dirty="0"/>
                    </a:p>
                  </a:txBody>
                  <a:tcPr/>
                </a:tc>
                <a:tc>
                  <a:txBody>
                    <a:bodyPr/>
                    <a:lstStyle/>
                    <a:p>
                      <a:pPr algn="ctr"/>
                      <a:r>
                        <a:rPr lang="en-US" dirty="0"/>
                        <a:t>S</a:t>
                      </a:r>
                      <a:endParaRPr lang="ru-RU" dirty="0"/>
                    </a:p>
                  </a:txBody>
                  <a:tcPr/>
                </a:tc>
                <a:tc>
                  <a:txBody>
                    <a:bodyPr/>
                    <a:lstStyle/>
                    <a:p>
                      <a:pPr algn="ctr"/>
                      <a:r>
                        <a:rPr lang="en-US" dirty="0"/>
                        <a:t>S</a:t>
                      </a:r>
                      <a:endParaRPr lang="ru-RU" dirty="0"/>
                    </a:p>
                  </a:txBody>
                  <a:tcPr/>
                </a:tc>
                <a:tc>
                  <a:txBody>
                    <a:bodyPr/>
                    <a:lstStyle/>
                    <a:p>
                      <a:pPr algn="ctr"/>
                      <a:r>
                        <a:rPr lang="en-US" dirty="0"/>
                        <a:t>I</a:t>
                      </a:r>
                      <a:endParaRPr lang="ru-RU" dirty="0"/>
                    </a:p>
                  </a:txBody>
                  <a:tcPr/>
                </a:tc>
                <a:tc>
                  <a:txBody>
                    <a:bodyPr/>
                    <a:lstStyle/>
                    <a:p>
                      <a:pPr algn="ctr"/>
                      <a:r>
                        <a:rPr lang="en-US" dirty="0"/>
                        <a:t>O</a:t>
                      </a:r>
                      <a:endParaRPr lang="ru-RU" dirty="0"/>
                    </a:p>
                  </a:txBody>
                  <a:tcPr/>
                </a:tc>
                <a:tc>
                  <a:txBody>
                    <a:bodyPr/>
                    <a:lstStyle/>
                    <a:p>
                      <a:pPr algn="ctr"/>
                      <a:r>
                        <a:rPr lang="en-US" dirty="0"/>
                        <a:t>N</a:t>
                      </a:r>
                      <a:endParaRPr lang="ru-RU"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30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6" name="Объект 2">
            <a:extLst>
              <a:ext uri="{FF2B5EF4-FFF2-40B4-BE49-F238E27FC236}">
                <a16:creationId xmlns:a16="http://schemas.microsoft.com/office/drawing/2014/main" id="{3FFD1A4C-EDAF-4EC2-B1BC-88742DE2E916}"/>
              </a:ext>
            </a:extLst>
          </p:cNvPr>
          <p:cNvSpPr txBox="1">
            <a:spLocks/>
          </p:cNvSpPr>
          <p:nvPr/>
        </p:nvSpPr>
        <p:spPr>
          <a:xfrm>
            <a:off x="457200" y="1556792"/>
            <a:ext cx="4474840" cy="33843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5400" dirty="0">
                <a:solidFill>
                  <a:srgbClr val="FFFF00"/>
                </a:solidFill>
                <a:latin typeface="Britannic Bold" panose="020B0903060703020204" pitchFamily="34" charset="0"/>
              </a:rPr>
              <a:t>You can take the </a:t>
            </a:r>
            <a:r>
              <a:rPr lang="en-US" sz="5400" u="sng" dirty="0">
                <a:solidFill>
                  <a:srgbClr val="FFFF00"/>
                </a:solidFill>
                <a:latin typeface="Britannic Bold" panose="020B0903060703020204" pitchFamily="34" charset="0"/>
              </a:rPr>
              <a:t>bus, taxi or train</a:t>
            </a:r>
            <a:r>
              <a:rPr lang="en-US" sz="5400" dirty="0">
                <a:solidFill>
                  <a:srgbClr val="FFFF00"/>
                </a:solidFill>
                <a:latin typeface="Britannic Bold" panose="020B0903060703020204" pitchFamily="34" charset="0"/>
              </a:rPr>
              <a:t> from here</a:t>
            </a:r>
            <a:endParaRPr lang="ru-RU" sz="5400" dirty="0">
              <a:solidFill>
                <a:srgbClr val="FFFF00"/>
              </a:solidFill>
            </a:endParaRPr>
          </a:p>
        </p:txBody>
      </p:sp>
      <p:pic>
        <p:nvPicPr>
          <p:cNvPr id="8" name="Picture 2" descr="World Cities Report 2022">
            <a:extLst>
              <a:ext uri="{FF2B5EF4-FFF2-40B4-BE49-F238E27FC236}">
                <a16:creationId xmlns:a16="http://schemas.microsoft.com/office/drawing/2014/main" id="{6BE00134-B55A-4789-9BDF-4AE782DA77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75" t="16173" r="13383" b="8367"/>
          <a:stretch/>
        </p:blipFill>
        <p:spPr bwMode="auto">
          <a:xfrm>
            <a:off x="4355976" y="763903"/>
            <a:ext cx="4135493" cy="533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52225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5" name="Picture 2" descr="http://clipart.coolclips.com/480/vectors/tf05351/CoolClips_vc0984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792" y="1378503"/>
            <a:ext cx="4106079" cy="4530846"/>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6">
            <a:extLst>
              <a:ext uri="{FF2B5EF4-FFF2-40B4-BE49-F238E27FC236}">
                <a16:creationId xmlns:a16="http://schemas.microsoft.com/office/drawing/2014/main" id="{85752BE3-C8E3-432B-A1DA-B2A2A2726265}"/>
              </a:ext>
            </a:extLst>
          </p:cNvPr>
          <p:cNvSpPr>
            <a:spLocks noGrp="1"/>
          </p:cNvSpPr>
          <p:nvPr>
            <p:ph idx="1"/>
          </p:nvPr>
        </p:nvSpPr>
        <p:spPr/>
        <p:txBody>
          <a:bodyPr/>
          <a:lstStyle/>
          <a:p>
            <a:endParaRPr lang="ru-RU"/>
          </a:p>
        </p:txBody>
      </p:sp>
      <p:sp>
        <p:nvSpPr>
          <p:cNvPr id="8" name="Объект 2">
            <a:extLst>
              <a:ext uri="{FF2B5EF4-FFF2-40B4-BE49-F238E27FC236}">
                <a16:creationId xmlns:a16="http://schemas.microsoft.com/office/drawing/2014/main" id="{A061B833-806E-4235-A0B3-5D02CE44ACC2}"/>
              </a:ext>
            </a:extLst>
          </p:cNvPr>
          <p:cNvSpPr txBox="1">
            <a:spLocks/>
          </p:cNvSpPr>
          <p:nvPr/>
        </p:nvSpPr>
        <p:spPr>
          <a:xfrm>
            <a:off x="971600" y="2276872"/>
            <a:ext cx="3538736" cy="21602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000">
                <a:solidFill>
                  <a:srgbClr val="FFFF00"/>
                </a:solidFill>
                <a:latin typeface="Britannic Bold" panose="020B0903060703020204" pitchFamily="34" charset="0"/>
              </a:rPr>
              <a:t>It’s a </a:t>
            </a:r>
            <a:r>
              <a:rPr lang="en-US" sz="6000" u="sng">
                <a:solidFill>
                  <a:srgbClr val="FFFF00"/>
                </a:solidFill>
                <a:latin typeface="Britannic Bold" panose="020B0903060703020204" pitchFamily="34" charset="0"/>
              </a:rPr>
              <a:t>station.</a:t>
            </a:r>
            <a:endParaRPr lang="ru-RU" sz="6000" u="sng" dirty="0">
              <a:solidFill>
                <a:srgbClr val="FFFF00"/>
              </a:solidFill>
            </a:endParaRPr>
          </a:p>
        </p:txBody>
      </p:sp>
    </p:spTree>
    <p:extLst>
      <p:ext uri="{BB962C8B-B14F-4D97-AF65-F5344CB8AC3E}">
        <p14:creationId xmlns:p14="http://schemas.microsoft.com/office/powerpoint/2010/main" val="75588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5" name="Объект 2"/>
          <p:cNvSpPr txBox="1">
            <a:spLocks/>
          </p:cNvSpPr>
          <p:nvPr/>
        </p:nvSpPr>
        <p:spPr>
          <a:xfrm>
            <a:off x="457200" y="2348881"/>
            <a:ext cx="8229600"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ru-RU" dirty="0"/>
          </a:p>
        </p:txBody>
      </p:sp>
      <p:sp>
        <p:nvSpPr>
          <p:cNvPr id="7" name="Объект 2">
            <a:extLst>
              <a:ext uri="{FF2B5EF4-FFF2-40B4-BE49-F238E27FC236}">
                <a16:creationId xmlns:a16="http://schemas.microsoft.com/office/drawing/2014/main" id="{652FC028-57D6-496A-938E-E874CF8F8E16}"/>
              </a:ext>
            </a:extLst>
          </p:cNvPr>
          <p:cNvSpPr txBox="1">
            <a:spLocks/>
          </p:cNvSpPr>
          <p:nvPr/>
        </p:nvSpPr>
        <p:spPr>
          <a:xfrm>
            <a:off x="683568" y="1844824"/>
            <a:ext cx="4330824" cy="3456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5400" dirty="0">
                <a:solidFill>
                  <a:srgbClr val="FFFF00"/>
                </a:solidFill>
                <a:latin typeface="Britannic Bold" panose="020B0903060703020204" pitchFamily="34" charset="0"/>
              </a:rPr>
              <a:t>If you need to get or take </a:t>
            </a:r>
            <a:r>
              <a:rPr lang="en-US" sz="5400" u="sng" dirty="0">
                <a:solidFill>
                  <a:srgbClr val="FFFF00"/>
                </a:solidFill>
                <a:latin typeface="Britannic Bold" panose="020B0903060703020204" pitchFamily="34" charset="0"/>
              </a:rPr>
              <a:t>a letter </a:t>
            </a:r>
            <a:r>
              <a:rPr lang="en-US" sz="5400" dirty="0">
                <a:solidFill>
                  <a:srgbClr val="FFFF00"/>
                </a:solidFill>
                <a:latin typeface="Britannic Bold" panose="020B0903060703020204" pitchFamily="34" charset="0"/>
              </a:rPr>
              <a:t>you go there</a:t>
            </a:r>
            <a:endParaRPr lang="ru-RU" sz="5400" dirty="0">
              <a:solidFill>
                <a:srgbClr val="FFFF00"/>
              </a:solidFill>
            </a:endParaRPr>
          </a:p>
        </p:txBody>
      </p:sp>
      <p:pic>
        <p:nvPicPr>
          <p:cNvPr id="8" name="Picture 2" descr="World Cities Report 2022">
            <a:extLst>
              <a:ext uri="{FF2B5EF4-FFF2-40B4-BE49-F238E27FC236}">
                <a16:creationId xmlns:a16="http://schemas.microsoft.com/office/drawing/2014/main" id="{DEF2A427-1C2A-4D50-801D-0F0A31D964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75" t="16173" r="13383" b="8367"/>
          <a:stretch/>
        </p:blipFill>
        <p:spPr bwMode="auto">
          <a:xfrm>
            <a:off x="4747467" y="980728"/>
            <a:ext cx="3939333" cy="507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36679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6" name="Объект 2">
            <a:extLst>
              <a:ext uri="{FF2B5EF4-FFF2-40B4-BE49-F238E27FC236}">
                <a16:creationId xmlns:a16="http://schemas.microsoft.com/office/drawing/2014/main" id="{B25C4629-ED40-4F49-8F31-DF096E0804E8}"/>
              </a:ext>
            </a:extLst>
          </p:cNvPr>
          <p:cNvSpPr>
            <a:spLocks noGrp="1"/>
          </p:cNvSpPr>
          <p:nvPr>
            <p:ph idx="1"/>
          </p:nvPr>
        </p:nvSpPr>
        <p:spPr>
          <a:xfrm>
            <a:off x="539750" y="3035300"/>
            <a:ext cx="3024188" cy="1008063"/>
          </a:xfrm>
        </p:spPr>
        <p:txBody>
          <a:bodyPr>
            <a:noAutofit/>
          </a:bodyPr>
          <a:lstStyle/>
          <a:p>
            <a:pPr marL="0" indent="0">
              <a:buNone/>
            </a:pPr>
            <a:r>
              <a:rPr lang="en-US" sz="6000" dirty="0">
                <a:solidFill>
                  <a:srgbClr val="FFFF00"/>
                </a:solidFill>
                <a:latin typeface="Britannic Bold" panose="020B0903060703020204" pitchFamily="34" charset="0"/>
              </a:rPr>
              <a:t>A post office</a:t>
            </a:r>
            <a:endParaRPr lang="ru-RU" sz="6000" dirty="0">
              <a:solidFill>
                <a:srgbClr val="FFFF00"/>
              </a:solidFill>
            </a:endParaRPr>
          </a:p>
        </p:txBody>
      </p:sp>
      <p:pic>
        <p:nvPicPr>
          <p:cNvPr id="7" name="Picture 2" descr="Почта России – Бесплатные иконки: здания">
            <a:extLst>
              <a:ext uri="{FF2B5EF4-FFF2-40B4-BE49-F238E27FC236}">
                <a16:creationId xmlns:a16="http://schemas.microsoft.com/office/drawing/2014/main" id="{1D51AF4E-AE9B-4A8E-9A52-4831B0E38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498" y="1196752"/>
            <a:ext cx="4843131" cy="484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17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3" name="Овал 2">
            <a:extLst>
              <a:ext uri="{FF2B5EF4-FFF2-40B4-BE49-F238E27FC236}">
                <a16:creationId xmlns:a16="http://schemas.microsoft.com/office/drawing/2014/main" id="{86835A9D-F8EF-425D-AC96-9651865E5A7E}"/>
              </a:ext>
            </a:extLst>
          </p:cNvPr>
          <p:cNvSpPr/>
          <p:nvPr/>
        </p:nvSpPr>
        <p:spPr>
          <a:xfrm>
            <a:off x="107504" y="116632"/>
            <a:ext cx="5512588" cy="16921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CAT IN THE BAG</a:t>
            </a:r>
            <a:endParaRPr lang="ru-RU"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7174651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Объект 2"/>
          <p:cNvSpPr txBox="1">
            <a:spLocks/>
          </p:cNvSpPr>
          <p:nvPr/>
        </p:nvSpPr>
        <p:spPr>
          <a:xfrm>
            <a:off x="446449" y="1988840"/>
            <a:ext cx="6231870" cy="26642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ru-RU" sz="3600" dirty="0"/>
          </a:p>
        </p:txBody>
      </p:sp>
      <p:sp>
        <p:nvSpPr>
          <p:cNvPr id="6" name="Объект 2">
            <a:extLst>
              <a:ext uri="{FF2B5EF4-FFF2-40B4-BE49-F238E27FC236}">
                <a16:creationId xmlns:a16="http://schemas.microsoft.com/office/drawing/2014/main" id="{AF13E34E-CC5C-4772-B45C-7E6D719BF738}"/>
              </a:ext>
            </a:extLst>
          </p:cNvPr>
          <p:cNvSpPr txBox="1">
            <a:spLocks/>
          </p:cNvSpPr>
          <p:nvPr/>
        </p:nvSpPr>
        <p:spPr>
          <a:xfrm>
            <a:off x="446449" y="1988840"/>
            <a:ext cx="6231870" cy="3744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solidFill>
                  <a:srgbClr val="FFC000"/>
                </a:solidFill>
                <a:latin typeface="Britannic Bold" panose="020B0903060703020204" pitchFamily="34" charset="0"/>
              </a:rPr>
              <a:t>I have cities but no houses,</a:t>
            </a:r>
            <a:endParaRPr lang="ru-RU" sz="4400" dirty="0">
              <a:solidFill>
                <a:srgbClr val="FFC000"/>
              </a:solidFill>
            </a:endParaRPr>
          </a:p>
          <a:p>
            <a:pPr marL="0" indent="0" algn="just">
              <a:buNone/>
            </a:pPr>
            <a:r>
              <a:rPr lang="en-US" sz="4400" dirty="0">
                <a:solidFill>
                  <a:srgbClr val="FFC000"/>
                </a:solidFill>
                <a:latin typeface="Britannic Bold" panose="020B0903060703020204" pitchFamily="34" charset="0"/>
              </a:rPr>
              <a:t>Forests but no trees,</a:t>
            </a:r>
          </a:p>
          <a:p>
            <a:pPr marL="0" indent="0" algn="just">
              <a:buNone/>
            </a:pPr>
            <a:r>
              <a:rPr lang="en-US" sz="4400" dirty="0">
                <a:solidFill>
                  <a:srgbClr val="FFC000"/>
                </a:solidFill>
                <a:latin typeface="Britannic Bold" panose="020B0903060703020204" pitchFamily="34" charset="0"/>
              </a:rPr>
              <a:t>Rivers without water,</a:t>
            </a:r>
          </a:p>
          <a:p>
            <a:pPr marL="0" indent="0" algn="just">
              <a:buNone/>
            </a:pPr>
            <a:r>
              <a:rPr lang="en-US" sz="4400" dirty="0">
                <a:solidFill>
                  <a:srgbClr val="FFC000"/>
                </a:solidFill>
                <a:latin typeface="Britannic Bold" panose="020B0903060703020204" pitchFamily="34" charset="0"/>
              </a:rPr>
              <a:t>What am I?</a:t>
            </a:r>
            <a:endParaRPr lang="ru-RU" sz="4400" dirty="0">
              <a:solidFill>
                <a:srgbClr val="FFC000"/>
              </a:solidFill>
            </a:endParaRPr>
          </a:p>
        </p:txBody>
      </p:sp>
      <p:pic>
        <p:nvPicPr>
          <p:cNvPr id="7" name="Picture 2" descr="Quiz - AKA Case Management">
            <a:extLst>
              <a:ext uri="{FF2B5EF4-FFF2-40B4-BE49-F238E27FC236}">
                <a16:creationId xmlns:a16="http://schemas.microsoft.com/office/drawing/2014/main" id="{B9973EFF-93E3-44F7-9FC4-7AD47F4C6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684241"/>
            <a:ext cx="3359696" cy="335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22262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hlinkClick r:id="rId3" action="ppaction://hlinksldjump"/>
          </p:cNvPr>
          <p:cNvSpPr/>
          <p:nvPr/>
        </p:nvSpPr>
        <p:spPr>
          <a:xfrm>
            <a:off x="3888432"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Прямоугольник 6">
            <a:hlinkClick r:id="rId4" action="ppaction://hlinksldjump"/>
          </p:cNvPr>
          <p:cNvSpPr/>
          <p:nvPr/>
        </p:nvSpPr>
        <p:spPr>
          <a:xfrm>
            <a:off x="4896544"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Прямоугольник 7">
            <a:hlinkClick r:id="rId5" action="ppaction://hlinksldjump"/>
          </p:cNvPr>
          <p:cNvSpPr/>
          <p:nvPr/>
        </p:nvSpPr>
        <p:spPr>
          <a:xfrm>
            <a:off x="5904656"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9" name="Прямоугольник 8">
            <a:hlinkClick r:id="rId6" action="ppaction://hlinksldjump"/>
          </p:cNvPr>
          <p:cNvSpPr/>
          <p:nvPr/>
        </p:nvSpPr>
        <p:spPr>
          <a:xfrm>
            <a:off x="6912768"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0" name="Прямоугольник 9">
            <a:hlinkClick r:id="rId7" action="ppaction://hlinksldjump"/>
          </p:cNvPr>
          <p:cNvSpPr/>
          <p:nvPr/>
        </p:nvSpPr>
        <p:spPr>
          <a:xfrm>
            <a:off x="7920880" y="1511771"/>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1" name="Прямоугольник 10">
            <a:hlinkClick r:id="rId8" action="ppaction://hlinksldjump"/>
          </p:cNvPr>
          <p:cNvSpPr/>
          <p:nvPr/>
        </p:nvSpPr>
        <p:spPr>
          <a:xfrm>
            <a:off x="3888432"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2" name="Прямоугольник 11">
            <a:hlinkClick r:id="rId9" action="ppaction://hlinksldjump"/>
          </p:cNvPr>
          <p:cNvSpPr/>
          <p:nvPr/>
        </p:nvSpPr>
        <p:spPr>
          <a:xfrm>
            <a:off x="4896544"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3" name="Прямоугольник 12">
            <a:hlinkClick r:id="rId10" action="ppaction://hlinksldjump"/>
          </p:cNvPr>
          <p:cNvSpPr/>
          <p:nvPr/>
        </p:nvSpPr>
        <p:spPr>
          <a:xfrm>
            <a:off x="5904656"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4" name="Прямоугольник 13">
            <a:hlinkClick r:id="rId11" action="ppaction://hlinksldjump"/>
          </p:cNvPr>
          <p:cNvSpPr/>
          <p:nvPr/>
        </p:nvSpPr>
        <p:spPr>
          <a:xfrm>
            <a:off x="6912768"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5" name="Прямоугольник 14">
            <a:hlinkClick r:id="rId12" action="ppaction://hlinksldjump"/>
          </p:cNvPr>
          <p:cNvSpPr/>
          <p:nvPr/>
        </p:nvSpPr>
        <p:spPr>
          <a:xfrm>
            <a:off x="7920880" y="2447875"/>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6" name="Прямоугольник 15">
            <a:hlinkClick r:id="rId13" action="ppaction://hlinksldjump"/>
          </p:cNvPr>
          <p:cNvSpPr/>
          <p:nvPr/>
        </p:nvSpPr>
        <p:spPr>
          <a:xfrm>
            <a:off x="3888432"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7" name="Прямоугольник 16">
            <a:hlinkClick r:id="rId14" action="ppaction://hlinksldjump"/>
          </p:cNvPr>
          <p:cNvSpPr/>
          <p:nvPr/>
        </p:nvSpPr>
        <p:spPr>
          <a:xfrm>
            <a:off x="4896544"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8" name="Прямоугольник 17">
            <a:hlinkClick r:id="rId15" action="ppaction://hlinksldjump"/>
          </p:cNvPr>
          <p:cNvSpPr/>
          <p:nvPr/>
        </p:nvSpPr>
        <p:spPr>
          <a:xfrm>
            <a:off x="5904656"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9" name="Прямоугольник 18">
            <a:hlinkClick r:id="rId16" action="ppaction://hlinksldjump"/>
          </p:cNvPr>
          <p:cNvSpPr/>
          <p:nvPr/>
        </p:nvSpPr>
        <p:spPr>
          <a:xfrm>
            <a:off x="6912768"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0" name="Прямоугольник 19">
            <a:hlinkClick r:id="rId17" action="ppaction://hlinksldjump"/>
          </p:cNvPr>
          <p:cNvSpPr/>
          <p:nvPr/>
        </p:nvSpPr>
        <p:spPr>
          <a:xfrm>
            <a:off x="7920880" y="3383979"/>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1" name="Прямоугольник 20">
            <a:hlinkClick r:id="rId18" action="ppaction://hlinksldjump"/>
          </p:cNvPr>
          <p:cNvSpPr/>
          <p:nvPr/>
        </p:nvSpPr>
        <p:spPr>
          <a:xfrm>
            <a:off x="3888432"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2" name="Прямоугольник 21">
            <a:hlinkClick r:id="rId19" action="ppaction://hlinksldjump"/>
          </p:cNvPr>
          <p:cNvSpPr/>
          <p:nvPr/>
        </p:nvSpPr>
        <p:spPr>
          <a:xfrm>
            <a:off x="4896544"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3" name="Прямоугольник 22">
            <a:hlinkClick r:id="rId20" action="ppaction://hlinksldjump"/>
          </p:cNvPr>
          <p:cNvSpPr/>
          <p:nvPr/>
        </p:nvSpPr>
        <p:spPr>
          <a:xfrm>
            <a:off x="5904656"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4" name="Прямоугольник 23">
            <a:hlinkClick r:id="rId21" action="ppaction://hlinksldjump"/>
          </p:cNvPr>
          <p:cNvSpPr/>
          <p:nvPr/>
        </p:nvSpPr>
        <p:spPr>
          <a:xfrm>
            <a:off x="6912768"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5" name="Прямоугольник 24">
            <a:hlinkClick r:id="rId22" action="ppaction://hlinksldjump"/>
          </p:cNvPr>
          <p:cNvSpPr/>
          <p:nvPr/>
        </p:nvSpPr>
        <p:spPr>
          <a:xfrm>
            <a:off x="7920880" y="4320083"/>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6" name="Прямоугольник 25">
            <a:hlinkClick r:id="rId23" action="ppaction://hlinksldjump"/>
          </p:cNvPr>
          <p:cNvSpPr/>
          <p:nvPr/>
        </p:nvSpPr>
        <p:spPr>
          <a:xfrm>
            <a:off x="3888432"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7" name="Прямоугольник 26">
            <a:hlinkClick r:id="rId24" action="ppaction://hlinksldjump"/>
          </p:cNvPr>
          <p:cNvSpPr/>
          <p:nvPr/>
        </p:nvSpPr>
        <p:spPr>
          <a:xfrm>
            <a:off x="4896544"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8" name="Прямоугольник 27">
            <a:hlinkClick r:id="rId25" action="ppaction://hlinksldjump"/>
          </p:cNvPr>
          <p:cNvSpPr/>
          <p:nvPr/>
        </p:nvSpPr>
        <p:spPr>
          <a:xfrm>
            <a:off x="5904656"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9" name="Прямоугольник 28">
            <a:hlinkClick r:id="rId26" action="ppaction://hlinksldjump"/>
          </p:cNvPr>
          <p:cNvSpPr/>
          <p:nvPr/>
        </p:nvSpPr>
        <p:spPr>
          <a:xfrm>
            <a:off x="6912768"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30" name="Прямоугольник 29">
            <a:hlinkClick r:id="rId27" action="ppaction://hlinksldjump"/>
          </p:cNvPr>
          <p:cNvSpPr/>
          <p:nvPr/>
        </p:nvSpPr>
        <p:spPr>
          <a:xfrm>
            <a:off x="7920880" y="5256187"/>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31" name="Прямоугольник 30"/>
          <p:cNvSpPr/>
          <p:nvPr/>
        </p:nvSpPr>
        <p:spPr>
          <a:xfrm>
            <a:off x="360040" y="1511771"/>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Professions</a:t>
            </a:r>
            <a:endParaRPr lang="ru-RU" sz="3600" dirty="0"/>
          </a:p>
        </p:txBody>
      </p:sp>
      <p:sp>
        <p:nvSpPr>
          <p:cNvPr id="32" name="Прямоугольник 31"/>
          <p:cNvSpPr/>
          <p:nvPr/>
        </p:nvSpPr>
        <p:spPr>
          <a:xfrm>
            <a:off x="360040" y="2447875"/>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In the city</a:t>
            </a:r>
            <a:endParaRPr lang="ru-RU" sz="3600" b="1" dirty="0"/>
          </a:p>
        </p:txBody>
      </p:sp>
      <p:sp>
        <p:nvSpPr>
          <p:cNvPr id="33" name="Прямоугольник 32"/>
          <p:cNvSpPr/>
          <p:nvPr/>
        </p:nvSpPr>
        <p:spPr>
          <a:xfrm>
            <a:off x="360040" y="3383979"/>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Present Simple</a:t>
            </a:r>
            <a:endParaRPr lang="ru-RU" sz="3600" b="1" dirty="0"/>
          </a:p>
        </p:txBody>
      </p:sp>
      <p:sp>
        <p:nvSpPr>
          <p:cNvPr id="34" name="Прямоугольник 33"/>
          <p:cNvSpPr/>
          <p:nvPr/>
        </p:nvSpPr>
        <p:spPr>
          <a:xfrm>
            <a:off x="360040" y="4320083"/>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Past Simple</a:t>
            </a:r>
            <a:endParaRPr lang="ru-RU" sz="3600" dirty="0"/>
          </a:p>
        </p:txBody>
      </p:sp>
      <p:sp>
        <p:nvSpPr>
          <p:cNvPr id="35" name="Прямоугольник 34"/>
          <p:cNvSpPr/>
          <p:nvPr/>
        </p:nvSpPr>
        <p:spPr>
          <a:xfrm>
            <a:off x="360040" y="5256187"/>
            <a:ext cx="3240360"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Disney</a:t>
            </a:r>
            <a:endParaRPr lang="ru-RU" sz="3600" b="1" dirty="0"/>
          </a:p>
        </p:txBody>
      </p:sp>
      <p:pic>
        <p:nvPicPr>
          <p:cNvPr id="2" name="Рисунок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47864" y="165341"/>
            <a:ext cx="2454546" cy="1247435"/>
          </a:xfrm>
          <a:prstGeom prst="rect">
            <a:avLst/>
          </a:prstGeom>
        </p:spPr>
      </p:pic>
    </p:spTree>
    <p:extLst>
      <p:ext uri="{BB962C8B-B14F-4D97-AF65-F5344CB8AC3E}">
        <p14:creationId xmlns:p14="http://schemas.microsoft.com/office/powerpoint/2010/main" val="1710809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Effect transition="in" filter="fade">
                                      <p:cBhvr>
                                        <p:cTn id="89" dur="500"/>
                                        <p:tgtEl>
                                          <p:spTgt spid="1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fltVal val="0"/>
                                          </p:val>
                                        </p:tav>
                                        <p:tav tm="100000">
                                          <p:val>
                                            <p:strVal val="#ppt_h"/>
                                          </p:val>
                                        </p:tav>
                                      </p:tavLst>
                                    </p:anim>
                                    <p:animEffect transition="in" filter="fade">
                                      <p:cBhvr>
                                        <p:cTn id="104" dur="500"/>
                                        <p:tgtEl>
                                          <p:spTgt spid="2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Effect transition="in" filter="fade">
                                      <p:cBhvr>
                                        <p:cTn id="109" dur="500"/>
                                        <p:tgtEl>
                                          <p:spTgt spid="2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fill="hold"/>
                                        <p:tgtEl>
                                          <p:spTgt spid="22"/>
                                        </p:tgtEl>
                                        <p:attrNameLst>
                                          <p:attrName>ppt_w</p:attrName>
                                        </p:attrNameLst>
                                      </p:cBhvr>
                                      <p:tavLst>
                                        <p:tav tm="0">
                                          <p:val>
                                            <p:fltVal val="0"/>
                                          </p:val>
                                        </p:tav>
                                        <p:tav tm="100000">
                                          <p:val>
                                            <p:strVal val="#ppt_w"/>
                                          </p:val>
                                        </p:tav>
                                      </p:tavLst>
                                    </p:anim>
                                    <p:anim calcmode="lin" valueType="num">
                                      <p:cBhvr>
                                        <p:cTn id="113" dur="500" fill="hold"/>
                                        <p:tgtEl>
                                          <p:spTgt spid="22"/>
                                        </p:tgtEl>
                                        <p:attrNameLst>
                                          <p:attrName>ppt_h</p:attrName>
                                        </p:attrNameLst>
                                      </p:cBhvr>
                                      <p:tavLst>
                                        <p:tav tm="0">
                                          <p:val>
                                            <p:fltVal val="0"/>
                                          </p:val>
                                        </p:tav>
                                        <p:tav tm="100000">
                                          <p:val>
                                            <p:strVal val="#ppt_h"/>
                                          </p:val>
                                        </p:tav>
                                      </p:tavLst>
                                    </p:anim>
                                    <p:animEffect transition="in" filter="fade">
                                      <p:cBhvr>
                                        <p:cTn id="114" dur="500"/>
                                        <p:tgtEl>
                                          <p:spTgt spid="2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500" fill="hold"/>
                                        <p:tgtEl>
                                          <p:spTgt spid="23"/>
                                        </p:tgtEl>
                                        <p:attrNameLst>
                                          <p:attrName>ppt_w</p:attrName>
                                        </p:attrNameLst>
                                      </p:cBhvr>
                                      <p:tavLst>
                                        <p:tav tm="0">
                                          <p:val>
                                            <p:fltVal val="0"/>
                                          </p:val>
                                        </p:tav>
                                        <p:tav tm="100000">
                                          <p:val>
                                            <p:strVal val="#ppt_w"/>
                                          </p:val>
                                        </p:tav>
                                      </p:tavLst>
                                    </p:anim>
                                    <p:anim calcmode="lin" valueType="num">
                                      <p:cBhvr>
                                        <p:cTn id="118" dur="500" fill="hold"/>
                                        <p:tgtEl>
                                          <p:spTgt spid="23"/>
                                        </p:tgtEl>
                                        <p:attrNameLst>
                                          <p:attrName>ppt_h</p:attrName>
                                        </p:attrNameLst>
                                      </p:cBhvr>
                                      <p:tavLst>
                                        <p:tav tm="0">
                                          <p:val>
                                            <p:fltVal val="0"/>
                                          </p:val>
                                        </p:tav>
                                        <p:tav tm="100000">
                                          <p:val>
                                            <p:strVal val="#ppt_h"/>
                                          </p:val>
                                        </p:tav>
                                      </p:tavLst>
                                    </p:anim>
                                    <p:animEffect transition="in" filter="fade">
                                      <p:cBhvr>
                                        <p:cTn id="119" dur="500"/>
                                        <p:tgtEl>
                                          <p:spTgt spid="2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p:cTn id="127" dur="500" fill="hold"/>
                                        <p:tgtEl>
                                          <p:spTgt spid="25"/>
                                        </p:tgtEl>
                                        <p:attrNameLst>
                                          <p:attrName>ppt_w</p:attrName>
                                        </p:attrNameLst>
                                      </p:cBhvr>
                                      <p:tavLst>
                                        <p:tav tm="0">
                                          <p:val>
                                            <p:fltVal val="0"/>
                                          </p:val>
                                        </p:tav>
                                        <p:tav tm="100000">
                                          <p:val>
                                            <p:strVal val="#ppt_w"/>
                                          </p:val>
                                        </p:tav>
                                      </p:tavLst>
                                    </p:anim>
                                    <p:anim calcmode="lin" valueType="num">
                                      <p:cBhvr>
                                        <p:cTn id="128" dur="500" fill="hold"/>
                                        <p:tgtEl>
                                          <p:spTgt spid="25"/>
                                        </p:tgtEl>
                                        <p:attrNameLst>
                                          <p:attrName>ppt_h</p:attrName>
                                        </p:attrNameLst>
                                      </p:cBhvr>
                                      <p:tavLst>
                                        <p:tav tm="0">
                                          <p:val>
                                            <p:fltVal val="0"/>
                                          </p:val>
                                        </p:tav>
                                        <p:tav tm="100000">
                                          <p:val>
                                            <p:strVal val="#ppt_h"/>
                                          </p:val>
                                        </p:tav>
                                      </p:tavLst>
                                    </p:anim>
                                    <p:animEffect transition="in" filter="fade">
                                      <p:cBhvr>
                                        <p:cTn id="129" dur="500"/>
                                        <p:tgtEl>
                                          <p:spTgt spid="25"/>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ppt_w</p:attrName>
                                        </p:attrNameLst>
                                      </p:cBhvr>
                                      <p:tavLst>
                                        <p:tav tm="0">
                                          <p:val>
                                            <p:fltVal val="0"/>
                                          </p:val>
                                        </p:tav>
                                        <p:tav tm="100000">
                                          <p:val>
                                            <p:strVal val="#ppt_w"/>
                                          </p:val>
                                        </p:tav>
                                      </p:tavLst>
                                    </p:anim>
                                    <p:anim calcmode="lin" valueType="num">
                                      <p:cBhvr>
                                        <p:cTn id="133" dur="500" fill="hold"/>
                                        <p:tgtEl>
                                          <p:spTgt spid="26"/>
                                        </p:tgtEl>
                                        <p:attrNameLst>
                                          <p:attrName>ppt_h</p:attrName>
                                        </p:attrNameLst>
                                      </p:cBhvr>
                                      <p:tavLst>
                                        <p:tav tm="0">
                                          <p:val>
                                            <p:fltVal val="0"/>
                                          </p:val>
                                        </p:tav>
                                        <p:tav tm="100000">
                                          <p:val>
                                            <p:strVal val="#ppt_h"/>
                                          </p:val>
                                        </p:tav>
                                      </p:tavLst>
                                    </p:anim>
                                    <p:animEffect transition="in" filter="fade">
                                      <p:cBhvr>
                                        <p:cTn id="134" dur="500"/>
                                        <p:tgtEl>
                                          <p:spTgt spid="26"/>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500" fill="hold"/>
                                        <p:tgtEl>
                                          <p:spTgt spid="27"/>
                                        </p:tgtEl>
                                        <p:attrNameLst>
                                          <p:attrName>ppt_w</p:attrName>
                                        </p:attrNameLst>
                                      </p:cBhvr>
                                      <p:tavLst>
                                        <p:tav tm="0">
                                          <p:val>
                                            <p:fltVal val="0"/>
                                          </p:val>
                                        </p:tav>
                                        <p:tav tm="100000">
                                          <p:val>
                                            <p:strVal val="#ppt_w"/>
                                          </p:val>
                                        </p:tav>
                                      </p:tavLst>
                                    </p:anim>
                                    <p:anim calcmode="lin" valueType="num">
                                      <p:cBhvr>
                                        <p:cTn id="138" dur="500" fill="hold"/>
                                        <p:tgtEl>
                                          <p:spTgt spid="27"/>
                                        </p:tgtEl>
                                        <p:attrNameLst>
                                          <p:attrName>ppt_h</p:attrName>
                                        </p:attrNameLst>
                                      </p:cBhvr>
                                      <p:tavLst>
                                        <p:tav tm="0">
                                          <p:val>
                                            <p:fltVal val="0"/>
                                          </p:val>
                                        </p:tav>
                                        <p:tav tm="100000">
                                          <p:val>
                                            <p:strVal val="#ppt_h"/>
                                          </p:val>
                                        </p:tav>
                                      </p:tavLst>
                                    </p:anim>
                                    <p:animEffect transition="in" filter="fade">
                                      <p:cBhvr>
                                        <p:cTn id="139" dur="500"/>
                                        <p:tgtEl>
                                          <p:spTgt spid="27"/>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 calcmode="lin" valueType="num">
                                      <p:cBhvr>
                                        <p:cTn id="142" dur="500" fill="hold"/>
                                        <p:tgtEl>
                                          <p:spTgt spid="28"/>
                                        </p:tgtEl>
                                        <p:attrNameLst>
                                          <p:attrName>ppt_w</p:attrName>
                                        </p:attrNameLst>
                                      </p:cBhvr>
                                      <p:tavLst>
                                        <p:tav tm="0">
                                          <p:val>
                                            <p:fltVal val="0"/>
                                          </p:val>
                                        </p:tav>
                                        <p:tav tm="100000">
                                          <p:val>
                                            <p:strVal val="#ppt_w"/>
                                          </p:val>
                                        </p:tav>
                                      </p:tavLst>
                                    </p:anim>
                                    <p:anim calcmode="lin" valueType="num">
                                      <p:cBhvr>
                                        <p:cTn id="143" dur="500" fill="hold"/>
                                        <p:tgtEl>
                                          <p:spTgt spid="28"/>
                                        </p:tgtEl>
                                        <p:attrNameLst>
                                          <p:attrName>ppt_h</p:attrName>
                                        </p:attrNameLst>
                                      </p:cBhvr>
                                      <p:tavLst>
                                        <p:tav tm="0">
                                          <p:val>
                                            <p:fltVal val="0"/>
                                          </p:val>
                                        </p:tav>
                                        <p:tav tm="100000">
                                          <p:val>
                                            <p:strVal val="#ppt_h"/>
                                          </p:val>
                                        </p:tav>
                                      </p:tavLst>
                                    </p:anim>
                                    <p:animEffect transition="in" filter="fade">
                                      <p:cBhvr>
                                        <p:cTn id="144" dur="500"/>
                                        <p:tgtEl>
                                          <p:spTgt spid="28"/>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ppt_w</p:attrName>
                                        </p:attrNameLst>
                                      </p:cBhvr>
                                      <p:tavLst>
                                        <p:tav tm="0">
                                          <p:val>
                                            <p:fltVal val="0"/>
                                          </p:val>
                                        </p:tav>
                                        <p:tav tm="100000">
                                          <p:val>
                                            <p:strVal val="#ppt_w"/>
                                          </p:val>
                                        </p:tav>
                                      </p:tavLst>
                                    </p:anim>
                                    <p:anim calcmode="lin" valueType="num">
                                      <p:cBhvr>
                                        <p:cTn id="148" dur="500" fill="hold"/>
                                        <p:tgtEl>
                                          <p:spTgt spid="29"/>
                                        </p:tgtEl>
                                        <p:attrNameLst>
                                          <p:attrName>ppt_h</p:attrName>
                                        </p:attrNameLst>
                                      </p:cBhvr>
                                      <p:tavLst>
                                        <p:tav tm="0">
                                          <p:val>
                                            <p:fltVal val="0"/>
                                          </p:val>
                                        </p:tav>
                                        <p:tav tm="100000">
                                          <p:val>
                                            <p:strVal val="#ppt_h"/>
                                          </p:val>
                                        </p:tav>
                                      </p:tavLst>
                                    </p:anim>
                                    <p:animEffect transition="in" filter="fade">
                                      <p:cBhvr>
                                        <p:cTn id="149" dur="500"/>
                                        <p:tgtEl>
                                          <p:spTgt spid="29"/>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 calcmode="lin" valueType="num">
                                      <p:cBhvr>
                                        <p:cTn id="152" dur="500" fill="hold"/>
                                        <p:tgtEl>
                                          <p:spTgt spid="30"/>
                                        </p:tgtEl>
                                        <p:attrNameLst>
                                          <p:attrName>ppt_w</p:attrName>
                                        </p:attrNameLst>
                                      </p:cBhvr>
                                      <p:tavLst>
                                        <p:tav tm="0">
                                          <p:val>
                                            <p:fltVal val="0"/>
                                          </p:val>
                                        </p:tav>
                                        <p:tav tm="100000">
                                          <p:val>
                                            <p:strVal val="#ppt_w"/>
                                          </p:val>
                                        </p:tav>
                                      </p:tavLst>
                                    </p:anim>
                                    <p:anim calcmode="lin" valueType="num">
                                      <p:cBhvr>
                                        <p:cTn id="153" dur="500" fill="hold"/>
                                        <p:tgtEl>
                                          <p:spTgt spid="30"/>
                                        </p:tgtEl>
                                        <p:attrNameLst>
                                          <p:attrName>ppt_h</p:attrName>
                                        </p:attrNameLst>
                                      </p:cBhvr>
                                      <p:tavLst>
                                        <p:tav tm="0">
                                          <p:val>
                                            <p:fltVal val="0"/>
                                          </p:val>
                                        </p:tav>
                                        <p:tav tm="100000">
                                          <p:val>
                                            <p:strVal val="#ppt_h"/>
                                          </p:val>
                                        </p:tav>
                                      </p:tavLst>
                                    </p:anim>
                                    <p:animEffect transition="in" filter="fade">
                                      <p:cBhvr>
                                        <p:cTn id="1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6"/>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grpId="0" nodeType="clickEffect">
                                  <p:stCondLst>
                                    <p:cond delay="0"/>
                                  </p:stCondLst>
                                  <p:childTnLst>
                                    <p:animEffect transition="out" filter="fade">
                                      <p:cBhvr>
                                        <p:cTn id="159" dur="500"/>
                                        <p:tgtEl>
                                          <p:spTgt spid="6"/>
                                        </p:tgtEl>
                                      </p:cBhvr>
                                    </p:animEffect>
                                    <p:set>
                                      <p:cBhvr>
                                        <p:cTn id="16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grpId="0" nodeType="clickEffect">
                                  <p:stCondLst>
                                    <p:cond delay="0"/>
                                  </p:stCondLst>
                                  <p:childTnLst>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7" restart="whenNotActive" fill="hold" evtFilter="cancelBubble" nodeType="interactiveSeq">
                <p:stCondLst>
                  <p:cond evt="onClick" delay="0">
                    <p:tgtEl>
                      <p:spTgt spid="8"/>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8"/>
                                        </p:tgtEl>
                                      </p:cBhvr>
                                    </p:animEffect>
                                    <p:set>
                                      <p:cBhvr>
                                        <p:cTn id="17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3" restart="whenNotActive" fill="hold" evtFilter="cancelBubble" nodeType="interactiveSeq">
                <p:stCondLst>
                  <p:cond evt="onClick" delay="0">
                    <p:tgtEl>
                      <p:spTgt spid="9"/>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grpId="0" nodeType="clickEffect">
                                  <p:stCondLst>
                                    <p:cond delay="0"/>
                                  </p:stCondLst>
                                  <p:childTnLst>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9" restart="whenNotActive" fill="hold" evtFilter="cancelBubble" nodeType="interactiveSeq">
                <p:stCondLst>
                  <p:cond evt="onClick" delay="0">
                    <p:tgtEl>
                      <p:spTgt spid="10"/>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grpId="0" nodeType="clickEffect">
                                  <p:stCondLst>
                                    <p:cond delay="0"/>
                                  </p:stCondLst>
                                  <p:childTnLst>
                                    <p:animEffect transition="out" filter="fade">
                                      <p:cBhvr>
                                        <p:cTn id="183" dur="500"/>
                                        <p:tgtEl>
                                          <p:spTgt spid="10"/>
                                        </p:tgtEl>
                                      </p:cBhvr>
                                    </p:animEffect>
                                    <p:set>
                                      <p:cBhvr>
                                        <p:cTn id="18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5" restart="whenNotActive" fill="hold" evtFilter="cancelBubble" nodeType="interactiveSeq">
                <p:stCondLst>
                  <p:cond evt="onClick" delay="0">
                    <p:tgtEl>
                      <p:spTgt spid="11"/>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grpId="1" nodeType="clickEffect">
                                  <p:stCondLst>
                                    <p:cond delay="0"/>
                                  </p:stCondLst>
                                  <p:childTnLst>
                                    <p:animEffect transition="out" filter="fade">
                                      <p:cBhvr>
                                        <p:cTn id="189" dur="500"/>
                                        <p:tgtEl>
                                          <p:spTgt spid="11"/>
                                        </p:tgtEl>
                                      </p:cBhvr>
                                    </p:animEffect>
                                    <p:set>
                                      <p:cBhvr>
                                        <p:cTn id="19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1" restart="whenNotActive" fill="hold" evtFilter="cancelBubble" nodeType="interactiveSeq">
                <p:stCondLst>
                  <p:cond evt="onClick" delay="0">
                    <p:tgtEl>
                      <p:spTgt spid="12"/>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grpId="1" nodeType="clickEffect">
                                  <p:stCondLst>
                                    <p:cond delay="0"/>
                                  </p:stCondLst>
                                  <p:childTnLst>
                                    <p:animEffect transition="out" filter="fade">
                                      <p:cBhvr>
                                        <p:cTn id="195" dur="500"/>
                                        <p:tgtEl>
                                          <p:spTgt spid="12"/>
                                        </p:tgtEl>
                                      </p:cBhvr>
                                    </p:animEffect>
                                    <p:set>
                                      <p:cBhvr>
                                        <p:cTn id="19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7" restart="whenNotActive" fill="hold" evtFilter="cancelBubble" nodeType="interactiveSeq">
                <p:stCondLst>
                  <p:cond evt="onClick" delay="0">
                    <p:tgtEl>
                      <p:spTgt spid="13"/>
                    </p:tgtEl>
                  </p:cond>
                </p:stCondLst>
                <p:endSync evt="end" delay="0">
                  <p:rtn val="all"/>
                </p:endSync>
                <p:childTnLst>
                  <p:par>
                    <p:cTn id="198" fill="hold">
                      <p:stCondLst>
                        <p:cond delay="0"/>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500"/>
                                        <p:tgtEl>
                                          <p:spTgt spid="13"/>
                                        </p:tgtEl>
                                      </p:cBhvr>
                                    </p:animEffect>
                                    <p:set>
                                      <p:cBhvr>
                                        <p:cTn id="20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3" restart="whenNotActive" fill="hold" evtFilter="cancelBubble" nodeType="interactiveSeq">
                <p:stCondLst>
                  <p:cond evt="onClick" delay="0">
                    <p:tgtEl>
                      <p:spTgt spid="14"/>
                    </p:tgtEl>
                  </p:cond>
                </p:stCondLst>
                <p:endSync evt="end" delay="0">
                  <p:rtn val="all"/>
                </p:endSync>
                <p:childTnLst>
                  <p:par>
                    <p:cTn id="204" fill="hold">
                      <p:stCondLst>
                        <p:cond delay="0"/>
                      </p:stCondLst>
                      <p:childTnLst>
                        <p:par>
                          <p:cTn id="205" fill="hold">
                            <p:stCondLst>
                              <p:cond delay="0"/>
                            </p:stCondLst>
                            <p:childTnLst>
                              <p:par>
                                <p:cTn id="206" presetID="10" presetClass="exit" presetSubtype="0" fill="hold" grpId="1" nodeType="clickEffect">
                                  <p:stCondLst>
                                    <p:cond delay="0"/>
                                  </p:stCondLst>
                                  <p:childTnLst>
                                    <p:animEffect transition="out" filter="fade">
                                      <p:cBhvr>
                                        <p:cTn id="207" dur="500"/>
                                        <p:tgtEl>
                                          <p:spTgt spid="14"/>
                                        </p:tgtEl>
                                      </p:cBhvr>
                                    </p:animEffect>
                                    <p:set>
                                      <p:cBhvr>
                                        <p:cTn id="20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9" restart="whenNotActive" fill="hold" evtFilter="cancelBubble" nodeType="interactiveSeq">
                <p:stCondLst>
                  <p:cond evt="onClick" delay="0">
                    <p:tgtEl>
                      <p:spTgt spid="15"/>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grpId="1" nodeType="clickEffect">
                                  <p:stCondLst>
                                    <p:cond delay="0"/>
                                  </p:stCondLst>
                                  <p:childTnLst>
                                    <p:animEffect transition="out" filter="fade">
                                      <p:cBhvr>
                                        <p:cTn id="213" dur="500"/>
                                        <p:tgtEl>
                                          <p:spTgt spid="15"/>
                                        </p:tgtEl>
                                      </p:cBhvr>
                                    </p:animEffect>
                                    <p:set>
                                      <p:cBhvr>
                                        <p:cTn id="21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5" restart="whenNotActive" fill="hold" evtFilter="cancelBubble" nodeType="interactiveSeq">
                <p:stCondLst>
                  <p:cond evt="onClick" delay="0">
                    <p:tgtEl>
                      <p:spTgt spid="16"/>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500"/>
                                        <p:tgtEl>
                                          <p:spTgt spid="16"/>
                                        </p:tgtEl>
                                      </p:cBhvr>
                                    </p:animEffect>
                                    <p:set>
                                      <p:cBhvr>
                                        <p:cTn id="22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1" restart="whenNotActive" fill="hold" evtFilter="cancelBubble" nodeType="interactiveSeq">
                <p:stCondLst>
                  <p:cond evt="onClick" delay="0">
                    <p:tgtEl>
                      <p:spTgt spid="17"/>
                    </p:tgtEl>
                  </p:cond>
                </p:stCondLst>
                <p:endSync evt="end" delay="0">
                  <p:rtn val="all"/>
                </p:endSync>
                <p:childTnLst>
                  <p:par>
                    <p:cTn id="222" fill="hold">
                      <p:stCondLst>
                        <p:cond delay="0"/>
                      </p:stCondLst>
                      <p:childTnLst>
                        <p:par>
                          <p:cTn id="223" fill="hold">
                            <p:stCondLst>
                              <p:cond delay="0"/>
                            </p:stCondLst>
                            <p:childTnLst>
                              <p:par>
                                <p:cTn id="224" presetID="10" presetClass="exit" presetSubtype="0" fill="hold" grpId="1" nodeType="clickEffect">
                                  <p:stCondLst>
                                    <p:cond delay="0"/>
                                  </p:stCondLst>
                                  <p:childTnLst>
                                    <p:animEffect transition="out" filter="fade">
                                      <p:cBhvr>
                                        <p:cTn id="225" dur="500"/>
                                        <p:tgtEl>
                                          <p:spTgt spid="17"/>
                                        </p:tgtEl>
                                      </p:cBhvr>
                                    </p:animEffect>
                                    <p:set>
                                      <p:cBhvr>
                                        <p:cTn id="22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27" restart="whenNotActive" fill="hold" evtFilter="cancelBubble" nodeType="interactiveSeq">
                <p:stCondLst>
                  <p:cond evt="onClick" delay="0">
                    <p:tgtEl>
                      <p:spTgt spid="18"/>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grpId="1" nodeType="clickEffect">
                                  <p:stCondLst>
                                    <p:cond delay="0"/>
                                  </p:stCondLst>
                                  <p:childTnLst>
                                    <p:animEffect transition="out" filter="fade">
                                      <p:cBhvr>
                                        <p:cTn id="231" dur="500"/>
                                        <p:tgtEl>
                                          <p:spTgt spid="18"/>
                                        </p:tgtEl>
                                      </p:cBhvr>
                                    </p:animEffect>
                                    <p:set>
                                      <p:cBhvr>
                                        <p:cTn id="23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33" restart="whenNotActive" fill="hold" evtFilter="cancelBubble" nodeType="interactiveSeq">
                <p:stCondLst>
                  <p:cond evt="onClick" delay="0">
                    <p:tgtEl>
                      <p:spTgt spid="19"/>
                    </p:tgtEl>
                  </p:cond>
                </p:stCondLst>
                <p:endSync evt="end" delay="0">
                  <p:rtn val="all"/>
                </p:endSync>
                <p:childTnLst>
                  <p:par>
                    <p:cTn id="234" fill="hold">
                      <p:stCondLst>
                        <p:cond delay="0"/>
                      </p:stCondLst>
                      <p:childTnLst>
                        <p:par>
                          <p:cTn id="235" fill="hold">
                            <p:stCondLst>
                              <p:cond delay="0"/>
                            </p:stCondLst>
                            <p:childTnLst>
                              <p:par>
                                <p:cTn id="236" presetID="10" presetClass="exit" presetSubtype="0" fill="hold" grpId="1" nodeType="clickEffect">
                                  <p:stCondLst>
                                    <p:cond delay="0"/>
                                  </p:stCondLst>
                                  <p:childTnLst>
                                    <p:animEffect transition="out" filter="fade">
                                      <p:cBhvr>
                                        <p:cTn id="237" dur="500"/>
                                        <p:tgtEl>
                                          <p:spTgt spid="19"/>
                                        </p:tgtEl>
                                      </p:cBhvr>
                                    </p:animEffect>
                                    <p:set>
                                      <p:cBhvr>
                                        <p:cTn id="23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9" restart="whenNotActive" fill="hold" evtFilter="cancelBubble" nodeType="interactiveSeq">
                <p:stCondLst>
                  <p:cond evt="onClick" delay="0">
                    <p:tgtEl>
                      <p:spTgt spid="20"/>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grpId="1" nodeType="clickEffect">
                                  <p:stCondLst>
                                    <p:cond delay="0"/>
                                  </p:stCondLst>
                                  <p:childTnLst>
                                    <p:animEffect transition="out" filter="fade">
                                      <p:cBhvr>
                                        <p:cTn id="243" dur="500"/>
                                        <p:tgtEl>
                                          <p:spTgt spid="20"/>
                                        </p:tgtEl>
                                      </p:cBhvr>
                                    </p:animEffect>
                                    <p:set>
                                      <p:cBhvr>
                                        <p:cTn id="24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5" restart="whenNotActive" fill="hold" evtFilter="cancelBubble" nodeType="interactiveSeq">
                <p:stCondLst>
                  <p:cond evt="onClick" delay="0">
                    <p:tgtEl>
                      <p:spTgt spid="21"/>
                    </p:tgtEl>
                  </p:cond>
                </p:stCondLst>
                <p:endSync evt="end" delay="0">
                  <p:rtn val="all"/>
                </p:endSync>
                <p:childTnLst>
                  <p:par>
                    <p:cTn id="246" fill="hold">
                      <p:stCondLst>
                        <p:cond delay="0"/>
                      </p:stCondLst>
                      <p:childTnLst>
                        <p:par>
                          <p:cTn id="247" fill="hold">
                            <p:stCondLst>
                              <p:cond delay="0"/>
                            </p:stCondLst>
                            <p:childTnLst>
                              <p:par>
                                <p:cTn id="248" presetID="10" presetClass="exit" presetSubtype="0" fill="hold" grpId="1" nodeType="clickEffect">
                                  <p:stCondLst>
                                    <p:cond delay="0"/>
                                  </p:stCondLst>
                                  <p:childTnLst>
                                    <p:animEffect transition="out" filter="fade">
                                      <p:cBhvr>
                                        <p:cTn id="249" dur="500"/>
                                        <p:tgtEl>
                                          <p:spTgt spid="21"/>
                                        </p:tgtEl>
                                      </p:cBhvr>
                                    </p:animEffect>
                                    <p:set>
                                      <p:cBhvr>
                                        <p:cTn id="25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1" restart="whenNotActive" fill="hold" evtFilter="cancelBubble" nodeType="interactiveSeq">
                <p:stCondLst>
                  <p:cond evt="onClick" delay="0">
                    <p:tgtEl>
                      <p:spTgt spid="22"/>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22"/>
                                        </p:tgtEl>
                                      </p:cBhvr>
                                    </p:animEffect>
                                    <p:set>
                                      <p:cBhvr>
                                        <p:cTn id="2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57" restart="whenNotActive" fill="hold" evtFilter="cancelBubble" nodeType="interactiveSeq">
                <p:stCondLst>
                  <p:cond evt="onClick" delay="0">
                    <p:tgtEl>
                      <p:spTgt spid="23"/>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grpId="1" nodeType="clickEffect">
                                  <p:stCondLst>
                                    <p:cond delay="0"/>
                                  </p:stCondLst>
                                  <p:childTnLst>
                                    <p:animEffect transition="out" filter="fade">
                                      <p:cBhvr>
                                        <p:cTn id="261" dur="500"/>
                                        <p:tgtEl>
                                          <p:spTgt spid="23"/>
                                        </p:tgtEl>
                                      </p:cBhvr>
                                    </p:animEffect>
                                    <p:set>
                                      <p:cBhvr>
                                        <p:cTn id="26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3" restart="whenNotActive" fill="hold" evtFilter="cancelBubble" nodeType="interactiveSeq">
                <p:stCondLst>
                  <p:cond evt="onClick" delay="0">
                    <p:tgtEl>
                      <p:spTgt spid="24"/>
                    </p:tgtEl>
                  </p:cond>
                </p:stCondLst>
                <p:endSync evt="end" delay="0">
                  <p:rtn val="all"/>
                </p:endSync>
                <p:childTnLst>
                  <p:par>
                    <p:cTn id="264" fill="hold">
                      <p:stCondLst>
                        <p:cond delay="0"/>
                      </p:stCondLst>
                      <p:childTnLst>
                        <p:par>
                          <p:cTn id="265" fill="hold">
                            <p:stCondLst>
                              <p:cond delay="0"/>
                            </p:stCondLst>
                            <p:childTnLst>
                              <p:par>
                                <p:cTn id="266" presetID="10" presetClass="exit" presetSubtype="0" fill="hold" grpId="1" nodeType="clickEffect">
                                  <p:stCondLst>
                                    <p:cond delay="0"/>
                                  </p:stCondLst>
                                  <p:childTnLst>
                                    <p:animEffect transition="out" filter="fade">
                                      <p:cBhvr>
                                        <p:cTn id="267" dur="500"/>
                                        <p:tgtEl>
                                          <p:spTgt spid="24"/>
                                        </p:tgtEl>
                                      </p:cBhvr>
                                    </p:animEffect>
                                    <p:set>
                                      <p:cBhvr>
                                        <p:cTn id="26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9" restart="whenNotActive" fill="hold" evtFilter="cancelBubble" nodeType="interactiveSeq">
                <p:stCondLst>
                  <p:cond evt="onClick" delay="0">
                    <p:tgtEl>
                      <p:spTgt spid="25"/>
                    </p:tgtEl>
                  </p:cond>
                </p:stCondLst>
                <p:endSync evt="end" delay="0">
                  <p:rtn val="all"/>
                </p:endSync>
                <p:childTnLst>
                  <p:par>
                    <p:cTn id="270" fill="hold">
                      <p:stCondLst>
                        <p:cond delay="0"/>
                      </p:stCondLst>
                      <p:childTnLst>
                        <p:par>
                          <p:cTn id="271" fill="hold">
                            <p:stCondLst>
                              <p:cond delay="0"/>
                            </p:stCondLst>
                            <p:childTnLst>
                              <p:par>
                                <p:cTn id="272" presetID="10" presetClass="exit" presetSubtype="0" fill="hold" grpId="1" nodeType="clickEffect">
                                  <p:stCondLst>
                                    <p:cond delay="0"/>
                                  </p:stCondLst>
                                  <p:childTnLst>
                                    <p:animEffect transition="out" filter="fade">
                                      <p:cBhvr>
                                        <p:cTn id="273" dur="500"/>
                                        <p:tgtEl>
                                          <p:spTgt spid="25"/>
                                        </p:tgtEl>
                                      </p:cBhvr>
                                    </p:animEffect>
                                    <p:set>
                                      <p:cBhvr>
                                        <p:cTn id="27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5" restart="whenNotActive" fill="hold" evtFilter="cancelBubble" nodeType="interactiveSeq">
                <p:stCondLst>
                  <p:cond evt="onClick" delay="0">
                    <p:tgtEl>
                      <p:spTgt spid="26"/>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1" nodeType="clickEffect">
                                  <p:stCondLst>
                                    <p:cond delay="0"/>
                                  </p:stCondLst>
                                  <p:childTnLst>
                                    <p:animEffect transition="out" filter="fade">
                                      <p:cBhvr>
                                        <p:cTn id="279" dur="500"/>
                                        <p:tgtEl>
                                          <p:spTgt spid="26"/>
                                        </p:tgtEl>
                                      </p:cBhvr>
                                    </p:animEffect>
                                    <p:set>
                                      <p:cBhvr>
                                        <p:cTn id="28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81" restart="whenNotActive" fill="hold" evtFilter="cancelBubble" nodeType="interactiveSeq">
                <p:stCondLst>
                  <p:cond evt="onClick" delay="0">
                    <p:tgtEl>
                      <p:spTgt spid="27"/>
                    </p:tgtEl>
                  </p:cond>
                </p:stCondLst>
                <p:endSync evt="end" delay="0">
                  <p:rtn val="all"/>
                </p:endSync>
                <p:childTnLst>
                  <p:par>
                    <p:cTn id="282" fill="hold">
                      <p:stCondLst>
                        <p:cond delay="0"/>
                      </p:stCondLst>
                      <p:childTnLst>
                        <p:par>
                          <p:cTn id="283" fill="hold">
                            <p:stCondLst>
                              <p:cond delay="0"/>
                            </p:stCondLst>
                            <p:childTnLst>
                              <p:par>
                                <p:cTn id="284" presetID="10" presetClass="exit" presetSubtype="0" fill="hold" grpId="1" nodeType="clickEffect">
                                  <p:stCondLst>
                                    <p:cond delay="0"/>
                                  </p:stCondLst>
                                  <p:childTnLst>
                                    <p:animEffect transition="out" filter="fade">
                                      <p:cBhvr>
                                        <p:cTn id="285" dur="500"/>
                                        <p:tgtEl>
                                          <p:spTgt spid="27"/>
                                        </p:tgtEl>
                                      </p:cBhvr>
                                    </p:animEffect>
                                    <p:set>
                                      <p:cBhvr>
                                        <p:cTn id="28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7" restart="whenNotActive" fill="hold" evtFilter="cancelBubble" nodeType="interactiveSeq">
                <p:stCondLst>
                  <p:cond evt="onClick" delay="0">
                    <p:tgtEl>
                      <p:spTgt spid="28"/>
                    </p:tgtEl>
                  </p:cond>
                </p:stCondLst>
                <p:endSync evt="end" delay="0">
                  <p:rtn val="all"/>
                </p:endSync>
                <p:childTnLst>
                  <p:par>
                    <p:cTn id="288" fill="hold">
                      <p:stCondLst>
                        <p:cond delay="0"/>
                      </p:stCondLst>
                      <p:childTnLst>
                        <p:par>
                          <p:cTn id="289" fill="hold">
                            <p:stCondLst>
                              <p:cond delay="0"/>
                            </p:stCondLst>
                            <p:childTnLst>
                              <p:par>
                                <p:cTn id="290" presetID="10" presetClass="exit" presetSubtype="0" fill="hold" grpId="1" nodeType="clickEffect">
                                  <p:stCondLst>
                                    <p:cond delay="0"/>
                                  </p:stCondLst>
                                  <p:childTnLst>
                                    <p:animEffect transition="out" filter="fade">
                                      <p:cBhvr>
                                        <p:cTn id="291" dur="500"/>
                                        <p:tgtEl>
                                          <p:spTgt spid="28"/>
                                        </p:tgtEl>
                                      </p:cBhvr>
                                    </p:animEffect>
                                    <p:set>
                                      <p:cBhvr>
                                        <p:cTn id="29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3" restart="whenNotActive" fill="hold" evtFilter="cancelBubble" nodeType="interactiveSeq">
                <p:stCondLst>
                  <p:cond evt="onClick" delay="0">
                    <p:tgtEl>
                      <p:spTgt spid="29"/>
                    </p:tgtEl>
                  </p:cond>
                </p:stCondLst>
                <p:endSync evt="end" delay="0">
                  <p:rtn val="all"/>
                </p:endSync>
                <p:childTnLst>
                  <p:par>
                    <p:cTn id="294" fill="hold">
                      <p:stCondLst>
                        <p:cond delay="0"/>
                      </p:stCondLst>
                      <p:childTnLst>
                        <p:par>
                          <p:cTn id="295" fill="hold">
                            <p:stCondLst>
                              <p:cond delay="0"/>
                            </p:stCondLst>
                            <p:childTnLst>
                              <p:par>
                                <p:cTn id="296" presetID="10" presetClass="exit" presetSubtype="0" fill="hold" grpId="1" nodeType="clickEffect">
                                  <p:stCondLst>
                                    <p:cond delay="0"/>
                                  </p:stCondLst>
                                  <p:childTnLst>
                                    <p:animEffect transition="out" filter="fade">
                                      <p:cBhvr>
                                        <p:cTn id="297" dur="500"/>
                                        <p:tgtEl>
                                          <p:spTgt spid="29"/>
                                        </p:tgtEl>
                                      </p:cBhvr>
                                    </p:animEffect>
                                    <p:set>
                                      <p:cBhvr>
                                        <p:cTn id="29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9" restart="whenNotActive" fill="hold" evtFilter="cancelBubble" nodeType="interactiveSeq">
                <p:stCondLst>
                  <p:cond evt="onClick" delay="0">
                    <p:tgtEl>
                      <p:spTgt spid="30"/>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1" nodeType="clickEffect">
                                  <p:stCondLst>
                                    <p:cond delay="0"/>
                                  </p:stCondLst>
                                  <p:childTnLst>
                                    <p:animEffect transition="out" filter="fade">
                                      <p:cBhvr>
                                        <p:cTn id="303" dur="500"/>
                                        <p:tgtEl>
                                          <p:spTgt spid="30"/>
                                        </p:tgtEl>
                                      </p:cBhvr>
                                    </p:animEffect>
                                    <p:set>
                                      <p:cBhvr>
                                        <p:cTn id="30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P spid="33" grpId="0" animBg="1"/>
      <p:bldP spid="34"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4"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6" name="Объект 2">
            <a:extLst>
              <a:ext uri="{FF2B5EF4-FFF2-40B4-BE49-F238E27FC236}">
                <a16:creationId xmlns:a16="http://schemas.microsoft.com/office/drawing/2014/main" id="{A575A7CE-A9AF-4A88-9225-32ACA33669A6}"/>
              </a:ext>
            </a:extLst>
          </p:cNvPr>
          <p:cNvSpPr>
            <a:spLocks noGrp="1"/>
          </p:cNvSpPr>
          <p:nvPr>
            <p:ph idx="1"/>
          </p:nvPr>
        </p:nvSpPr>
        <p:spPr>
          <a:xfrm>
            <a:off x="323528" y="5698301"/>
            <a:ext cx="4978896" cy="676275"/>
          </a:xfrm>
        </p:spPr>
        <p:txBody>
          <a:bodyPr>
            <a:noAutofit/>
          </a:bodyPr>
          <a:lstStyle/>
          <a:p>
            <a:pPr marL="0" indent="0">
              <a:buNone/>
            </a:pPr>
            <a:r>
              <a:rPr lang="en-US" sz="6000" b="1" dirty="0">
                <a:solidFill>
                  <a:srgbClr val="FFFF00"/>
                </a:solidFill>
              </a:rPr>
              <a:t>It’s a map.</a:t>
            </a:r>
            <a:endParaRPr lang="ru-RU" sz="6000" b="1" dirty="0">
              <a:solidFill>
                <a:srgbClr val="FFFF00"/>
              </a:solidFill>
            </a:endParaRPr>
          </a:p>
        </p:txBody>
      </p:sp>
      <p:pic>
        <p:nvPicPr>
          <p:cNvPr id="7" name="Я КАРТА_ Даша-путешественница и её странная карта">
            <a:hlinkClick r:id="" action="ppaction://media"/>
            <a:extLst>
              <a:ext uri="{FF2B5EF4-FFF2-40B4-BE49-F238E27FC236}">
                <a16:creationId xmlns:a16="http://schemas.microsoft.com/office/drawing/2014/main" id="{7FF9A289-F5F8-4DFB-A6D6-54125D3E35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7734" y="1370269"/>
            <a:ext cx="7965741" cy="4480729"/>
          </a:xfrm>
          <a:prstGeom prst="rect">
            <a:avLst/>
          </a:prstGeom>
        </p:spPr>
      </p:pic>
    </p:spTree>
    <p:extLst>
      <p:ext uri="{BB962C8B-B14F-4D97-AF65-F5344CB8AC3E}">
        <p14:creationId xmlns:p14="http://schemas.microsoft.com/office/powerpoint/2010/main" val="233798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Объект 6">
            <a:extLst>
              <a:ext uri="{FF2B5EF4-FFF2-40B4-BE49-F238E27FC236}">
                <a16:creationId xmlns:a16="http://schemas.microsoft.com/office/drawing/2014/main" id="{8983DF3E-6E6A-4128-A55E-9647EEAF1174}"/>
              </a:ext>
            </a:extLst>
          </p:cNvPr>
          <p:cNvSpPr>
            <a:spLocks noGrp="1"/>
          </p:cNvSpPr>
          <p:nvPr>
            <p:ph idx="1"/>
          </p:nvPr>
        </p:nvSpPr>
        <p:spPr/>
        <p:txBody>
          <a:bodyPr/>
          <a:lstStyle/>
          <a:p>
            <a:endParaRPr lang="ru-RU"/>
          </a:p>
        </p:txBody>
      </p:sp>
      <p:sp>
        <p:nvSpPr>
          <p:cNvPr id="8" name="Объект 4">
            <a:extLst>
              <a:ext uri="{FF2B5EF4-FFF2-40B4-BE49-F238E27FC236}">
                <a16:creationId xmlns:a16="http://schemas.microsoft.com/office/drawing/2014/main" id="{18D379F9-BBD6-4089-A215-1C23CCA427B1}"/>
              </a:ext>
            </a:extLst>
          </p:cNvPr>
          <p:cNvSpPr txBox="1">
            <a:spLocks/>
          </p:cNvSpPr>
          <p:nvPr/>
        </p:nvSpPr>
        <p:spPr>
          <a:xfrm>
            <a:off x="755576" y="1692276"/>
            <a:ext cx="5904656" cy="455860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5400">
                <a:solidFill>
                  <a:srgbClr val="FFFF00"/>
                </a:solidFill>
                <a:latin typeface="Britannic Bold" panose="020B0903060703020204" pitchFamily="34" charset="0"/>
              </a:rPr>
              <a:t>A place where people order coffee and desserts</a:t>
            </a:r>
            <a:endParaRPr lang="ru-RU" sz="5400" dirty="0">
              <a:solidFill>
                <a:srgbClr val="FFFF00"/>
              </a:solidFill>
            </a:endParaRPr>
          </a:p>
        </p:txBody>
      </p:sp>
      <p:pic>
        <p:nvPicPr>
          <p:cNvPr id="9" name="Picture 2" descr="World Cities Report 2022">
            <a:extLst>
              <a:ext uri="{FF2B5EF4-FFF2-40B4-BE49-F238E27FC236}">
                <a16:creationId xmlns:a16="http://schemas.microsoft.com/office/drawing/2014/main" id="{18A3C079-7DB5-47AE-B3A8-9A5DCBA568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75" t="16173" r="13383" b="8367"/>
          <a:stretch/>
        </p:blipFill>
        <p:spPr bwMode="auto">
          <a:xfrm>
            <a:off x="4572000" y="890317"/>
            <a:ext cx="3939333" cy="507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38049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In the city</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6" name="Прямоугольник 5"/>
          <p:cNvSpPr/>
          <p:nvPr/>
        </p:nvSpPr>
        <p:spPr>
          <a:xfrm>
            <a:off x="1547664" y="2420888"/>
            <a:ext cx="1224136" cy="936104"/>
          </a:xfrm>
          <a:prstGeom prst="rect">
            <a:avLst/>
          </a:prstGeom>
          <a:noFill/>
          <a:ln w="635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Picture 2" descr="Cafe Building with Outdoor Seating clipart. Free download transparent .PNG  | Creazilla">
            <a:extLst>
              <a:ext uri="{FF2B5EF4-FFF2-40B4-BE49-F238E27FC236}">
                <a16:creationId xmlns:a16="http://schemas.microsoft.com/office/drawing/2014/main" id="{8B4F96DF-6C3F-43EC-A58F-D860E98B11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675" y="901493"/>
            <a:ext cx="6758950" cy="4305310"/>
          </a:xfrm>
          <a:prstGeom prst="rect">
            <a:avLst/>
          </a:prstGeom>
          <a:noFill/>
          <a:extLst>
            <a:ext uri="{909E8E84-426E-40DD-AFC4-6F175D3DCCD1}">
              <a14:hiddenFill xmlns:a14="http://schemas.microsoft.com/office/drawing/2010/main">
                <a:solidFill>
                  <a:srgbClr val="FFFFFF"/>
                </a:solidFill>
              </a14:hiddenFill>
            </a:ext>
          </a:extLst>
        </p:spPr>
      </p:pic>
      <p:sp>
        <p:nvSpPr>
          <p:cNvPr id="9" name="Объект 8">
            <a:extLst>
              <a:ext uri="{FF2B5EF4-FFF2-40B4-BE49-F238E27FC236}">
                <a16:creationId xmlns:a16="http://schemas.microsoft.com/office/drawing/2014/main" id="{33A2E6CC-0926-4B2C-B9ED-C5272C74B769}"/>
              </a:ext>
            </a:extLst>
          </p:cNvPr>
          <p:cNvSpPr>
            <a:spLocks noGrp="1"/>
          </p:cNvSpPr>
          <p:nvPr>
            <p:ph idx="1"/>
          </p:nvPr>
        </p:nvSpPr>
        <p:spPr/>
        <p:txBody>
          <a:bodyPr/>
          <a:lstStyle/>
          <a:p>
            <a:endParaRPr lang="ru-RU"/>
          </a:p>
        </p:txBody>
      </p:sp>
      <p:sp>
        <p:nvSpPr>
          <p:cNvPr id="10" name="Объект 2">
            <a:extLst>
              <a:ext uri="{FF2B5EF4-FFF2-40B4-BE49-F238E27FC236}">
                <a16:creationId xmlns:a16="http://schemas.microsoft.com/office/drawing/2014/main" id="{211E2217-A3E6-4B37-936F-5F0319B881DB}"/>
              </a:ext>
            </a:extLst>
          </p:cNvPr>
          <p:cNvSpPr txBox="1">
            <a:spLocks/>
          </p:cNvSpPr>
          <p:nvPr/>
        </p:nvSpPr>
        <p:spPr>
          <a:xfrm>
            <a:off x="2886203" y="4619674"/>
            <a:ext cx="4932040" cy="16561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600">
                <a:solidFill>
                  <a:srgbClr val="FFFF00"/>
                </a:solidFill>
                <a:latin typeface="Britannic Bold" panose="020B0903060703020204" pitchFamily="34" charset="0"/>
              </a:rPr>
              <a:t>It’s a </a:t>
            </a:r>
            <a:r>
              <a:rPr lang="en-US" sz="6600" u="sng">
                <a:solidFill>
                  <a:srgbClr val="FFFF00"/>
                </a:solidFill>
                <a:latin typeface="Britannic Bold" panose="020B0903060703020204" pitchFamily="34" charset="0"/>
              </a:rPr>
              <a:t>cafe</a:t>
            </a:r>
            <a:endParaRPr lang="ru-RU" sz="6600" u="sng" dirty="0">
              <a:solidFill>
                <a:srgbClr val="FFFF00"/>
              </a:solidFill>
            </a:endParaRPr>
          </a:p>
        </p:txBody>
      </p:sp>
    </p:spTree>
    <p:extLst>
      <p:ext uri="{BB962C8B-B14F-4D97-AF65-F5344CB8AC3E}">
        <p14:creationId xmlns:p14="http://schemas.microsoft.com/office/powerpoint/2010/main" val="184856718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t>In the city</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pic>
        <p:nvPicPr>
          <p:cNvPr id="5" name="Picture 2" descr="https://s3-eu-west-1.amazonaws.com/elitsy/media/cache/d7/e7/d7e7c4fbe1afd2326e46775c9a0e9d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4314253"/>
            <a:ext cx="1669415" cy="1596480"/>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6">
            <a:extLst>
              <a:ext uri="{FF2B5EF4-FFF2-40B4-BE49-F238E27FC236}">
                <a16:creationId xmlns:a16="http://schemas.microsoft.com/office/drawing/2014/main" id="{67951D00-1E37-49A2-A184-2B1F83A1D7DF}"/>
              </a:ext>
            </a:extLst>
          </p:cNvPr>
          <p:cNvSpPr>
            <a:spLocks noGrp="1"/>
          </p:cNvSpPr>
          <p:nvPr>
            <p:ph idx="1"/>
          </p:nvPr>
        </p:nvSpPr>
        <p:spPr/>
        <p:txBody>
          <a:bodyPr/>
          <a:lstStyle/>
          <a:p>
            <a:endParaRPr lang="ru-RU"/>
          </a:p>
        </p:txBody>
      </p:sp>
      <p:sp>
        <p:nvSpPr>
          <p:cNvPr id="8" name="Объект 2">
            <a:extLst>
              <a:ext uri="{FF2B5EF4-FFF2-40B4-BE49-F238E27FC236}">
                <a16:creationId xmlns:a16="http://schemas.microsoft.com/office/drawing/2014/main" id="{09653CC1-685C-4442-BD9C-A74EF07553CA}"/>
              </a:ext>
            </a:extLst>
          </p:cNvPr>
          <p:cNvSpPr txBox="1">
            <a:spLocks/>
          </p:cNvSpPr>
          <p:nvPr/>
        </p:nvSpPr>
        <p:spPr>
          <a:xfrm>
            <a:off x="457200" y="1417638"/>
            <a:ext cx="6563072" cy="44930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3600">
                <a:solidFill>
                  <a:srgbClr val="FFC000"/>
                </a:solidFill>
                <a:latin typeface="Britannic Bold" panose="020B0903060703020204" pitchFamily="34" charset="0"/>
              </a:rPr>
              <a:t>This building is big. There are four floor, stairs, toilets, a library and a dining room in this building.  </a:t>
            </a:r>
          </a:p>
          <a:p>
            <a:pPr marL="0" indent="0" algn="just">
              <a:buFont typeface="Arial" pitchFamily="34" charset="0"/>
              <a:buNone/>
            </a:pPr>
            <a:r>
              <a:rPr lang="en-US" sz="3600">
                <a:solidFill>
                  <a:srgbClr val="FFC000"/>
                </a:solidFill>
                <a:latin typeface="Britannic Bold" panose="020B0903060703020204" pitchFamily="34" charset="0"/>
              </a:rPr>
              <a:t>I go to this building five times a week. I study there Art, Music and others.</a:t>
            </a:r>
          </a:p>
          <a:p>
            <a:pPr marL="0" indent="0" algn="just">
              <a:buFont typeface="Arial" pitchFamily="34" charset="0"/>
              <a:buNone/>
            </a:pPr>
            <a:r>
              <a:rPr lang="en-US" sz="3600">
                <a:solidFill>
                  <a:srgbClr val="FFC000"/>
                </a:solidFill>
                <a:latin typeface="Britannic Bold" panose="020B0903060703020204" pitchFamily="34" charset="0"/>
              </a:rPr>
              <a:t>And this place is … </a:t>
            </a:r>
            <a:endParaRPr lang="ru-RU" sz="3600" dirty="0">
              <a:solidFill>
                <a:srgbClr val="FFC000"/>
              </a:solidFill>
            </a:endParaRPr>
          </a:p>
        </p:txBody>
      </p:sp>
    </p:spTree>
    <p:extLst>
      <p:ext uri="{BB962C8B-B14F-4D97-AF65-F5344CB8AC3E}">
        <p14:creationId xmlns:p14="http://schemas.microsoft.com/office/powerpoint/2010/main" val="642889890"/>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t>In the city</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pic>
        <p:nvPicPr>
          <p:cNvPr id="6" name="Picture 2" descr="Alexandria School Online Factory, Save 55% | jlcatj.gob.mx">
            <a:extLst>
              <a:ext uri="{FF2B5EF4-FFF2-40B4-BE49-F238E27FC236}">
                <a16:creationId xmlns:a16="http://schemas.microsoft.com/office/drawing/2014/main" id="{C34B0E74-9A98-4170-8822-95080B575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50" y="2010545"/>
            <a:ext cx="6525394" cy="4499536"/>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2">
            <a:extLst>
              <a:ext uri="{FF2B5EF4-FFF2-40B4-BE49-F238E27FC236}">
                <a16:creationId xmlns:a16="http://schemas.microsoft.com/office/drawing/2014/main" id="{AAF50383-C92E-4230-B800-3AE1E733EB3F}"/>
              </a:ext>
            </a:extLst>
          </p:cNvPr>
          <p:cNvSpPr txBox="1">
            <a:spLocks/>
          </p:cNvSpPr>
          <p:nvPr/>
        </p:nvSpPr>
        <p:spPr>
          <a:xfrm>
            <a:off x="426301" y="1432377"/>
            <a:ext cx="8229600" cy="82068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5400" dirty="0">
                <a:solidFill>
                  <a:srgbClr val="FFFF00"/>
                </a:solidFill>
                <a:latin typeface="Britannic Bold" panose="020B0903060703020204" pitchFamily="34" charset="0"/>
              </a:rPr>
              <a:t>It’s school.</a:t>
            </a:r>
            <a:endParaRPr lang="ru-RU" sz="5400" dirty="0">
              <a:solidFill>
                <a:srgbClr val="FFFF00"/>
              </a:solidFill>
            </a:endParaRPr>
          </a:p>
          <a:p>
            <a:endParaRPr lang="ru-RU" dirty="0"/>
          </a:p>
        </p:txBody>
      </p:sp>
      <p:sp>
        <p:nvSpPr>
          <p:cNvPr id="8" name="Объект 7">
            <a:extLst>
              <a:ext uri="{FF2B5EF4-FFF2-40B4-BE49-F238E27FC236}">
                <a16:creationId xmlns:a16="http://schemas.microsoft.com/office/drawing/2014/main" id="{4EF42413-EF5B-4056-B514-08608D0A2539}"/>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984324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p:txBody>
          <a:bodyPr/>
          <a:lstStyle/>
          <a:p>
            <a:pPr marL="0" indent="0">
              <a:buNone/>
            </a:pPr>
            <a:r>
              <a:rPr lang="en-US" dirty="0"/>
              <a:t>My life is so boring - I just ________ TV every night. </a:t>
            </a:r>
          </a:p>
          <a:p>
            <a:pPr marL="742950" indent="-742950">
              <a:buFont typeface="+mj-lt"/>
              <a:buAutoNum type="arabicPeriod"/>
            </a:pPr>
            <a:r>
              <a:rPr lang="en-US" dirty="0" err="1"/>
              <a:t>watchies</a:t>
            </a:r>
            <a:endParaRPr lang="en-US" dirty="0"/>
          </a:p>
          <a:p>
            <a:pPr marL="742950" indent="-742950">
              <a:buFont typeface="+mj-lt"/>
              <a:buAutoNum type="arabicPeriod"/>
            </a:pPr>
            <a:r>
              <a:rPr lang="en-US" dirty="0"/>
              <a:t>watches </a:t>
            </a:r>
          </a:p>
          <a:p>
            <a:pPr marL="742950" indent="-742950">
              <a:buFont typeface="+mj-lt"/>
              <a:buAutoNum type="arabicPeriod"/>
            </a:pPr>
            <a:r>
              <a:rPr lang="en-US" dirty="0"/>
              <a:t>watch</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Tree>
    <p:extLst>
      <p:ext uri="{BB962C8B-B14F-4D97-AF65-F5344CB8AC3E}">
        <p14:creationId xmlns:p14="http://schemas.microsoft.com/office/powerpoint/2010/main" val="276415563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a:xfrm>
            <a:off x="457200" y="1600201"/>
            <a:ext cx="8229600" cy="1324744"/>
          </a:xfrm>
        </p:spPr>
        <p:txBody>
          <a:bodyPr/>
          <a:lstStyle/>
          <a:p>
            <a:pPr marL="0" indent="0">
              <a:buNone/>
            </a:pPr>
            <a:r>
              <a:rPr lang="en-US" dirty="0"/>
              <a:t>My life is so boring - I just</a:t>
            </a:r>
            <a:r>
              <a:rPr lang="en-US" dirty="0">
                <a:solidFill>
                  <a:srgbClr val="FF0000"/>
                </a:solidFill>
              </a:rPr>
              <a:t> </a:t>
            </a:r>
            <a:r>
              <a:rPr lang="en-US" b="1" dirty="0">
                <a:solidFill>
                  <a:srgbClr val="FF0000"/>
                </a:solidFill>
              </a:rPr>
              <a:t>watch</a:t>
            </a:r>
            <a:r>
              <a:rPr lang="en-US" dirty="0">
                <a:solidFill>
                  <a:srgbClr val="FF0000"/>
                </a:solidFill>
              </a:rPr>
              <a:t> </a:t>
            </a:r>
            <a:r>
              <a:rPr lang="en-US" dirty="0"/>
              <a:t>TV every night. </a:t>
            </a:r>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1026" name="Picture 2" descr="Children Watching Tv with Subtitles Ver 1 Illustration - Twinkl">
            <a:extLst>
              <a:ext uri="{FF2B5EF4-FFF2-40B4-BE49-F238E27FC236}">
                <a16:creationId xmlns:a16="http://schemas.microsoft.com/office/drawing/2014/main" id="{DB6DFB5C-B787-4785-B6DC-7F0B06778B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00" r="24401" b="4001"/>
          <a:stretch/>
        </p:blipFill>
        <p:spPr bwMode="auto">
          <a:xfrm>
            <a:off x="2123728" y="2348880"/>
            <a:ext cx="4896544" cy="416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391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a:xfrm>
            <a:off x="428640" y="1532309"/>
            <a:ext cx="6386304" cy="3217316"/>
          </a:xfrm>
        </p:spPr>
        <p:txBody>
          <a:bodyPr>
            <a:normAutofit lnSpcReduction="10000"/>
          </a:bodyPr>
          <a:lstStyle/>
          <a:p>
            <a:pPr marL="0" indent="0">
              <a:buNone/>
            </a:pPr>
            <a:r>
              <a:rPr lang="en-US" dirty="0"/>
              <a:t>Anna and Elsa _____ (not, like) bad weather.</a:t>
            </a:r>
          </a:p>
          <a:p>
            <a:pPr marL="0" indent="0">
              <a:buNone/>
            </a:pPr>
            <a:r>
              <a:rPr lang="en-US" dirty="0"/>
              <a:t>1. doesn’t like</a:t>
            </a:r>
          </a:p>
          <a:p>
            <a:pPr marL="0" indent="0">
              <a:buNone/>
            </a:pPr>
            <a:r>
              <a:rPr lang="en-US" dirty="0"/>
              <a:t>2. not like</a:t>
            </a:r>
          </a:p>
          <a:p>
            <a:pPr marL="0" indent="0">
              <a:buNone/>
            </a:pPr>
            <a:r>
              <a:rPr lang="en-US" dirty="0"/>
              <a:t>3. don't like </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pic>
        <p:nvPicPr>
          <p:cNvPr id="10242" name="Picture 2" descr="http://www.clubfei.ru/files/photos/picture_607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818" y="3140967"/>
            <a:ext cx="3709861" cy="367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02553"/>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p:txBody>
          <a:bodyPr/>
          <a:lstStyle/>
          <a:p>
            <a:pPr marL="0" indent="0">
              <a:buNone/>
            </a:pPr>
            <a:r>
              <a:rPr lang="en-US" dirty="0"/>
              <a:t>Anna and Elsa </a:t>
            </a:r>
            <a:r>
              <a:rPr lang="en-US" b="1" dirty="0">
                <a:solidFill>
                  <a:srgbClr val="FF0000"/>
                </a:solidFill>
              </a:rPr>
              <a:t>don't like </a:t>
            </a:r>
            <a:r>
              <a:rPr lang="en-US" dirty="0"/>
              <a:t>bad weather.</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pic>
        <p:nvPicPr>
          <p:cNvPr id="5" name="Picture 2" descr="http://www.clubfei.ru/files/photos/picture_607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339752" y="2633924"/>
            <a:ext cx="4118374" cy="394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998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p:txBody>
          <a:bodyPr/>
          <a:lstStyle/>
          <a:p>
            <a:pPr marL="742950" indent="-742950">
              <a:buFont typeface="+mj-lt"/>
              <a:buAutoNum type="arabicPeriod"/>
            </a:pPr>
            <a:r>
              <a:rPr lang="en-US" dirty="0"/>
              <a:t>Where does a greengrocer work? </a:t>
            </a:r>
            <a:endParaRPr lang="ru-RU" dirty="0"/>
          </a:p>
          <a:p>
            <a:pPr marL="742950" indent="-742950">
              <a:buFont typeface="+mj-lt"/>
              <a:buAutoNum type="arabicPeriod"/>
            </a:pPr>
            <a:r>
              <a:rPr lang="en-US" dirty="0"/>
              <a:t>Where do a greengrocer work? </a:t>
            </a:r>
            <a:endParaRPr lang="ru-RU" dirty="0"/>
          </a:p>
          <a:p>
            <a:pPr marL="742950" indent="-742950">
              <a:buFont typeface="+mj-lt"/>
              <a:buAutoNum type="arabicPeriod"/>
            </a:pPr>
            <a:r>
              <a:rPr lang="en-US" dirty="0"/>
              <a:t>Where does a greengrocer works? </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pic>
        <p:nvPicPr>
          <p:cNvPr id="6" name="Picture 2" descr="http://www.dialogueuk.com/wp-content/uploads/fruit-40276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83146" y="3811743"/>
            <a:ext cx="2423542" cy="2596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dialogueuk.com/wp-content/uploads/fruit-40276_1280.png">
            <a:extLst>
              <a:ext uri="{FF2B5EF4-FFF2-40B4-BE49-F238E27FC236}">
                <a16:creationId xmlns:a16="http://schemas.microsoft.com/office/drawing/2014/main" id="{D42565BF-9E4E-4385-8143-AE5575CDAD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252914" y="3831718"/>
            <a:ext cx="2423542" cy="25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359804"/>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6" name="svoya_igra_1.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Объект 6">
            <a:extLst>
              <a:ext uri="{FF2B5EF4-FFF2-40B4-BE49-F238E27FC236}">
                <a16:creationId xmlns:a16="http://schemas.microsoft.com/office/drawing/2014/main" id="{3650B499-6AB4-47E2-AD2B-4386D02A0F41}"/>
              </a:ext>
            </a:extLst>
          </p:cNvPr>
          <p:cNvSpPr>
            <a:spLocks noGrp="1"/>
          </p:cNvSpPr>
          <p:nvPr>
            <p:ph idx="1"/>
          </p:nvPr>
        </p:nvSpPr>
        <p:spPr/>
        <p:txBody>
          <a:bodyPr/>
          <a:lstStyle/>
          <a:p>
            <a:endParaRPr lang="ru-RU" dirty="0"/>
          </a:p>
        </p:txBody>
      </p:sp>
      <p:sp>
        <p:nvSpPr>
          <p:cNvPr id="8" name="Объект 2">
            <a:extLst>
              <a:ext uri="{FF2B5EF4-FFF2-40B4-BE49-F238E27FC236}">
                <a16:creationId xmlns:a16="http://schemas.microsoft.com/office/drawing/2014/main" id="{ECF751CF-490F-4698-BE87-7F5596CE611B}"/>
              </a:ext>
            </a:extLst>
          </p:cNvPr>
          <p:cNvSpPr txBox="1">
            <a:spLocks/>
          </p:cNvSpPr>
          <p:nvPr/>
        </p:nvSpPr>
        <p:spPr>
          <a:xfrm>
            <a:off x="457200" y="1479669"/>
            <a:ext cx="7931224" cy="44930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800" i="1" dirty="0"/>
              <a:t>I bake bread and make cakes.</a:t>
            </a:r>
          </a:p>
          <a:p>
            <a:pPr marL="0" indent="0">
              <a:buFont typeface="Arial" pitchFamily="34" charset="0"/>
              <a:buNone/>
            </a:pPr>
            <a:r>
              <a:rPr lang="en-US" sz="4800" i="1" dirty="0"/>
              <a:t> </a:t>
            </a:r>
            <a:r>
              <a:rPr lang="en-US" sz="4800" b="1" dirty="0"/>
              <a:t>Who am I?</a:t>
            </a:r>
            <a:r>
              <a:rPr lang="en-US" sz="4800" i="1" dirty="0"/>
              <a:t> </a:t>
            </a:r>
          </a:p>
          <a:p>
            <a:pPr marL="0" indent="0">
              <a:buFont typeface="Arial" pitchFamily="34" charset="0"/>
              <a:buNone/>
            </a:pPr>
            <a:endParaRPr lang="ru-RU" b="1" dirty="0"/>
          </a:p>
        </p:txBody>
      </p:sp>
      <p:pic>
        <p:nvPicPr>
          <p:cNvPr id="9" name="Picture 2" descr="Do non-tech jobs pay well or should you choose a more technical option">
            <a:extLst>
              <a:ext uri="{FF2B5EF4-FFF2-40B4-BE49-F238E27FC236}">
                <a16:creationId xmlns:a16="http://schemas.microsoft.com/office/drawing/2014/main" id="{BC3E83F4-7C7B-44AD-97C9-CC4B480D5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843" y="2466792"/>
            <a:ext cx="4960759" cy="291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179968"/>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3" name="Объект 2"/>
          <p:cNvSpPr>
            <a:spLocks noGrp="1"/>
          </p:cNvSpPr>
          <p:nvPr>
            <p:ph idx="1"/>
          </p:nvPr>
        </p:nvSpPr>
        <p:spPr>
          <a:xfrm>
            <a:off x="611560" y="1484784"/>
            <a:ext cx="8229600" cy="4493095"/>
          </a:xfrm>
        </p:spPr>
        <p:txBody>
          <a:bodyPr/>
          <a:lstStyle/>
          <a:p>
            <a:pPr marL="0" indent="0">
              <a:buNone/>
            </a:pPr>
            <a:r>
              <a:rPr lang="en-US" sz="4400" b="1" dirty="0">
                <a:solidFill>
                  <a:srgbClr val="FFC000"/>
                </a:solidFill>
              </a:rPr>
              <a:t>Where does a greengrocer work? </a:t>
            </a:r>
            <a:endParaRPr lang="ru-RU" sz="4400" b="1" dirty="0">
              <a:solidFill>
                <a:srgbClr val="FFC000"/>
              </a:solidFill>
            </a:endParaRPr>
          </a:p>
          <a:p>
            <a:pPr marL="0" indent="0">
              <a:buNone/>
            </a:pP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pic>
        <p:nvPicPr>
          <p:cNvPr id="3074" name="Picture 2" descr="Greengrocer Grocery Store Royalty-free Clip Art - Green Grocer Shop Clipart  - (1200x1200) Png Clipart Download">
            <a:extLst>
              <a:ext uri="{FF2B5EF4-FFF2-40B4-BE49-F238E27FC236}">
                <a16:creationId xmlns:a16="http://schemas.microsoft.com/office/drawing/2014/main" id="{FB62B1FD-6DDB-4F0A-8CDF-3C0F10246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348880"/>
            <a:ext cx="6012160" cy="404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96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6" name="Объект 2"/>
          <p:cNvSpPr>
            <a:spLocks noGrp="1"/>
          </p:cNvSpPr>
          <p:nvPr>
            <p:ph idx="1"/>
          </p:nvPr>
        </p:nvSpPr>
        <p:spPr>
          <a:xfrm>
            <a:off x="633968" y="1844825"/>
            <a:ext cx="5378192" cy="3217316"/>
          </a:xfrm>
        </p:spPr>
        <p:txBody>
          <a:bodyPr>
            <a:normAutofit/>
          </a:bodyPr>
          <a:lstStyle/>
          <a:p>
            <a:pPr marL="0" indent="0">
              <a:buNone/>
            </a:pPr>
            <a:r>
              <a:rPr lang="en-US" dirty="0"/>
              <a:t>Translate it into English:</a:t>
            </a:r>
          </a:p>
          <a:p>
            <a:pPr marL="0" indent="0">
              <a:buNone/>
            </a:pPr>
            <a:r>
              <a:rPr lang="ru-RU" b="1" dirty="0">
                <a:solidFill>
                  <a:srgbClr val="FFC000"/>
                </a:solidFill>
              </a:rPr>
              <a:t>Медсестра не работает в кафе, она работает в больнице.</a:t>
            </a:r>
          </a:p>
        </p:txBody>
      </p:sp>
      <p:pic>
        <p:nvPicPr>
          <p:cNvPr id="7" name="Picture 6" descr="http://gepard-dv.ru/wp-content/image/2741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8697" y="1988840"/>
            <a:ext cx="2713896" cy="422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83805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5" name="Объект 2"/>
          <p:cNvSpPr txBox="1">
            <a:spLocks/>
          </p:cNvSpPr>
          <p:nvPr/>
        </p:nvSpPr>
        <p:spPr>
          <a:xfrm>
            <a:off x="633968" y="1844824"/>
            <a:ext cx="6098272" cy="38164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b="1" dirty="0">
                <a:solidFill>
                  <a:srgbClr val="FFC000"/>
                </a:solidFill>
              </a:rPr>
              <a:t>A nurse doesn’t work at a cafe, she works at a hospital.</a:t>
            </a:r>
            <a:endParaRPr lang="ru-RU" sz="4800" b="1" dirty="0">
              <a:solidFill>
                <a:srgbClr val="FFC000"/>
              </a:solidFill>
            </a:endParaRPr>
          </a:p>
        </p:txBody>
      </p:sp>
      <p:pic>
        <p:nvPicPr>
          <p:cNvPr id="6" name="Picture 6" descr="http://gepard-dv.ru/wp-content/image/2741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827" y="1417638"/>
            <a:ext cx="2341033" cy="364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45524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3" name="Овал 2">
            <a:extLst>
              <a:ext uri="{FF2B5EF4-FFF2-40B4-BE49-F238E27FC236}">
                <a16:creationId xmlns:a16="http://schemas.microsoft.com/office/drawing/2014/main" id="{4B7EBA8B-94BB-489A-97C9-A4F5C09E5B83}"/>
              </a:ext>
            </a:extLst>
          </p:cNvPr>
          <p:cNvSpPr/>
          <p:nvPr/>
        </p:nvSpPr>
        <p:spPr>
          <a:xfrm>
            <a:off x="107504" y="116632"/>
            <a:ext cx="5512588" cy="16921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CAT IN THE BAG</a:t>
            </a:r>
            <a:endParaRPr lang="ru-RU"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8199629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Present Simple</a:t>
            </a: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7"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a:ln>
                  <a:noFill/>
                </a:ln>
                <a:solidFill>
                  <a:srgbClr val="000033"/>
                </a:solidFill>
                <a:effectLst/>
                <a:latin typeface="Geneva"/>
              </a:rPr>
              <a:t> </a:t>
            </a:r>
            <a:endParaRPr kumimoji="0" lang="ru-RU" altLang="ru-RU"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a:ln>
                  <a:noFill/>
                </a:ln>
                <a:solidFill>
                  <a:srgbClr val="000033"/>
                </a:solidFill>
                <a:effectLst/>
                <a:latin typeface="Geneva"/>
              </a:rPr>
              <a:t> </a:t>
            </a:r>
            <a:endParaRPr kumimoji="0" lang="ru-RU" altLang="ru-RU"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0801227-EF3E-4EC7-82B3-53128AA7C951}"/>
              </a:ext>
            </a:extLst>
          </p:cNvPr>
          <p:cNvSpPr txBox="1"/>
          <p:nvPr/>
        </p:nvSpPr>
        <p:spPr>
          <a:xfrm>
            <a:off x="331930" y="1206871"/>
            <a:ext cx="6491064" cy="4524315"/>
          </a:xfrm>
          <a:prstGeom prst="rect">
            <a:avLst/>
          </a:prstGeom>
          <a:noFill/>
        </p:spPr>
        <p:txBody>
          <a:bodyPr wrap="square">
            <a:spAutoFit/>
          </a:bodyPr>
          <a:lstStyle/>
          <a:p>
            <a:pPr marL="514350" indent="-514350" algn="l">
              <a:buAutoNum type="arabicParenR"/>
            </a:pPr>
            <a:r>
              <a:rPr lang="en-US" sz="3200" b="1" i="0" dirty="0">
                <a:solidFill>
                  <a:srgbClr val="FFC000"/>
                </a:solidFill>
                <a:effectLst/>
                <a:latin typeface="Comic Sans MS" panose="030F0702030302020204" pitchFamily="66" charset="0"/>
              </a:rPr>
              <a:t>a / ? / does / sister / in / your / work / bank</a:t>
            </a:r>
          </a:p>
          <a:p>
            <a:pPr marL="514350" indent="-514350" algn="l">
              <a:buAutoNum type="arabicParenR"/>
            </a:pPr>
            <a:endParaRPr lang="en-US" sz="3200" b="1" i="0" dirty="0">
              <a:solidFill>
                <a:schemeClr val="accent6">
                  <a:lumMod val="40000"/>
                  <a:lumOff val="60000"/>
                </a:schemeClr>
              </a:solidFill>
              <a:effectLst/>
              <a:latin typeface="Comic Sans MS" panose="030F0702030302020204" pitchFamily="66" charset="0"/>
            </a:endParaRPr>
          </a:p>
          <a:p>
            <a:pPr marL="514350" indent="-514350" algn="l">
              <a:buAutoNum type="arabicParenR"/>
            </a:pPr>
            <a:r>
              <a:rPr lang="en-US" sz="3200" b="1" dirty="0">
                <a:solidFill>
                  <a:srgbClr val="92D050"/>
                </a:solidFill>
                <a:latin typeface="Comic Sans MS" panose="030F0702030302020204" pitchFamily="66" charset="0"/>
              </a:rPr>
              <a:t>go / Mark / Tom / cinema / and </a:t>
            </a:r>
          </a:p>
          <a:p>
            <a:pPr algn="l"/>
            <a:r>
              <a:rPr lang="en-US" sz="3200" b="1" dirty="0">
                <a:solidFill>
                  <a:srgbClr val="92D050"/>
                </a:solidFill>
                <a:latin typeface="Comic Sans MS" panose="030F0702030302020204" pitchFamily="66" charset="0"/>
              </a:rPr>
              <a:t>/ to / the</a:t>
            </a:r>
          </a:p>
          <a:p>
            <a:pPr algn="l"/>
            <a:endParaRPr lang="en-US" sz="3200" b="1" i="0" dirty="0">
              <a:solidFill>
                <a:schemeClr val="accent6">
                  <a:lumMod val="40000"/>
                  <a:lumOff val="60000"/>
                </a:schemeClr>
              </a:solidFill>
              <a:effectLst/>
              <a:latin typeface="Comic Sans MS" panose="030F0702030302020204" pitchFamily="66" charset="0"/>
            </a:endParaRPr>
          </a:p>
          <a:p>
            <a:pPr algn="l"/>
            <a:r>
              <a:rPr lang="en-US" sz="3200" b="1" dirty="0">
                <a:solidFill>
                  <a:srgbClr val="FFFF00"/>
                </a:solidFill>
                <a:latin typeface="Comic Sans MS" panose="030F0702030302020204" pitchFamily="66" charset="0"/>
              </a:rPr>
              <a:t>3) doesn’t / nurse / at / work / hospital / the </a:t>
            </a:r>
            <a:endParaRPr lang="en-US" sz="3200" b="1" i="0" dirty="0">
              <a:solidFill>
                <a:srgbClr val="FFFF00"/>
              </a:solidFill>
              <a:effectLst/>
              <a:latin typeface="Comic Sans MS" panose="030F0702030302020204" pitchFamily="66" charset="0"/>
            </a:endParaRPr>
          </a:p>
        </p:txBody>
      </p:sp>
      <p:pic>
        <p:nvPicPr>
          <p:cNvPr id="4100" name="Picture 4" descr="Question mark - Free education icons">
            <a:extLst>
              <a:ext uri="{FF2B5EF4-FFF2-40B4-BE49-F238E27FC236}">
                <a16:creationId xmlns:a16="http://schemas.microsoft.com/office/drawing/2014/main" id="{127FBA1A-941E-4859-823B-33B22CBFD0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11373">
            <a:off x="6761750" y="3226363"/>
            <a:ext cx="2101220" cy="210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26453"/>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7" name="Заголовок 1">
            <a:extLst>
              <a:ext uri="{FF2B5EF4-FFF2-40B4-BE49-F238E27FC236}">
                <a16:creationId xmlns:a16="http://schemas.microsoft.com/office/drawing/2014/main" id="{299CDAAC-3017-453F-8AE2-7CD1F48A13EF}"/>
              </a:ext>
            </a:extLst>
          </p:cNvPr>
          <p:cNvSpPr>
            <a:spLocks noGrp="1"/>
          </p:cNvSpPr>
          <p:nvPr>
            <p:ph type="title"/>
          </p:nvPr>
        </p:nvSpPr>
        <p:spPr>
          <a:xfrm>
            <a:off x="457200" y="274638"/>
            <a:ext cx="7211144" cy="1143000"/>
          </a:xfrm>
        </p:spPr>
        <p:txBody>
          <a:bodyPr/>
          <a:lstStyle/>
          <a:p>
            <a:pPr algn="ctr">
              <a:defRPr/>
            </a:pPr>
            <a:r>
              <a:rPr lang="en-US" b="1" dirty="0"/>
              <a:t>Present Simple</a:t>
            </a:r>
            <a:endParaRPr lang="ru-RU" b="1" dirty="0"/>
          </a:p>
        </p:txBody>
      </p:sp>
      <p:sp>
        <p:nvSpPr>
          <p:cNvPr id="9" name="TextBox 8">
            <a:extLst>
              <a:ext uri="{FF2B5EF4-FFF2-40B4-BE49-F238E27FC236}">
                <a16:creationId xmlns:a16="http://schemas.microsoft.com/office/drawing/2014/main" id="{39A24173-C1E3-4708-8073-B659B5368E42}"/>
              </a:ext>
            </a:extLst>
          </p:cNvPr>
          <p:cNvSpPr txBox="1"/>
          <p:nvPr/>
        </p:nvSpPr>
        <p:spPr>
          <a:xfrm>
            <a:off x="1115616" y="1700808"/>
            <a:ext cx="7326560" cy="2246769"/>
          </a:xfrm>
          <a:prstGeom prst="rect">
            <a:avLst/>
          </a:prstGeom>
          <a:noFill/>
        </p:spPr>
        <p:txBody>
          <a:bodyPr wrap="square">
            <a:spAutoFit/>
          </a:bodyPr>
          <a:lstStyle/>
          <a:p>
            <a:pPr marL="514350" indent="-514350" algn="l">
              <a:buAutoNum type="arabicParenR"/>
            </a:pPr>
            <a:r>
              <a:rPr lang="en-US" sz="2800" b="1" i="0" dirty="0">
                <a:solidFill>
                  <a:srgbClr val="FFC000"/>
                </a:solidFill>
                <a:effectLst/>
                <a:latin typeface="Comic Sans MS" panose="030F0702030302020204" pitchFamily="66" charset="0"/>
              </a:rPr>
              <a:t>Does your sister work in a bank?</a:t>
            </a:r>
          </a:p>
          <a:p>
            <a:pPr marL="514350" indent="-514350" algn="l">
              <a:buAutoNum type="arabicParenR"/>
            </a:pPr>
            <a:endParaRPr lang="en-US" sz="2800" b="1" i="0" dirty="0">
              <a:solidFill>
                <a:schemeClr val="accent6">
                  <a:lumMod val="40000"/>
                  <a:lumOff val="60000"/>
                </a:schemeClr>
              </a:solidFill>
              <a:effectLst/>
              <a:latin typeface="Comic Sans MS" panose="030F0702030302020204" pitchFamily="66" charset="0"/>
            </a:endParaRPr>
          </a:p>
          <a:p>
            <a:pPr marL="514350" indent="-514350" algn="l">
              <a:buAutoNum type="arabicParenR"/>
            </a:pPr>
            <a:r>
              <a:rPr lang="en-US" sz="2800" b="1" dirty="0">
                <a:solidFill>
                  <a:srgbClr val="92D050"/>
                </a:solidFill>
                <a:latin typeface="Comic Sans MS" panose="030F0702030302020204" pitchFamily="66" charset="0"/>
              </a:rPr>
              <a:t>Mark and Tom go to the cinema</a:t>
            </a:r>
          </a:p>
          <a:p>
            <a:pPr marL="514350" indent="-514350" algn="l">
              <a:buAutoNum type="arabicParenR"/>
            </a:pPr>
            <a:endParaRPr lang="en-US" sz="2800" b="1" i="0" dirty="0">
              <a:solidFill>
                <a:schemeClr val="accent6">
                  <a:lumMod val="40000"/>
                  <a:lumOff val="60000"/>
                </a:schemeClr>
              </a:solidFill>
              <a:effectLst/>
              <a:latin typeface="Comic Sans MS" panose="030F0702030302020204" pitchFamily="66" charset="0"/>
            </a:endParaRPr>
          </a:p>
          <a:p>
            <a:pPr algn="l"/>
            <a:r>
              <a:rPr lang="en-US" sz="2800" b="1" dirty="0">
                <a:solidFill>
                  <a:srgbClr val="FFFF00"/>
                </a:solidFill>
                <a:latin typeface="Comic Sans MS" panose="030F0702030302020204" pitchFamily="66" charset="0"/>
              </a:rPr>
              <a:t>3)   Nurse doesn’t work at the hospital</a:t>
            </a:r>
            <a:endParaRPr lang="en-US" sz="2800" b="1" i="0" dirty="0">
              <a:solidFill>
                <a:srgbClr val="FFFF00"/>
              </a:solidFill>
              <a:effectLst/>
              <a:latin typeface="Comic Sans MS" panose="030F0702030302020204" pitchFamily="66" charset="0"/>
            </a:endParaRPr>
          </a:p>
        </p:txBody>
      </p:sp>
      <p:pic>
        <p:nvPicPr>
          <p:cNvPr id="5122" name="Picture 2" descr="Correct">
            <a:extLst>
              <a:ext uri="{FF2B5EF4-FFF2-40B4-BE49-F238E27FC236}">
                <a16:creationId xmlns:a16="http://schemas.microsoft.com/office/drawing/2014/main" id="{A0237001-71CC-4D75-893E-462E37A30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069509"/>
            <a:ext cx="2759518" cy="275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62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3" name="Овал 2">
            <a:extLst>
              <a:ext uri="{FF2B5EF4-FFF2-40B4-BE49-F238E27FC236}">
                <a16:creationId xmlns:a16="http://schemas.microsoft.com/office/drawing/2014/main" id="{3491AC2B-1C3A-439D-8487-C8FD82BA7051}"/>
              </a:ext>
            </a:extLst>
          </p:cNvPr>
          <p:cNvSpPr/>
          <p:nvPr/>
        </p:nvSpPr>
        <p:spPr>
          <a:xfrm>
            <a:off x="107504" y="116632"/>
            <a:ext cx="5512588" cy="16921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CAT IN THE BAG</a:t>
            </a:r>
            <a:endParaRPr lang="ru-RU"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7561183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dirty="0"/>
              <a:t>Past Simple</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9" name="TextBox 8">
            <a:extLst>
              <a:ext uri="{FF2B5EF4-FFF2-40B4-BE49-F238E27FC236}">
                <a16:creationId xmlns:a16="http://schemas.microsoft.com/office/drawing/2014/main" id="{97421EDA-D67C-4EE0-AE8B-0E5156E21894}"/>
              </a:ext>
            </a:extLst>
          </p:cNvPr>
          <p:cNvSpPr txBox="1"/>
          <p:nvPr/>
        </p:nvSpPr>
        <p:spPr>
          <a:xfrm>
            <a:off x="1259632" y="1506262"/>
            <a:ext cx="6984776" cy="769441"/>
          </a:xfrm>
          <a:prstGeom prst="rect">
            <a:avLst/>
          </a:prstGeom>
          <a:noFill/>
        </p:spPr>
        <p:txBody>
          <a:bodyPr wrap="square">
            <a:spAutoFit/>
          </a:bodyPr>
          <a:lstStyle/>
          <a:p>
            <a:r>
              <a:rPr lang="en-US" sz="4000" b="1" dirty="0">
                <a:solidFill>
                  <a:srgbClr val="FFFF00"/>
                </a:solidFill>
              </a:rPr>
              <a:t>Tom _____ in </a:t>
            </a:r>
            <a:r>
              <a:rPr lang="en-US" sz="4400" b="1" dirty="0">
                <a:solidFill>
                  <a:srgbClr val="FFFF00"/>
                </a:solidFill>
              </a:rPr>
              <a:t>Dublin</a:t>
            </a:r>
            <a:r>
              <a:rPr lang="en-US" sz="4000" b="1" dirty="0">
                <a:solidFill>
                  <a:srgbClr val="FFFF00"/>
                </a:solidFill>
              </a:rPr>
              <a:t>  last night</a:t>
            </a:r>
            <a:endParaRPr lang="ru-RU" sz="2400" dirty="0"/>
          </a:p>
        </p:txBody>
      </p:sp>
      <p:sp>
        <p:nvSpPr>
          <p:cNvPr id="11" name="TextBox 10">
            <a:extLst>
              <a:ext uri="{FF2B5EF4-FFF2-40B4-BE49-F238E27FC236}">
                <a16:creationId xmlns:a16="http://schemas.microsoft.com/office/drawing/2014/main" id="{0723A55D-BB48-475E-BBD0-3251644EE7ED}"/>
              </a:ext>
            </a:extLst>
          </p:cNvPr>
          <p:cNvSpPr txBox="1"/>
          <p:nvPr/>
        </p:nvSpPr>
        <p:spPr>
          <a:xfrm>
            <a:off x="2123728" y="2344842"/>
            <a:ext cx="4572000" cy="1569660"/>
          </a:xfrm>
          <a:prstGeom prst="rect">
            <a:avLst/>
          </a:prstGeom>
          <a:noFill/>
        </p:spPr>
        <p:txBody>
          <a:bodyPr wrap="square">
            <a:spAutoFit/>
          </a:bodyPr>
          <a:lstStyle/>
          <a:p>
            <a:pPr marL="742950" indent="-742950">
              <a:buFont typeface="+mj-lt"/>
              <a:buAutoNum type="arabicPeriod"/>
            </a:pPr>
            <a:r>
              <a:rPr lang="en-US" sz="3200" b="1" dirty="0">
                <a:solidFill>
                  <a:srgbClr val="FFC000"/>
                </a:solidFill>
                <a:latin typeface="Comic Sans MS" panose="030F0702030302020204" pitchFamily="66" charset="0"/>
              </a:rPr>
              <a:t>wases</a:t>
            </a:r>
          </a:p>
          <a:p>
            <a:pPr marL="742950" indent="-742950">
              <a:buFont typeface="+mj-lt"/>
              <a:buAutoNum type="arabicPeriod"/>
            </a:pPr>
            <a:r>
              <a:rPr lang="en-US" sz="3200" b="1" dirty="0">
                <a:solidFill>
                  <a:srgbClr val="FFC000"/>
                </a:solidFill>
                <a:latin typeface="Comic Sans MS" panose="030F0702030302020204" pitchFamily="66" charset="0"/>
              </a:rPr>
              <a:t>were</a:t>
            </a:r>
          </a:p>
          <a:p>
            <a:pPr marL="742950" indent="-742950">
              <a:buFont typeface="+mj-lt"/>
              <a:buAutoNum type="arabicPeriod"/>
            </a:pPr>
            <a:r>
              <a:rPr lang="en-US" sz="3200" b="1" dirty="0">
                <a:solidFill>
                  <a:srgbClr val="FFC000"/>
                </a:solidFill>
                <a:latin typeface="Comic Sans MS" panose="030F0702030302020204" pitchFamily="66" charset="0"/>
              </a:rPr>
              <a:t>was</a:t>
            </a:r>
            <a:endParaRPr lang="ru-RU" sz="3200" b="1" dirty="0">
              <a:solidFill>
                <a:srgbClr val="FFC000"/>
              </a:solidFill>
              <a:latin typeface="Comic Sans MS" panose="030F0702030302020204" pitchFamily="66" charset="0"/>
            </a:endParaRPr>
          </a:p>
        </p:txBody>
      </p:sp>
      <p:pic>
        <p:nvPicPr>
          <p:cNvPr id="6146" name="Picture 2" descr="Travel Png скачать бесплатно - PNG All">
            <a:extLst>
              <a:ext uri="{FF2B5EF4-FFF2-40B4-BE49-F238E27FC236}">
                <a16:creationId xmlns:a16="http://schemas.microsoft.com/office/drawing/2014/main" id="{24689AEE-EA92-412D-96A8-A4F45BB4B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4986">
            <a:off x="3592151" y="3474580"/>
            <a:ext cx="5055297" cy="270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3449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0" name="Заголовок 1">
            <a:extLst>
              <a:ext uri="{FF2B5EF4-FFF2-40B4-BE49-F238E27FC236}">
                <a16:creationId xmlns:a16="http://schemas.microsoft.com/office/drawing/2014/main" id="{C448E44E-ABF1-4418-BB6B-EA1AD8A17380}"/>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sp>
        <p:nvSpPr>
          <p:cNvPr id="12" name="TextBox 11">
            <a:extLst>
              <a:ext uri="{FF2B5EF4-FFF2-40B4-BE49-F238E27FC236}">
                <a16:creationId xmlns:a16="http://schemas.microsoft.com/office/drawing/2014/main" id="{DB14F165-2DAB-470A-A347-5FE3FFCE5F8E}"/>
              </a:ext>
            </a:extLst>
          </p:cNvPr>
          <p:cNvSpPr txBox="1"/>
          <p:nvPr/>
        </p:nvSpPr>
        <p:spPr>
          <a:xfrm>
            <a:off x="1403648" y="2060848"/>
            <a:ext cx="6606480" cy="769441"/>
          </a:xfrm>
          <a:prstGeom prst="rect">
            <a:avLst/>
          </a:prstGeom>
          <a:noFill/>
        </p:spPr>
        <p:txBody>
          <a:bodyPr wrap="square">
            <a:spAutoFit/>
          </a:bodyPr>
          <a:lstStyle/>
          <a:p>
            <a:r>
              <a:rPr lang="en-US" sz="4000" b="1" dirty="0">
                <a:solidFill>
                  <a:srgbClr val="FFFF00"/>
                </a:solidFill>
              </a:rPr>
              <a:t>Tom </a:t>
            </a:r>
            <a:r>
              <a:rPr lang="en-US" sz="4000" b="1" dirty="0">
                <a:solidFill>
                  <a:srgbClr val="FFC000"/>
                </a:solidFill>
              </a:rPr>
              <a:t>was</a:t>
            </a:r>
            <a:r>
              <a:rPr lang="en-US" sz="4000" b="1" dirty="0">
                <a:solidFill>
                  <a:srgbClr val="FFFF00"/>
                </a:solidFill>
              </a:rPr>
              <a:t> in </a:t>
            </a:r>
            <a:r>
              <a:rPr lang="en-US" sz="4400" b="1" dirty="0">
                <a:solidFill>
                  <a:srgbClr val="FFFF00"/>
                </a:solidFill>
              </a:rPr>
              <a:t>Dublin</a:t>
            </a:r>
            <a:r>
              <a:rPr lang="en-US" sz="4000" b="1" dirty="0">
                <a:solidFill>
                  <a:srgbClr val="FFFF00"/>
                </a:solidFill>
              </a:rPr>
              <a:t>  last night</a:t>
            </a:r>
            <a:endParaRPr lang="ru-RU" sz="2400" dirty="0"/>
          </a:p>
        </p:txBody>
      </p:sp>
      <p:pic>
        <p:nvPicPr>
          <p:cNvPr id="13" name="Picture 2" descr="Travel Png скачать бесплатно - PNG All">
            <a:extLst>
              <a:ext uri="{FF2B5EF4-FFF2-40B4-BE49-F238E27FC236}">
                <a16:creationId xmlns:a16="http://schemas.microsoft.com/office/drawing/2014/main" id="{48F5A7DD-8777-4161-AD16-76B54B911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4986">
            <a:off x="810789" y="3224611"/>
            <a:ext cx="7317198" cy="390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55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a:extLst>
              <a:ext uri="{FF2B5EF4-FFF2-40B4-BE49-F238E27FC236}">
                <a16:creationId xmlns:a16="http://schemas.microsoft.com/office/drawing/2014/main" id="{C3A5AB75-A380-4B68-BD80-7E0B1B96B262}"/>
              </a:ext>
            </a:extLst>
          </p:cNvPr>
          <p:cNvSpPr txBox="1">
            <a:spLocks/>
          </p:cNvSpPr>
          <p:nvPr/>
        </p:nvSpPr>
        <p:spPr>
          <a:xfrm>
            <a:off x="609600" y="427038"/>
            <a:ext cx="721114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pPr algn="ctr">
              <a:defRPr/>
            </a:pPr>
            <a:r>
              <a:rPr lang="en-US"/>
              <a:t>Past Simple</a:t>
            </a:r>
            <a:endParaRPr lang="ru-RU" dirty="0"/>
          </a:p>
        </p:txBody>
      </p:sp>
      <p:sp>
        <p:nvSpPr>
          <p:cNvPr id="11" name="TextBox 10">
            <a:extLst>
              <a:ext uri="{FF2B5EF4-FFF2-40B4-BE49-F238E27FC236}">
                <a16:creationId xmlns:a16="http://schemas.microsoft.com/office/drawing/2014/main" id="{2817BBD7-F7FE-46A1-B0B9-A4C9DBAAE4D4}"/>
              </a:ext>
            </a:extLst>
          </p:cNvPr>
          <p:cNvSpPr txBox="1"/>
          <p:nvPr/>
        </p:nvSpPr>
        <p:spPr>
          <a:xfrm>
            <a:off x="1043608" y="1570038"/>
            <a:ext cx="7776864" cy="2308324"/>
          </a:xfrm>
          <a:prstGeom prst="rect">
            <a:avLst/>
          </a:prstGeom>
          <a:noFill/>
        </p:spPr>
        <p:txBody>
          <a:bodyPr wrap="square">
            <a:spAutoFit/>
          </a:bodyPr>
          <a:lstStyle/>
          <a:p>
            <a:pPr algn="l"/>
            <a:r>
              <a:rPr lang="en-US" sz="3600" b="1" i="0" dirty="0">
                <a:solidFill>
                  <a:srgbClr val="FFFF00"/>
                </a:solidFill>
                <a:effectLst/>
              </a:rPr>
              <a:t>1) I … (</a:t>
            </a:r>
            <a:r>
              <a:rPr lang="en-US" sz="3600" b="1" i="0" dirty="0">
                <a:solidFill>
                  <a:srgbClr val="FF0000"/>
                </a:solidFill>
                <a:effectLst/>
              </a:rPr>
              <a:t>be</a:t>
            </a:r>
            <a:r>
              <a:rPr lang="en-US" sz="3600" b="1" i="0" dirty="0">
                <a:solidFill>
                  <a:srgbClr val="FFFF00"/>
                </a:solidFill>
                <a:effectLst/>
              </a:rPr>
              <a:t>) ill last week.</a:t>
            </a:r>
          </a:p>
          <a:p>
            <a:pPr algn="l"/>
            <a:r>
              <a:rPr lang="en-US" sz="3600" b="1" i="0" dirty="0">
                <a:solidFill>
                  <a:srgbClr val="FFFF00"/>
                </a:solidFill>
                <a:effectLst/>
              </a:rPr>
              <a:t>2) He …(</a:t>
            </a:r>
            <a:r>
              <a:rPr lang="en-US" sz="3600" b="1" i="0" dirty="0">
                <a:solidFill>
                  <a:srgbClr val="FF0000"/>
                </a:solidFill>
                <a:effectLst/>
              </a:rPr>
              <a:t>visit</a:t>
            </a:r>
            <a:r>
              <a:rPr lang="en-US" sz="3600" b="1" i="0" dirty="0">
                <a:solidFill>
                  <a:srgbClr val="FFFF00"/>
                </a:solidFill>
                <a:effectLst/>
              </a:rPr>
              <a:t>) Great Britain last month.</a:t>
            </a:r>
          </a:p>
          <a:p>
            <a:pPr algn="l"/>
            <a:r>
              <a:rPr lang="en-US" sz="3600" b="1" i="0" dirty="0">
                <a:solidFill>
                  <a:srgbClr val="FFFF00"/>
                </a:solidFill>
                <a:effectLst/>
              </a:rPr>
              <a:t>3) My little sister … (</a:t>
            </a:r>
            <a:r>
              <a:rPr lang="en-US" sz="3600" b="1" i="0" dirty="0">
                <a:solidFill>
                  <a:srgbClr val="FF0000"/>
                </a:solidFill>
                <a:effectLst/>
              </a:rPr>
              <a:t>go</a:t>
            </a:r>
            <a:r>
              <a:rPr lang="en-US" sz="3600" b="1" i="0" dirty="0">
                <a:solidFill>
                  <a:srgbClr val="FFFF00"/>
                </a:solidFill>
                <a:effectLst/>
              </a:rPr>
              <a:t>) to the park.</a:t>
            </a:r>
          </a:p>
          <a:p>
            <a:pPr algn="l"/>
            <a:r>
              <a:rPr lang="en-US" sz="3600" b="1" i="0" dirty="0">
                <a:solidFill>
                  <a:srgbClr val="FFFF00"/>
                </a:solidFill>
                <a:effectLst/>
              </a:rPr>
              <a:t>4) Our dogs …(</a:t>
            </a:r>
            <a:r>
              <a:rPr lang="en-US" sz="3600" b="1" i="0" dirty="0">
                <a:solidFill>
                  <a:srgbClr val="FF0000"/>
                </a:solidFill>
                <a:effectLst/>
              </a:rPr>
              <a:t>eat</a:t>
            </a:r>
            <a:r>
              <a:rPr lang="en-US" sz="3600" b="1" i="0" dirty="0">
                <a:solidFill>
                  <a:srgbClr val="FFFF00"/>
                </a:solidFill>
                <a:effectLst/>
              </a:rPr>
              <a:t>) meat yesterday.</a:t>
            </a:r>
          </a:p>
        </p:txBody>
      </p:sp>
      <p:graphicFrame>
        <p:nvGraphicFramePr>
          <p:cNvPr id="12" name="Таблица 12">
            <a:extLst>
              <a:ext uri="{FF2B5EF4-FFF2-40B4-BE49-F238E27FC236}">
                <a16:creationId xmlns:a16="http://schemas.microsoft.com/office/drawing/2014/main" id="{B529DAA1-A352-4124-9971-3060C59CBB24}"/>
              </a:ext>
            </a:extLst>
          </p:cNvPr>
          <p:cNvGraphicFramePr>
            <a:graphicFrameLocks noGrp="1"/>
          </p:cNvGraphicFramePr>
          <p:nvPr>
            <p:extLst>
              <p:ext uri="{D42A27DB-BD31-4B8C-83A1-F6EECF244321}">
                <p14:modId xmlns:p14="http://schemas.microsoft.com/office/powerpoint/2010/main" val="2352039491"/>
              </p:ext>
            </p:extLst>
          </p:nvPr>
        </p:nvGraphicFramePr>
        <p:xfrm>
          <a:off x="1331640" y="4454942"/>
          <a:ext cx="6096000" cy="82804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4020991455"/>
                    </a:ext>
                  </a:extLst>
                </a:gridCol>
                <a:gridCol w="1524000">
                  <a:extLst>
                    <a:ext uri="{9D8B030D-6E8A-4147-A177-3AD203B41FA5}">
                      <a16:colId xmlns:a16="http://schemas.microsoft.com/office/drawing/2014/main" val="1095352148"/>
                    </a:ext>
                  </a:extLst>
                </a:gridCol>
                <a:gridCol w="1524000">
                  <a:extLst>
                    <a:ext uri="{9D8B030D-6E8A-4147-A177-3AD203B41FA5}">
                      <a16:colId xmlns:a16="http://schemas.microsoft.com/office/drawing/2014/main" val="2706342630"/>
                    </a:ext>
                  </a:extLst>
                </a:gridCol>
                <a:gridCol w="1524000">
                  <a:extLst>
                    <a:ext uri="{9D8B030D-6E8A-4147-A177-3AD203B41FA5}">
                      <a16:colId xmlns:a16="http://schemas.microsoft.com/office/drawing/2014/main" val="398417728"/>
                    </a:ext>
                  </a:extLst>
                </a:gridCol>
              </a:tblGrid>
              <a:tr h="370840">
                <a:tc>
                  <a:txBody>
                    <a:bodyPr/>
                    <a:lstStyle/>
                    <a:p>
                      <a:pPr algn="ctr"/>
                      <a:r>
                        <a:rPr lang="en-US" sz="2400" dirty="0"/>
                        <a:t>1</a:t>
                      </a:r>
                      <a:endParaRPr lang="ru-RU" sz="2400" dirty="0"/>
                    </a:p>
                  </a:txBody>
                  <a:tcPr/>
                </a:tc>
                <a:tc>
                  <a:txBody>
                    <a:bodyPr/>
                    <a:lstStyle/>
                    <a:p>
                      <a:pPr algn="ctr"/>
                      <a:r>
                        <a:rPr lang="en-US" sz="2400" dirty="0"/>
                        <a:t>2</a:t>
                      </a:r>
                      <a:endParaRPr lang="ru-RU" sz="2400" dirty="0"/>
                    </a:p>
                  </a:txBody>
                  <a:tcPr/>
                </a:tc>
                <a:tc>
                  <a:txBody>
                    <a:bodyPr/>
                    <a:lstStyle/>
                    <a:p>
                      <a:pPr algn="ctr"/>
                      <a:r>
                        <a:rPr lang="en-US" sz="2400" dirty="0"/>
                        <a:t>3</a:t>
                      </a:r>
                      <a:endParaRPr lang="ru-RU" sz="2400" dirty="0"/>
                    </a:p>
                  </a:txBody>
                  <a:tcPr/>
                </a:tc>
                <a:tc>
                  <a:txBody>
                    <a:bodyPr/>
                    <a:lstStyle/>
                    <a:p>
                      <a:pPr algn="ctr"/>
                      <a:r>
                        <a:rPr lang="en-US" sz="2400" dirty="0"/>
                        <a:t>4</a:t>
                      </a:r>
                      <a:endParaRPr lang="ru-RU" sz="2400" dirty="0"/>
                    </a:p>
                  </a:txBody>
                  <a:tcPr/>
                </a:tc>
                <a:extLst>
                  <a:ext uri="{0D108BD9-81ED-4DB2-BD59-A6C34878D82A}">
                    <a16:rowId xmlns:a16="http://schemas.microsoft.com/office/drawing/2014/main" val="3164582048"/>
                  </a:ext>
                </a:extLst>
              </a:tr>
              <a:tr h="370840">
                <a:tc>
                  <a:txBody>
                    <a:bodyPr/>
                    <a:lstStyle/>
                    <a:p>
                      <a:pPr algn="ctr"/>
                      <a:endParaRPr lang="ru-RU" dirty="0"/>
                    </a:p>
                  </a:txBody>
                  <a:tcPr/>
                </a:tc>
                <a:tc>
                  <a:txBody>
                    <a:bodyPr/>
                    <a:lstStyle/>
                    <a:p>
                      <a:pPr algn="ctr"/>
                      <a:endParaRPr lang="ru-RU" dirty="0"/>
                    </a:p>
                  </a:txBody>
                  <a:tcPr/>
                </a:tc>
                <a:tc>
                  <a:txBody>
                    <a:bodyPr/>
                    <a:lstStyle/>
                    <a:p>
                      <a:pPr algn="ctr"/>
                      <a:endParaRPr lang="ru-RU" dirty="0"/>
                    </a:p>
                  </a:txBody>
                  <a:tcPr/>
                </a:tc>
                <a:tc>
                  <a:txBody>
                    <a:bodyPr/>
                    <a:lstStyle/>
                    <a:p>
                      <a:pPr algn="ctr"/>
                      <a:endParaRPr lang="ru-RU" dirty="0"/>
                    </a:p>
                  </a:txBody>
                  <a:tcPr/>
                </a:tc>
                <a:extLst>
                  <a:ext uri="{0D108BD9-81ED-4DB2-BD59-A6C34878D82A}">
                    <a16:rowId xmlns:a16="http://schemas.microsoft.com/office/drawing/2014/main" val="1457372083"/>
                  </a:ext>
                </a:extLst>
              </a:tr>
            </a:tbl>
          </a:graphicData>
        </a:graphic>
      </p:graphicFrame>
    </p:spTree>
    <p:extLst>
      <p:ext uri="{BB962C8B-B14F-4D97-AF65-F5344CB8AC3E}">
        <p14:creationId xmlns:p14="http://schemas.microsoft.com/office/powerpoint/2010/main" val="76277670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pic>
        <p:nvPicPr>
          <p:cNvPr id="2052" name="Picture 4" descr="http://upload.oradeahub.com/anunturi/6870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2" y="879277"/>
            <a:ext cx="3893046" cy="5447994"/>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a:extLst>
              <a:ext uri="{FF2B5EF4-FFF2-40B4-BE49-F238E27FC236}">
                <a16:creationId xmlns:a16="http://schemas.microsoft.com/office/drawing/2014/main" id="{0EB0E5A8-F905-457C-A864-3F43EB32CF88}"/>
              </a:ext>
            </a:extLst>
          </p:cNvPr>
          <p:cNvSpPr>
            <a:spLocks noGrp="1"/>
          </p:cNvSpPr>
          <p:nvPr>
            <p:ph idx="1"/>
          </p:nvPr>
        </p:nvSpPr>
        <p:spPr/>
        <p:txBody>
          <a:bodyPr/>
          <a:lstStyle/>
          <a:p>
            <a:endParaRPr lang="ru-RU"/>
          </a:p>
        </p:txBody>
      </p:sp>
      <p:sp>
        <p:nvSpPr>
          <p:cNvPr id="8" name="Объект 2">
            <a:extLst>
              <a:ext uri="{FF2B5EF4-FFF2-40B4-BE49-F238E27FC236}">
                <a16:creationId xmlns:a16="http://schemas.microsoft.com/office/drawing/2014/main" id="{408CD068-9DDA-459B-A002-FD55C037CBF3}"/>
              </a:ext>
            </a:extLst>
          </p:cNvPr>
          <p:cNvSpPr txBox="1">
            <a:spLocks/>
          </p:cNvSpPr>
          <p:nvPr/>
        </p:nvSpPr>
        <p:spPr>
          <a:xfrm>
            <a:off x="3853277" y="2636912"/>
            <a:ext cx="4474840" cy="29523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7200"/>
              <a:t>I’m a </a:t>
            </a:r>
            <a:r>
              <a:rPr lang="en-US" sz="7200" b="1" u="sng"/>
              <a:t>baker</a:t>
            </a:r>
            <a:endParaRPr lang="ru-RU" sz="7200" b="1" u="sng" dirty="0"/>
          </a:p>
        </p:txBody>
      </p:sp>
    </p:spTree>
    <p:extLst>
      <p:ext uri="{BB962C8B-B14F-4D97-AF65-F5344CB8AC3E}">
        <p14:creationId xmlns:p14="http://schemas.microsoft.com/office/powerpoint/2010/main" val="4111126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9" name="Заголовок 1">
            <a:extLst>
              <a:ext uri="{FF2B5EF4-FFF2-40B4-BE49-F238E27FC236}">
                <a16:creationId xmlns:a16="http://schemas.microsoft.com/office/drawing/2014/main" id="{812DE38A-9C9B-4AA0-8FB3-EEB70BA3BD0B}"/>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sp>
        <p:nvSpPr>
          <p:cNvPr id="11" name="TextBox 10">
            <a:extLst>
              <a:ext uri="{FF2B5EF4-FFF2-40B4-BE49-F238E27FC236}">
                <a16:creationId xmlns:a16="http://schemas.microsoft.com/office/drawing/2014/main" id="{A4B0BF6B-BAD3-43E7-ABB1-CE2C675894D5}"/>
              </a:ext>
            </a:extLst>
          </p:cNvPr>
          <p:cNvSpPr txBox="1"/>
          <p:nvPr/>
        </p:nvSpPr>
        <p:spPr>
          <a:xfrm>
            <a:off x="827584" y="1417638"/>
            <a:ext cx="8190656" cy="2308324"/>
          </a:xfrm>
          <a:prstGeom prst="rect">
            <a:avLst/>
          </a:prstGeom>
          <a:noFill/>
        </p:spPr>
        <p:txBody>
          <a:bodyPr wrap="square">
            <a:spAutoFit/>
          </a:bodyPr>
          <a:lstStyle/>
          <a:p>
            <a:pPr algn="l"/>
            <a:r>
              <a:rPr lang="en-US" sz="3600" b="1" i="0" dirty="0">
                <a:solidFill>
                  <a:srgbClr val="FFFF00"/>
                </a:solidFill>
                <a:effectLst/>
              </a:rPr>
              <a:t>1) I </a:t>
            </a:r>
            <a:r>
              <a:rPr lang="en-US" sz="3600" b="1" i="0" u="sng" dirty="0">
                <a:solidFill>
                  <a:srgbClr val="C00000"/>
                </a:solidFill>
                <a:effectLst/>
              </a:rPr>
              <a:t>was</a:t>
            </a:r>
            <a:r>
              <a:rPr lang="en-US" sz="3600" b="1" i="0" dirty="0">
                <a:solidFill>
                  <a:srgbClr val="C00000"/>
                </a:solidFill>
                <a:effectLst/>
              </a:rPr>
              <a:t> </a:t>
            </a:r>
            <a:r>
              <a:rPr lang="en-US" sz="3600" b="1" i="0" dirty="0">
                <a:solidFill>
                  <a:srgbClr val="FFFF00"/>
                </a:solidFill>
                <a:effectLst/>
              </a:rPr>
              <a:t>ill last week.</a:t>
            </a:r>
          </a:p>
          <a:p>
            <a:pPr algn="l"/>
            <a:r>
              <a:rPr lang="en-US" sz="3600" b="1" i="0" dirty="0">
                <a:solidFill>
                  <a:srgbClr val="FFFF00"/>
                </a:solidFill>
                <a:effectLst/>
              </a:rPr>
              <a:t>2) He </a:t>
            </a:r>
            <a:r>
              <a:rPr lang="en-US" sz="3600" b="1" i="0" u="sng" dirty="0">
                <a:solidFill>
                  <a:srgbClr val="C00000"/>
                </a:solidFill>
                <a:effectLst/>
              </a:rPr>
              <a:t>visited</a:t>
            </a:r>
            <a:r>
              <a:rPr lang="en-US" sz="3600" b="1" i="0" dirty="0">
                <a:solidFill>
                  <a:srgbClr val="FFFF00"/>
                </a:solidFill>
                <a:effectLst/>
              </a:rPr>
              <a:t> Great Britain last month.</a:t>
            </a:r>
          </a:p>
          <a:p>
            <a:pPr algn="l"/>
            <a:r>
              <a:rPr lang="en-US" sz="3600" b="1" i="0" dirty="0">
                <a:solidFill>
                  <a:srgbClr val="FFFF00"/>
                </a:solidFill>
                <a:effectLst/>
              </a:rPr>
              <a:t>3) My little sisters </a:t>
            </a:r>
            <a:r>
              <a:rPr lang="en-US" sz="3600" b="1" i="0" u="sng" dirty="0">
                <a:solidFill>
                  <a:srgbClr val="C00000"/>
                </a:solidFill>
                <a:effectLst/>
              </a:rPr>
              <a:t>went</a:t>
            </a:r>
            <a:r>
              <a:rPr lang="en-US" sz="3600" b="1" i="0" dirty="0">
                <a:solidFill>
                  <a:srgbClr val="FFFF00"/>
                </a:solidFill>
                <a:effectLst/>
              </a:rPr>
              <a:t> to the park</a:t>
            </a:r>
          </a:p>
          <a:p>
            <a:pPr algn="l"/>
            <a:r>
              <a:rPr lang="en-US" sz="3600" b="1" i="0" dirty="0">
                <a:solidFill>
                  <a:srgbClr val="FFFF00"/>
                </a:solidFill>
                <a:effectLst/>
              </a:rPr>
              <a:t>4) Our dogs </a:t>
            </a:r>
            <a:r>
              <a:rPr lang="en-US" sz="3600" b="1" i="0" u="sng" dirty="0">
                <a:solidFill>
                  <a:srgbClr val="C00000"/>
                </a:solidFill>
                <a:effectLst/>
              </a:rPr>
              <a:t>ate</a:t>
            </a:r>
            <a:r>
              <a:rPr lang="en-US" sz="3600" b="1" i="0" dirty="0">
                <a:solidFill>
                  <a:srgbClr val="FFFF00"/>
                </a:solidFill>
                <a:effectLst/>
              </a:rPr>
              <a:t> meat yesterday.</a:t>
            </a:r>
          </a:p>
        </p:txBody>
      </p:sp>
      <p:graphicFrame>
        <p:nvGraphicFramePr>
          <p:cNvPr id="12" name="Таблица 12">
            <a:extLst>
              <a:ext uri="{FF2B5EF4-FFF2-40B4-BE49-F238E27FC236}">
                <a16:creationId xmlns:a16="http://schemas.microsoft.com/office/drawing/2014/main" id="{C7D63C61-EB7B-4338-AFC8-80282119E54E}"/>
              </a:ext>
            </a:extLst>
          </p:cNvPr>
          <p:cNvGraphicFramePr>
            <a:graphicFrameLocks noGrp="1"/>
          </p:cNvGraphicFramePr>
          <p:nvPr>
            <p:extLst>
              <p:ext uri="{D42A27DB-BD31-4B8C-83A1-F6EECF244321}">
                <p14:modId xmlns:p14="http://schemas.microsoft.com/office/powerpoint/2010/main" val="497343857"/>
              </p:ext>
            </p:extLst>
          </p:nvPr>
        </p:nvGraphicFramePr>
        <p:xfrm>
          <a:off x="1331640" y="4454942"/>
          <a:ext cx="6096000" cy="828040"/>
        </p:xfrm>
        <a:graphic>
          <a:graphicData uri="http://schemas.openxmlformats.org/drawingml/2006/table">
            <a:tbl>
              <a:tblPr firstRow="1" bandRow="1">
                <a:tableStyleId>{21E4AEA4-8DFA-4A89-87EB-49C32662AFE0}</a:tableStyleId>
              </a:tblPr>
              <a:tblGrid>
                <a:gridCol w="1524000">
                  <a:extLst>
                    <a:ext uri="{9D8B030D-6E8A-4147-A177-3AD203B41FA5}">
                      <a16:colId xmlns:a16="http://schemas.microsoft.com/office/drawing/2014/main" val="4020991455"/>
                    </a:ext>
                  </a:extLst>
                </a:gridCol>
                <a:gridCol w="1524000">
                  <a:extLst>
                    <a:ext uri="{9D8B030D-6E8A-4147-A177-3AD203B41FA5}">
                      <a16:colId xmlns:a16="http://schemas.microsoft.com/office/drawing/2014/main" val="1095352148"/>
                    </a:ext>
                  </a:extLst>
                </a:gridCol>
                <a:gridCol w="1524000">
                  <a:extLst>
                    <a:ext uri="{9D8B030D-6E8A-4147-A177-3AD203B41FA5}">
                      <a16:colId xmlns:a16="http://schemas.microsoft.com/office/drawing/2014/main" val="2706342630"/>
                    </a:ext>
                  </a:extLst>
                </a:gridCol>
                <a:gridCol w="1524000">
                  <a:extLst>
                    <a:ext uri="{9D8B030D-6E8A-4147-A177-3AD203B41FA5}">
                      <a16:colId xmlns:a16="http://schemas.microsoft.com/office/drawing/2014/main" val="398417728"/>
                    </a:ext>
                  </a:extLst>
                </a:gridCol>
              </a:tblGrid>
              <a:tr h="370840">
                <a:tc>
                  <a:txBody>
                    <a:bodyPr/>
                    <a:lstStyle/>
                    <a:p>
                      <a:pPr algn="ctr"/>
                      <a:r>
                        <a:rPr lang="en-US" sz="2400" dirty="0"/>
                        <a:t>1</a:t>
                      </a:r>
                      <a:endParaRPr lang="ru-RU" sz="2400" dirty="0"/>
                    </a:p>
                  </a:txBody>
                  <a:tcPr/>
                </a:tc>
                <a:tc>
                  <a:txBody>
                    <a:bodyPr/>
                    <a:lstStyle/>
                    <a:p>
                      <a:pPr algn="ctr"/>
                      <a:r>
                        <a:rPr lang="en-US" sz="2400" dirty="0"/>
                        <a:t>2</a:t>
                      </a:r>
                      <a:endParaRPr lang="ru-RU" sz="2400" dirty="0"/>
                    </a:p>
                  </a:txBody>
                  <a:tcPr/>
                </a:tc>
                <a:tc>
                  <a:txBody>
                    <a:bodyPr/>
                    <a:lstStyle/>
                    <a:p>
                      <a:pPr algn="ctr"/>
                      <a:r>
                        <a:rPr lang="en-US" sz="2400" dirty="0"/>
                        <a:t>3</a:t>
                      </a:r>
                      <a:endParaRPr lang="ru-RU" sz="2400" dirty="0"/>
                    </a:p>
                  </a:txBody>
                  <a:tcPr/>
                </a:tc>
                <a:tc>
                  <a:txBody>
                    <a:bodyPr/>
                    <a:lstStyle/>
                    <a:p>
                      <a:pPr algn="ctr"/>
                      <a:r>
                        <a:rPr lang="en-US" sz="2400" dirty="0"/>
                        <a:t>4</a:t>
                      </a:r>
                      <a:endParaRPr lang="ru-RU" sz="2400" dirty="0"/>
                    </a:p>
                  </a:txBody>
                  <a:tcPr/>
                </a:tc>
                <a:extLst>
                  <a:ext uri="{0D108BD9-81ED-4DB2-BD59-A6C34878D82A}">
                    <a16:rowId xmlns:a16="http://schemas.microsoft.com/office/drawing/2014/main" val="3164582048"/>
                  </a:ext>
                </a:extLst>
              </a:tr>
              <a:tr h="370840">
                <a:tc>
                  <a:txBody>
                    <a:bodyPr/>
                    <a:lstStyle/>
                    <a:p>
                      <a:pPr algn="ctr"/>
                      <a:r>
                        <a:rPr lang="en-US" dirty="0"/>
                        <a:t>was</a:t>
                      </a:r>
                      <a:endParaRPr lang="ru-RU" dirty="0"/>
                    </a:p>
                  </a:txBody>
                  <a:tcPr/>
                </a:tc>
                <a:tc>
                  <a:txBody>
                    <a:bodyPr/>
                    <a:lstStyle/>
                    <a:p>
                      <a:pPr algn="ctr"/>
                      <a:r>
                        <a:rPr lang="en-US" dirty="0"/>
                        <a:t>visited</a:t>
                      </a:r>
                      <a:endParaRPr lang="ru-RU" dirty="0"/>
                    </a:p>
                  </a:txBody>
                  <a:tcPr/>
                </a:tc>
                <a:tc>
                  <a:txBody>
                    <a:bodyPr/>
                    <a:lstStyle/>
                    <a:p>
                      <a:pPr algn="ctr"/>
                      <a:r>
                        <a:rPr lang="en-US" dirty="0"/>
                        <a:t>went</a:t>
                      </a:r>
                      <a:endParaRPr lang="ru-RU" dirty="0"/>
                    </a:p>
                  </a:txBody>
                  <a:tcPr/>
                </a:tc>
                <a:tc>
                  <a:txBody>
                    <a:bodyPr/>
                    <a:lstStyle/>
                    <a:p>
                      <a:pPr algn="ctr"/>
                      <a:r>
                        <a:rPr lang="en-US" dirty="0"/>
                        <a:t>ate</a:t>
                      </a:r>
                      <a:endParaRPr lang="ru-RU" dirty="0"/>
                    </a:p>
                  </a:txBody>
                  <a:tcPr/>
                </a:tc>
                <a:extLst>
                  <a:ext uri="{0D108BD9-81ED-4DB2-BD59-A6C34878D82A}">
                    <a16:rowId xmlns:a16="http://schemas.microsoft.com/office/drawing/2014/main" val="1457372083"/>
                  </a:ext>
                </a:extLst>
              </a:tr>
            </a:tbl>
          </a:graphicData>
        </a:graphic>
      </p:graphicFrame>
    </p:spTree>
    <p:extLst>
      <p:ext uri="{BB962C8B-B14F-4D97-AF65-F5344CB8AC3E}">
        <p14:creationId xmlns:p14="http://schemas.microsoft.com/office/powerpoint/2010/main" val="1041476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9" name="Заголовок 1">
            <a:extLst>
              <a:ext uri="{FF2B5EF4-FFF2-40B4-BE49-F238E27FC236}">
                <a16:creationId xmlns:a16="http://schemas.microsoft.com/office/drawing/2014/main" id="{32193C8C-6B78-4B2A-B442-4BBA2172BCCF}"/>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sp>
        <p:nvSpPr>
          <p:cNvPr id="11" name="TextBox 10">
            <a:extLst>
              <a:ext uri="{FF2B5EF4-FFF2-40B4-BE49-F238E27FC236}">
                <a16:creationId xmlns:a16="http://schemas.microsoft.com/office/drawing/2014/main" id="{DA370246-B34B-4934-A9D9-63FC100A03B2}"/>
              </a:ext>
            </a:extLst>
          </p:cNvPr>
          <p:cNvSpPr txBox="1"/>
          <p:nvPr/>
        </p:nvSpPr>
        <p:spPr>
          <a:xfrm>
            <a:off x="442407" y="1556792"/>
            <a:ext cx="5742384" cy="3108543"/>
          </a:xfrm>
          <a:prstGeom prst="rect">
            <a:avLst/>
          </a:prstGeom>
          <a:noFill/>
        </p:spPr>
        <p:txBody>
          <a:bodyPr wrap="square">
            <a:spAutoFit/>
          </a:bodyPr>
          <a:lstStyle/>
          <a:p>
            <a:pPr marL="514350" indent="-514350" algn="l">
              <a:buAutoNum type="arabicParenR"/>
            </a:pPr>
            <a:r>
              <a:rPr lang="ru-RU" sz="2800" b="1" i="0" dirty="0">
                <a:solidFill>
                  <a:srgbClr val="FFC000"/>
                </a:solidFill>
                <a:effectLst/>
                <a:latin typeface="Helvetica Neue"/>
              </a:rPr>
              <a:t>Я была в школе.</a:t>
            </a:r>
          </a:p>
          <a:p>
            <a:pPr marL="514350" indent="-514350" algn="l">
              <a:buAutoNum type="arabicParenR"/>
            </a:pPr>
            <a:endParaRPr lang="ru-RU" sz="2800" b="1" i="0" dirty="0">
              <a:solidFill>
                <a:srgbClr val="FFC000"/>
              </a:solidFill>
              <a:effectLst/>
              <a:latin typeface="Helvetica Neue"/>
            </a:endParaRPr>
          </a:p>
          <a:p>
            <a:pPr algn="l"/>
            <a:r>
              <a:rPr lang="en-US" sz="2800" b="1" i="0" dirty="0">
                <a:solidFill>
                  <a:srgbClr val="FFC000"/>
                </a:solidFill>
                <a:effectLst/>
                <a:latin typeface="Helvetica Neue"/>
              </a:rPr>
              <a:t>2) </a:t>
            </a:r>
            <a:r>
              <a:rPr lang="ru-RU" sz="2800" b="1" i="0" dirty="0">
                <a:solidFill>
                  <a:srgbClr val="FFC000"/>
                </a:solidFill>
                <a:effectLst/>
                <a:latin typeface="Helvetica Neue"/>
              </a:rPr>
              <a:t>Он гулял с собакой.</a:t>
            </a:r>
          </a:p>
          <a:p>
            <a:pPr algn="l"/>
            <a:endParaRPr lang="ru-RU" sz="2800" b="1" i="0" dirty="0">
              <a:solidFill>
                <a:srgbClr val="FFC000"/>
              </a:solidFill>
              <a:effectLst/>
              <a:latin typeface="Helvetica Neue"/>
            </a:endParaRPr>
          </a:p>
          <a:p>
            <a:pPr algn="l"/>
            <a:r>
              <a:rPr lang="en-US" sz="2800" b="1" i="0" dirty="0">
                <a:solidFill>
                  <a:srgbClr val="FFC000"/>
                </a:solidFill>
                <a:effectLst/>
                <a:latin typeface="Helvetica Neue"/>
              </a:rPr>
              <a:t>3) </a:t>
            </a:r>
            <a:r>
              <a:rPr lang="ru-RU" sz="2800" b="1" i="0" dirty="0">
                <a:solidFill>
                  <a:srgbClr val="FFC000"/>
                </a:solidFill>
                <a:effectLst/>
                <a:latin typeface="Helvetica Neue"/>
              </a:rPr>
              <a:t>Она смотрела телевизор.</a:t>
            </a:r>
          </a:p>
          <a:p>
            <a:pPr algn="l"/>
            <a:endParaRPr lang="ru-RU" sz="2800" b="1" i="0" dirty="0">
              <a:solidFill>
                <a:srgbClr val="FFC000"/>
              </a:solidFill>
              <a:effectLst/>
              <a:latin typeface="Helvetica Neue"/>
            </a:endParaRPr>
          </a:p>
          <a:p>
            <a:pPr algn="l"/>
            <a:r>
              <a:rPr lang="ru-RU" sz="2800" b="1" i="0" dirty="0">
                <a:solidFill>
                  <a:srgbClr val="FFC000"/>
                </a:solidFill>
                <a:effectLst/>
                <a:latin typeface="Helvetica Neue"/>
              </a:rPr>
              <a:t>4) Мы ели мороженое.</a:t>
            </a:r>
          </a:p>
        </p:txBody>
      </p:sp>
      <p:pic>
        <p:nvPicPr>
          <p:cNvPr id="12292" name="Picture 4" descr="Translator and Interpreter Business Insurance Quotes | Insureon">
            <a:extLst>
              <a:ext uri="{FF2B5EF4-FFF2-40B4-BE49-F238E27FC236}">
                <a16:creationId xmlns:a16="http://schemas.microsoft.com/office/drawing/2014/main" id="{67B7E7CD-DD2D-458C-9D18-BF9911BD2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009" y="3429000"/>
            <a:ext cx="43434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29952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Заголовок 1">
            <a:extLst>
              <a:ext uri="{FF2B5EF4-FFF2-40B4-BE49-F238E27FC236}">
                <a16:creationId xmlns:a16="http://schemas.microsoft.com/office/drawing/2014/main" id="{FFFFBAA8-9395-4F10-BA48-7A94DED0DE4C}"/>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pic>
        <p:nvPicPr>
          <p:cNvPr id="11" name="Picture 4" descr="Translator and Interpreter Business Insurance Quotes | Insureon">
            <a:extLst>
              <a:ext uri="{FF2B5EF4-FFF2-40B4-BE49-F238E27FC236}">
                <a16:creationId xmlns:a16="http://schemas.microsoft.com/office/drawing/2014/main" id="{0445D718-0451-4766-8CAC-1FF1BA4FB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775" y="3140968"/>
            <a:ext cx="43434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C7E827B-DDDA-4CC3-BD0C-F28A4CC6D38E}"/>
              </a:ext>
            </a:extLst>
          </p:cNvPr>
          <p:cNvSpPr txBox="1"/>
          <p:nvPr/>
        </p:nvSpPr>
        <p:spPr>
          <a:xfrm>
            <a:off x="543508" y="1556792"/>
            <a:ext cx="7038528" cy="2308324"/>
          </a:xfrm>
          <a:prstGeom prst="rect">
            <a:avLst/>
          </a:prstGeom>
          <a:noFill/>
        </p:spPr>
        <p:txBody>
          <a:bodyPr wrap="square">
            <a:spAutoFit/>
          </a:bodyPr>
          <a:lstStyle/>
          <a:p>
            <a:pPr algn="l"/>
            <a:r>
              <a:rPr lang="ru-RU" sz="3600" b="1" i="0" dirty="0">
                <a:solidFill>
                  <a:srgbClr val="FFC000"/>
                </a:solidFill>
                <a:effectLst/>
              </a:rPr>
              <a:t>1) </a:t>
            </a:r>
            <a:r>
              <a:rPr lang="en-US" sz="3600" b="1" i="0" dirty="0">
                <a:solidFill>
                  <a:srgbClr val="FFC000"/>
                </a:solidFill>
                <a:effectLst/>
              </a:rPr>
              <a:t>I was at school.</a:t>
            </a:r>
          </a:p>
          <a:p>
            <a:pPr algn="l"/>
            <a:r>
              <a:rPr lang="ru-RU" sz="3600" b="1" i="0" dirty="0">
                <a:solidFill>
                  <a:srgbClr val="FFC000"/>
                </a:solidFill>
                <a:effectLst/>
              </a:rPr>
              <a:t>2) </a:t>
            </a:r>
            <a:r>
              <a:rPr lang="en-US" sz="3600" b="1" i="0" dirty="0">
                <a:solidFill>
                  <a:srgbClr val="FFC000"/>
                </a:solidFill>
                <a:effectLst/>
              </a:rPr>
              <a:t>He walked his dog.</a:t>
            </a:r>
          </a:p>
          <a:p>
            <a:pPr algn="l"/>
            <a:r>
              <a:rPr lang="ru-RU" sz="3600" b="1" i="0" dirty="0">
                <a:solidFill>
                  <a:srgbClr val="FFC000"/>
                </a:solidFill>
                <a:effectLst/>
              </a:rPr>
              <a:t>3) </a:t>
            </a:r>
            <a:r>
              <a:rPr lang="en-US" sz="3600" b="1" i="0" dirty="0">
                <a:solidFill>
                  <a:srgbClr val="FFC000"/>
                </a:solidFill>
                <a:effectLst/>
              </a:rPr>
              <a:t>She</a:t>
            </a:r>
            <a:r>
              <a:rPr lang="ru-RU" sz="3600" b="1" dirty="0">
                <a:solidFill>
                  <a:srgbClr val="FFC000"/>
                </a:solidFill>
              </a:rPr>
              <a:t> </a:t>
            </a:r>
            <a:r>
              <a:rPr lang="en-US" sz="3600" b="1" dirty="0">
                <a:solidFill>
                  <a:srgbClr val="FFC000"/>
                </a:solidFill>
              </a:rPr>
              <a:t>watched TV</a:t>
            </a:r>
            <a:r>
              <a:rPr lang="en-US" sz="3600" b="1" i="0" dirty="0">
                <a:solidFill>
                  <a:srgbClr val="FFC000"/>
                </a:solidFill>
                <a:effectLst/>
              </a:rPr>
              <a:t>.</a:t>
            </a:r>
          </a:p>
          <a:p>
            <a:pPr algn="l"/>
            <a:r>
              <a:rPr lang="ru-RU" sz="3600" b="1" i="0" dirty="0">
                <a:solidFill>
                  <a:srgbClr val="FFC000"/>
                </a:solidFill>
                <a:effectLst/>
              </a:rPr>
              <a:t>4) </a:t>
            </a:r>
            <a:r>
              <a:rPr lang="en-US" sz="3600" b="1" i="0" dirty="0">
                <a:solidFill>
                  <a:srgbClr val="FFC000"/>
                </a:solidFill>
                <a:effectLst/>
              </a:rPr>
              <a:t>We ate ice-cream.</a:t>
            </a:r>
          </a:p>
        </p:txBody>
      </p:sp>
    </p:spTree>
    <p:extLst>
      <p:ext uri="{BB962C8B-B14F-4D97-AF65-F5344CB8AC3E}">
        <p14:creationId xmlns:p14="http://schemas.microsoft.com/office/powerpoint/2010/main" val="216938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9" name="Заголовок 1">
            <a:extLst>
              <a:ext uri="{FF2B5EF4-FFF2-40B4-BE49-F238E27FC236}">
                <a16:creationId xmlns:a16="http://schemas.microsoft.com/office/drawing/2014/main" id="{41CB7339-9680-45CF-9800-C777C7B3DE4A}"/>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graphicFrame>
        <p:nvGraphicFramePr>
          <p:cNvPr id="11" name="Таблица 11">
            <a:extLst>
              <a:ext uri="{FF2B5EF4-FFF2-40B4-BE49-F238E27FC236}">
                <a16:creationId xmlns:a16="http://schemas.microsoft.com/office/drawing/2014/main" id="{A019B77E-E1E4-41BF-8351-BEF7A90B4511}"/>
              </a:ext>
            </a:extLst>
          </p:cNvPr>
          <p:cNvGraphicFramePr>
            <a:graphicFrameLocks noGrp="1"/>
          </p:cNvGraphicFramePr>
          <p:nvPr>
            <p:extLst>
              <p:ext uri="{D42A27DB-BD31-4B8C-83A1-F6EECF244321}">
                <p14:modId xmlns:p14="http://schemas.microsoft.com/office/powerpoint/2010/main" val="422517281"/>
              </p:ext>
            </p:extLst>
          </p:nvPr>
        </p:nvGraphicFramePr>
        <p:xfrm>
          <a:off x="1121556" y="1402080"/>
          <a:ext cx="6096000" cy="4053840"/>
        </p:xfrm>
        <a:graphic>
          <a:graphicData uri="http://schemas.openxmlformats.org/drawingml/2006/table">
            <a:tbl>
              <a:tblPr firstRow="1" bandRow="1">
                <a:tableStyleId>{16D9F66E-5EB9-4882-86FB-DCBF35E3C3E4}</a:tableStyleId>
              </a:tblPr>
              <a:tblGrid>
                <a:gridCol w="3048000">
                  <a:extLst>
                    <a:ext uri="{9D8B030D-6E8A-4147-A177-3AD203B41FA5}">
                      <a16:colId xmlns:a16="http://schemas.microsoft.com/office/drawing/2014/main" val="1872303937"/>
                    </a:ext>
                  </a:extLst>
                </a:gridCol>
                <a:gridCol w="3048000">
                  <a:extLst>
                    <a:ext uri="{9D8B030D-6E8A-4147-A177-3AD203B41FA5}">
                      <a16:colId xmlns:a16="http://schemas.microsoft.com/office/drawing/2014/main" val="997096565"/>
                    </a:ext>
                  </a:extLst>
                </a:gridCol>
              </a:tblGrid>
              <a:tr h="370840">
                <a:tc>
                  <a:txBody>
                    <a:bodyPr/>
                    <a:lstStyle/>
                    <a:p>
                      <a:pPr algn="ctr"/>
                      <a:r>
                        <a:rPr lang="en-US" sz="3200" b="1" dirty="0"/>
                        <a:t>go</a:t>
                      </a:r>
                      <a:endParaRPr lang="ru-RU" sz="3200" b="1" dirty="0">
                        <a:latin typeface="+mj-lt"/>
                      </a:endParaRPr>
                    </a:p>
                  </a:txBody>
                  <a:tcPr/>
                </a:tc>
                <a:tc>
                  <a:txBody>
                    <a:bodyPr/>
                    <a:lstStyle/>
                    <a:p>
                      <a:pPr algn="ctr"/>
                      <a:endParaRPr lang="ru-RU" sz="3200" b="1">
                        <a:latin typeface="+mj-lt"/>
                      </a:endParaRPr>
                    </a:p>
                  </a:txBody>
                  <a:tcPr/>
                </a:tc>
                <a:extLst>
                  <a:ext uri="{0D108BD9-81ED-4DB2-BD59-A6C34878D82A}">
                    <a16:rowId xmlns:a16="http://schemas.microsoft.com/office/drawing/2014/main" val="1623409346"/>
                  </a:ext>
                </a:extLst>
              </a:tr>
              <a:tr h="370840">
                <a:tc>
                  <a:txBody>
                    <a:bodyPr/>
                    <a:lstStyle/>
                    <a:p>
                      <a:pPr algn="ctr"/>
                      <a:endParaRPr lang="ru-RU" sz="3200" b="1">
                        <a:latin typeface="+mj-lt"/>
                      </a:endParaRPr>
                    </a:p>
                  </a:txBody>
                  <a:tcPr/>
                </a:tc>
                <a:tc>
                  <a:txBody>
                    <a:bodyPr/>
                    <a:lstStyle/>
                    <a:p>
                      <a:pPr algn="ctr"/>
                      <a:r>
                        <a:rPr lang="en-US" sz="3200" b="1" dirty="0"/>
                        <a:t>rode</a:t>
                      </a:r>
                      <a:endParaRPr lang="ru-RU" sz="3200" b="1" dirty="0">
                        <a:latin typeface="+mj-lt"/>
                      </a:endParaRPr>
                    </a:p>
                  </a:txBody>
                  <a:tcPr/>
                </a:tc>
                <a:extLst>
                  <a:ext uri="{0D108BD9-81ED-4DB2-BD59-A6C34878D82A}">
                    <a16:rowId xmlns:a16="http://schemas.microsoft.com/office/drawing/2014/main" val="2572475942"/>
                  </a:ext>
                </a:extLst>
              </a:tr>
              <a:tr h="370840">
                <a:tc>
                  <a:txBody>
                    <a:bodyPr/>
                    <a:lstStyle/>
                    <a:p>
                      <a:pPr algn="ctr"/>
                      <a:r>
                        <a:rPr lang="en-US" sz="3200" b="1" dirty="0"/>
                        <a:t>have</a:t>
                      </a:r>
                      <a:endParaRPr lang="ru-RU" sz="3200" b="1" dirty="0">
                        <a:latin typeface="+mj-lt"/>
                      </a:endParaRPr>
                    </a:p>
                  </a:txBody>
                  <a:tcPr/>
                </a:tc>
                <a:tc>
                  <a:txBody>
                    <a:bodyPr/>
                    <a:lstStyle/>
                    <a:p>
                      <a:pPr algn="ctr"/>
                      <a:endParaRPr lang="ru-RU" sz="3200" b="1">
                        <a:latin typeface="+mj-lt"/>
                      </a:endParaRPr>
                    </a:p>
                  </a:txBody>
                  <a:tcPr/>
                </a:tc>
                <a:extLst>
                  <a:ext uri="{0D108BD9-81ED-4DB2-BD59-A6C34878D82A}">
                    <a16:rowId xmlns:a16="http://schemas.microsoft.com/office/drawing/2014/main" val="2498118754"/>
                  </a:ext>
                </a:extLst>
              </a:tr>
              <a:tr h="370840">
                <a:tc>
                  <a:txBody>
                    <a:bodyPr/>
                    <a:lstStyle/>
                    <a:p>
                      <a:pPr algn="ctr"/>
                      <a:endParaRPr lang="ru-RU" sz="3200" b="1" dirty="0">
                        <a:latin typeface="+mj-lt"/>
                      </a:endParaRPr>
                    </a:p>
                  </a:txBody>
                  <a:tcPr/>
                </a:tc>
                <a:tc>
                  <a:txBody>
                    <a:bodyPr/>
                    <a:lstStyle/>
                    <a:p>
                      <a:pPr algn="ctr"/>
                      <a:r>
                        <a:rPr lang="en-US" sz="3200" b="1" dirty="0"/>
                        <a:t>saw</a:t>
                      </a:r>
                      <a:endParaRPr lang="ru-RU" sz="3200" b="1" dirty="0">
                        <a:latin typeface="+mj-lt"/>
                      </a:endParaRPr>
                    </a:p>
                  </a:txBody>
                  <a:tcPr/>
                </a:tc>
                <a:extLst>
                  <a:ext uri="{0D108BD9-81ED-4DB2-BD59-A6C34878D82A}">
                    <a16:rowId xmlns:a16="http://schemas.microsoft.com/office/drawing/2014/main" val="1749500554"/>
                  </a:ext>
                </a:extLst>
              </a:tr>
              <a:tr h="370840">
                <a:tc>
                  <a:txBody>
                    <a:bodyPr/>
                    <a:lstStyle/>
                    <a:p>
                      <a:pPr algn="ctr"/>
                      <a:r>
                        <a:rPr lang="en-US" sz="3200" b="1" dirty="0"/>
                        <a:t>make</a:t>
                      </a:r>
                      <a:endParaRPr lang="ru-RU" sz="3200" b="1" dirty="0">
                        <a:latin typeface="+mj-lt"/>
                      </a:endParaRPr>
                    </a:p>
                  </a:txBody>
                  <a:tcPr/>
                </a:tc>
                <a:tc>
                  <a:txBody>
                    <a:bodyPr/>
                    <a:lstStyle/>
                    <a:p>
                      <a:pPr algn="ctr"/>
                      <a:endParaRPr lang="ru-RU" sz="3200" b="1">
                        <a:latin typeface="+mj-lt"/>
                      </a:endParaRPr>
                    </a:p>
                  </a:txBody>
                  <a:tcPr/>
                </a:tc>
                <a:extLst>
                  <a:ext uri="{0D108BD9-81ED-4DB2-BD59-A6C34878D82A}">
                    <a16:rowId xmlns:a16="http://schemas.microsoft.com/office/drawing/2014/main" val="3134204516"/>
                  </a:ext>
                </a:extLst>
              </a:tr>
              <a:tr h="370840">
                <a:tc>
                  <a:txBody>
                    <a:bodyPr/>
                    <a:lstStyle/>
                    <a:p>
                      <a:pPr algn="ctr"/>
                      <a:endParaRPr lang="ru-RU" sz="3200" b="1">
                        <a:latin typeface="+mj-lt"/>
                      </a:endParaRPr>
                    </a:p>
                  </a:txBody>
                  <a:tcPr/>
                </a:tc>
                <a:tc>
                  <a:txBody>
                    <a:bodyPr/>
                    <a:lstStyle/>
                    <a:p>
                      <a:pPr algn="ctr"/>
                      <a:r>
                        <a:rPr lang="en-US" sz="3200" b="1" dirty="0"/>
                        <a:t>ate</a:t>
                      </a:r>
                      <a:endParaRPr lang="ru-RU" sz="3200" b="1" dirty="0">
                        <a:latin typeface="+mj-lt"/>
                      </a:endParaRPr>
                    </a:p>
                  </a:txBody>
                  <a:tcPr/>
                </a:tc>
                <a:extLst>
                  <a:ext uri="{0D108BD9-81ED-4DB2-BD59-A6C34878D82A}">
                    <a16:rowId xmlns:a16="http://schemas.microsoft.com/office/drawing/2014/main" val="3904230225"/>
                  </a:ext>
                </a:extLst>
              </a:tr>
              <a:tr h="370840">
                <a:tc>
                  <a:txBody>
                    <a:bodyPr/>
                    <a:lstStyle/>
                    <a:p>
                      <a:pPr algn="ctr"/>
                      <a:r>
                        <a:rPr lang="en-US" sz="3200" b="1" dirty="0"/>
                        <a:t>give</a:t>
                      </a:r>
                      <a:endParaRPr lang="ru-RU" sz="3200" b="1" dirty="0">
                        <a:latin typeface="+mj-lt"/>
                      </a:endParaRPr>
                    </a:p>
                  </a:txBody>
                  <a:tcPr/>
                </a:tc>
                <a:tc>
                  <a:txBody>
                    <a:bodyPr/>
                    <a:lstStyle/>
                    <a:p>
                      <a:pPr algn="ctr"/>
                      <a:endParaRPr lang="ru-RU" sz="3200" b="1" dirty="0">
                        <a:latin typeface="+mj-lt"/>
                      </a:endParaRPr>
                    </a:p>
                  </a:txBody>
                  <a:tcPr/>
                </a:tc>
                <a:extLst>
                  <a:ext uri="{0D108BD9-81ED-4DB2-BD59-A6C34878D82A}">
                    <a16:rowId xmlns:a16="http://schemas.microsoft.com/office/drawing/2014/main" val="1158419087"/>
                  </a:ext>
                </a:extLst>
              </a:tr>
            </a:tbl>
          </a:graphicData>
        </a:graphic>
      </p:graphicFrame>
      <p:pic>
        <p:nvPicPr>
          <p:cNvPr id="8194" name="Picture 2" descr="Amazon.co.uk: Irregular Verbs : Alexa Skills">
            <a:extLst>
              <a:ext uri="{FF2B5EF4-FFF2-40B4-BE49-F238E27FC236}">
                <a16:creationId xmlns:a16="http://schemas.microsoft.com/office/drawing/2014/main" id="{91B53F46-2926-4843-AAC7-6E757D99D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4835">
            <a:off x="6857496" y="4453749"/>
            <a:ext cx="2140636" cy="214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116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0" name="Заголовок 1">
            <a:extLst>
              <a:ext uri="{FF2B5EF4-FFF2-40B4-BE49-F238E27FC236}">
                <a16:creationId xmlns:a16="http://schemas.microsoft.com/office/drawing/2014/main" id="{2A83D853-7796-48D0-A4E8-C8DBD9CF39B5}"/>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pic>
        <p:nvPicPr>
          <p:cNvPr id="11" name="Picture 2" descr="Amazon.co.uk: Irregular Verbs : Alexa Skills">
            <a:extLst>
              <a:ext uri="{FF2B5EF4-FFF2-40B4-BE49-F238E27FC236}">
                <a16:creationId xmlns:a16="http://schemas.microsoft.com/office/drawing/2014/main" id="{B15D5C60-2D5E-4A5A-858F-C4282D94C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4835">
            <a:off x="7108916" y="3805677"/>
            <a:ext cx="2140636" cy="2140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Таблица 11">
            <a:extLst>
              <a:ext uri="{FF2B5EF4-FFF2-40B4-BE49-F238E27FC236}">
                <a16:creationId xmlns:a16="http://schemas.microsoft.com/office/drawing/2014/main" id="{470659EF-555D-4BAD-8E11-564E3B947422}"/>
              </a:ext>
            </a:extLst>
          </p:cNvPr>
          <p:cNvGraphicFramePr>
            <a:graphicFrameLocks noGrp="1"/>
          </p:cNvGraphicFramePr>
          <p:nvPr>
            <p:extLst>
              <p:ext uri="{D42A27DB-BD31-4B8C-83A1-F6EECF244321}">
                <p14:modId xmlns:p14="http://schemas.microsoft.com/office/powerpoint/2010/main" val="3829218364"/>
              </p:ext>
            </p:extLst>
          </p:nvPr>
        </p:nvGraphicFramePr>
        <p:xfrm>
          <a:off x="1121556" y="1402080"/>
          <a:ext cx="6096000" cy="4053840"/>
        </p:xfrm>
        <a:graphic>
          <a:graphicData uri="http://schemas.openxmlformats.org/drawingml/2006/table">
            <a:tbl>
              <a:tblPr firstRow="1" bandRow="1">
                <a:tableStyleId>{16D9F66E-5EB9-4882-86FB-DCBF35E3C3E4}</a:tableStyleId>
              </a:tblPr>
              <a:tblGrid>
                <a:gridCol w="3048000">
                  <a:extLst>
                    <a:ext uri="{9D8B030D-6E8A-4147-A177-3AD203B41FA5}">
                      <a16:colId xmlns:a16="http://schemas.microsoft.com/office/drawing/2014/main" val="1872303937"/>
                    </a:ext>
                  </a:extLst>
                </a:gridCol>
                <a:gridCol w="3048000">
                  <a:extLst>
                    <a:ext uri="{9D8B030D-6E8A-4147-A177-3AD203B41FA5}">
                      <a16:colId xmlns:a16="http://schemas.microsoft.com/office/drawing/2014/main" val="997096565"/>
                    </a:ext>
                  </a:extLst>
                </a:gridCol>
              </a:tblGrid>
              <a:tr h="370840">
                <a:tc>
                  <a:txBody>
                    <a:bodyPr/>
                    <a:lstStyle/>
                    <a:p>
                      <a:pPr algn="ctr"/>
                      <a:r>
                        <a:rPr lang="en-US" sz="3200" b="1" dirty="0"/>
                        <a:t>go</a:t>
                      </a:r>
                      <a:endParaRPr lang="ru-RU" sz="3200" b="1" dirty="0">
                        <a:latin typeface="+mj-lt"/>
                      </a:endParaRPr>
                    </a:p>
                  </a:txBody>
                  <a:tcPr/>
                </a:tc>
                <a:tc>
                  <a:txBody>
                    <a:bodyPr/>
                    <a:lstStyle/>
                    <a:p>
                      <a:pPr algn="ctr"/>
                      <a:r>
                        <a:rPr lang="en-US" sz="3200" b="1" dirty="0">
                          <a:solidFill>
                            <a:srgbClr val="00B050"/>
                          </a:solidFill>
                          <a:latin typeface="+mj-lt"/>
                        </a:rPr>
                        <a:t>went</a:t>
                      </a:r>
                      <a:endParaRPr lang="ru-RU" sz="3200" b="1" dirty="0">
                        <a:solidFill>
                          <a:srgbClr val="00B050"/>
                        </a:solidFill>
                        <a:latin typeface="+mj-lt"/>
                      </a:endParaRPr>
                    </a:p>
                  </a:txBody>
                  <a:tcPr/>
                </a:tc>
                <a:extLst>
                  <a:ext uri="{0D108BD9-81ED-4DB2-BD59-A6C34878D82A}">
                    <a16:rowId xmlns:a16="http://schemas.microsoft.com/office/drawing/2014/main" val="1623409346"/>
                  </a:ext>
                </a:extLst>
              </a:tr>
              <a:tr h="370840">
                <a:tc>
                  <a:txBody>
                    <a:bodyPr/>
                    <a:lstStyle/>
                    <a:p>
                      <a:pPr algn="ctr"/>
                      <a:r>
                        <a:rPr lang="en-US" sz="3200" b="1" dirty="0">
                          <a:solidFill>
                            <a:srgbClr val="00B050"/>
                          </a:solidFill>
                          <a:latin typeface="+mj-lt"/>
                        </a:rPr>
                        <a:t>ride</a:t>
                      </a:r>
                      <a:endParaRPr lang="ru-RU" sz="3200" b="1" dirty="0">
                        <a:solidFill>
                          <a:srgbClr val="00B050"/>
                        </a:solidFill>
                        <a:latin typeface="+mj-lt"/>
                      </a:endParaRPr>
                    </a:p>
                  </a:txBody>
                  <a:tcPr/>
                </a:tc>
                <a:tc>
                  <a:txBody>
                    <a:bodyPr/>
                    <a:lstStyle/>
                    <a:p>
                      <a:pPr algn="ctr"/>
                      <a:r>
                        <a:rPr lang="en-US" sz="3200" b="1" dirty="0"/>
                        <a:t>rode</a:t>
                      </a:r>
                      <a:endParaRPr lang="ru-RU" sz="3200" b="1" dirty="0">
                        <a:latin typeface="+mj-lt"/>
                      </a:endParaRPr>
                    </a:p>
                  </a:txBody>
                  <a:tcPr/>
                </a:tc>
                <a:extLst>
                  <a:ext uri="{0D108BD9-81ED-4DB2-BD59-A6C34878D82A}">
                    <a16:rowId xmlns:a16="http://schemas.microsoft.com/office/drawing/2014/main" val="2572475942"/>
                  </a:ext>
                </a:extLst>
              </a:tr>
              <a:tr h="370840">
                <a:tc>
                  <a:txBody>
                    <a:bodyPr/>
                    <a:lstStyle/>
                    <a:p>
                      <a:pPr algn="ctr"/>
                      <a:r>
                        <a:rPr lang="en-US" sz="3200" b="1" dirty="0"/>
                        <a:t>have</a:t>
                      </a:r>
                      <a:endParaRPr lang="ru-RU" sz="3200" b="1" dirty="0">
                        <a:latin typeface="+mj-lt"/>
                      </a:endParaRPr>
                    </a:p>
                  </a:txBody>
                  <a:tcPr/>
                </a:tc>
                <a:tc>
                  <a:txBody>
                    <a:bodyPr/>
                    <a:lstStyle/>
                    <a:p>
                      <a:pPr algn="ctr"/>
                      <a:r>
                        <a:rPr lang="en-US" sz="3200" b="1" dirty="0">
                          <a:solidFill>
                            <a:srgbClr val="00B050"/>
                          </a:solidFill>
                          <a:latin typeface="+mj-lt"/>
                        </a:rPr>
                        <a:t>had</a:t>
                      </a:r>
                      <a:endParaRPr lang="ru-RU" sz="3200" b="1" dirty="0">
                        <a:solidFill>
                          <a:srgbClr val="00B050"/>
                        </a:solidFill>
                        <a:latin typeface="+mj-lt"/>
                      </a:endParaRPr>
                    </a:p>
                  </a:txBody>
                  <a:tcPr/>
                </a:tc>
                <a:extLst>
                  <a:ext uri="{0D108BD9-81ED-4DB2-BD59-A6C34878D82A}">
                    <a16:rowId xmlns:a16="http://schemas.microsoft.com/office/drawing/2014/main" val="2498118754"/>
                  </a:ext>
                </a:extLst>
              </a:tr>
              <a:tr h="370840">
                <a:tc>
                  <a:txBody>
                    <a:bodyPr/>
                    <a:lstStyle/>
                    <a:p>
                      <a:pPr algn="ctr"/>
                      <a:r>
                        <a:rPr lang="en-US" sz="3200" b="1" dirty="0">
                          <a:solidFill>
                            <a:srgbClr val="00B050"/>
                          </a:solidFill>
                          <a:latin typeface="+mj-lt"/>
                        </a:rPr>
                        <a:t>see</a:t>
                      </a:r>
                      <a:endParaRPr lang="ru-RU" sz="3200" b="1" dirty="0">
                        <a:solidFill>
                          <a:srgbClr val="00B050"/>
                        </a:solidFill>
                        <a:latin typeface="+mj-lt"/>
                      </a:endParaRPr>
                    </a:p>
                  </a:txBody>
                  <a:tcPr/>
                </a:tc>
                <a:tc>
                  <a:txBody>
                    <a:bodyPr/>
                    <a:lstStyle/>
                    <a:p>
                      <a:pPr algn="ctr"/>
                      <a:r>
                        <a:rPr lang="en-US" sz="3200" b="1" dirty="0"/>
                        <a:t>saw</a:t>
                      </a:r>
                      <a:endParaRPr lang="ru-RU" sz="3200" b="1" dirty="0">
                        <a:latin typeface="+mj-lt"/>
                      </a:endParaRPr>
                    </a:p>
                  </a:txBody>
                  <a:tcPr/>
                </a:tc>
                <a:extLst>
                  <a:ext uri="{0D108BD9-81ED-4DB2-BD59-A6C34878D82A}">
                    <a16:rowId xmlns:a16="http://schemas.microsoft.com/office/drawing/2014/main" val="1749500554"/>
                  </a:ext>
                </a:extLst>
              </a:tr>
              <a:tr h="370840">
                <a:tc>
                  <a:txBody>
                    <a:bodyPr/>
                    <a:lstStyle/>
                    <a:p>
                      <a:pPr algn="ctr"/>
                      <a:r>
                        <a:rPr lang="en-US" sz="3200" b="1" dirty="0"/>
                        <a:t>make</a:t>
                      </a:r>
                      <a:endParaRPr lang="ru-RU" sz="3200" b="1" dirty="0">
                        <a:latin typeface="+mj-lt"/>
                      </a:endParaRPr>
                    </a:p>
                  </a:txBody>
                  <a:tcPr/>
                </a:tc>
                <a:tc>
                  <a:txBody>
                    <a:bodyPr/>
                    <a:lstStyle/>
                    <a:p>
                      <a:pPr algn="ctr"/>
                      <a:r>
                        <a:rPr lang="en-US" sz="3200" b="1" dirty="0">
                          <a:solidFill>
                            <a:srgbClr val="00B050"/>
                          </a:solidFill>
                          <a:latin typeface="+mj-lt"/>
                        </a:rPr>
                        <a:t>made</a:t>
                      </a:r>
                      <a:endParaRPr lang="ru-RU" sz="3200" b="1" dirty="0">
                        <a:solidFill>
                          <a:srgbClr val="00B050"/>
                        </a:solidFill>
                        <a:latin typeface="+mj-lt"/>
                      </a:endParaRPr>
                    </a:p>
                  </a:txBody>
                  <a:tcPr/>
                </a:tc>
                <a:extLst>
                  <a:ext uri="{0D108BD9-81ED-4DB2-BD59-A6C34878D82A}">
                    <a16:rowId xmlns:a16="http://schemas.microsoft.com/office/drawing/2014/main" val="3134204516"/>
                  </a:ext>
                </a:extLst>
              </a:tr>
              <a:tr h="370840">
                <a:tc>
                  <a:txBody>
                    <a:bodyPr/>
                    <a:lstStyle/>
                    <a:p>
                      <a:pPr algn="ctr"/>
                      <a:r>
                        <a:rPr lang="en-US" sz="3200" b="1" dirty="0">
                          <a:solidFill>
                            <a:srgbClr val="00B050"/>
                          </a:solidFill>
                          <a:latin typeface="+mj-lt"/>
                        </a:rPr>
                        <a:t>eat</a:t>
                      </a:r>
                      <a:endParaRPr lang="ru-RU" sz="3200" b="1" dirty="0">
                        <a:solidFill>
                          <a:srgbClr val="00B050"/>
                        </a:solidFill>
                        <a:latin typeface="+mj-lt"/>
                      </a:endParaRPr>
                    </a:p>
                  </a:txBody>
                  <a:tcPr/>
                </a:tc>
                <a:tc>
                  <a:txBody>
                    <a:bodyPr/>
                    <a:lstStyle/>
                    <a:p>
                      <a:pPr algn="ctr"/>
                      <a:r>
                        <a:rPr lang="en-US" sz="3200" b="1" dirty="0"/>
                        <a:t>ate</a:t>
                      </a:r>
                      <a:endParaRPr lang="ru-RU" sz="3200" b="1" dirty="0">
                        <a:latin typeface="+mj-lt"/>
                      </a:endParaRPr>
                    </a:p>
                  </a:txBody>
                  <a:tcPr/>
                </a:tc>
                <a:extLst>
                  <a:ext uri="{0D108BD9-81ED-4DB2-BD59-A6C34878D82A}">
                    <a16:rowId xmlns:a16="http://schemas.microsoft.com/office/drawing/2014/main" val="3904230225"/>
                  </a:ext>
                </a:extLst>
              </a:tr>
              <a:tr h="370840">
                <a:tc>
                  <a:txBody>
                    <a:bodyPr/>
                    <a:lstStyle/>
                    <a:p>
                      <a:pPr algn="ctr"/>
                      <a:r>
                        <a:rPr lang="en-US" sz="3200" b="1" dirty="0"/>
                        <a:t>give</a:t>
                      </a:r>
                      <a:endParaRPr lang="ru-RU" sz="3200" b="1" dirty="0">
                        <a:latin typeface="+mj-lt"/>
                      </a:endParaRPr>
                    </a:p>
                  </a:txBody>
                  <a:tcPr/>
                </a:tc>
                <a:tc>
                  <a:txBody>
                    <a:bodyPr/>
                    <a:lstStyle/>
                    <a:p>
                      <a:pPr algn="ctr"/>
                      <a:r>
                        <a:rPr lang="en-US" sz="3200" b="1" dirty="0">
                          <a:solidFill>
                            <a:srgbClr val="00B050"/>
                          </a:solidFill>
                          <a:latin typeface="+mj-lt"/>
                        </a:rPr>
                        <a:t>gave</a:t>
                      </a:r>
                      <a:endParaRPr lang="ru-RU" sz="3200" b="1" dirty="0">
                        <a:solidFill>
                          <a:srgbClr val="00B050"/>
                        </a:solidFill>
                        <a:latin typeface="+mj-lt"/>
                      </a:endParaRPr>
                    </a:p>
                  </a:txBody>
                  <a:tcPr/>
                </a:tc>
                <a:extLst>
                  <a:ext uri="{0D108BD9-81ED-4DB2-BD59-A6C34878D82A}">
                    <a16:rowId xmlns:a16="http://schemas.microsoft.com/office/drawing/2014/main" val="1158419087"/>
                  </a:ext>
                </a:extLst>
              </a:tr>
            </a:tbl>
          </a:graphicData>
        </a:graphic>
      </p:graphicFrame>
    </p:spTree>
    <p:extLst>
      <p:ext uri="{BB962C8B-B14F-4D97-AF65-F5344CB8AC3E}">
        <p14:creationId xmlns:p14="http://schemas.microsoft.com/office/powerpoint/2010/main" val="120775173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9" name="Заголовок 1">
            <a:extLst>
              <a:ext uri="{FF2B5EF4-FFF2-40B4-BE49-F238E27FC236}">
                <a16:creationId xmlns:a16="http://schemas.microsoft.com/office/drawing/2014/main" id="{9429C061-7B7C-47D7-9451-FEC1FF8D67AC}"/>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sp>
        <p:nvSpPr>
          <p:cNvPr id="11" name="TextBox 10">
            <a:extLst>
              <a:ext uri="{FF2B5EF4-FFF2-40B4-BE49-F238E27FC236}">
                <a16:creationId xmlns:a16="http://schemas.microsoft.com/office/drawing/2014/main" id="{B6FEDA11-47FB-4C98-BF9A-336631D92D38}"/>
              </a:ext>
            </a:extLst>
          </p:cNvPr>
          <p:cNvSpPr txBox="1"/>
          <p:nvPr/>
        </p:nvSpPr>
        <p:spPr>
          <a:xfrm>
            <a:off x="1187624" y="1772816"/>
            <a:ext cx="6768752" cy="2246769"/>
          </a:xfrm>
          <a:prstGeom prst="rect">
            <a:avLst/>
          </a:prstGeom>
          <a:noFill/>
        </p:spPr>
        <p:txBody>
          <a:bodyPr wrap="square">
            <a:spAutoFit/>
          </a:bodyPr>
          <a:lstStyle/>
          <a:p>
            <a:pPr marL="514350" indent="-514350">
              <a:buAutoNum type="arabicParenR"/>
            </a:pPr>
            <a:r>
              <a:rPr lang="en-US" sz="2800" b="1" i="0" u="none" strike="noStrike" dirty="0">
                <a:solidFill>
                  <a:srgbClr val="FFFF00"/>
                </a:solidFill>
                <a:effectLst/>
                <a:latin typeface="-apple-system"/>
              </a:rPr>
              <a:t>my / </a:t>
            </a:r>
            <a:r>
              <a:rPr lang="en-US" sz="2800" b="1" i="0" dirty="0">
                <a:solidFill>
                  <a:srgbClr val="FFFF00"/>
                </a:solidFill>
                <a:effectLst/>
                <a:latin typeface="-apple-system"/>
              </a:rPr>
              <a:t> lunch</a:t>
            </a:r>
            <a:r>
              <a:rPr lang="en-US" sz="2800" b="1" dirty="0">
                <a:solidFill>
                  <a:srgbClr val="FFFF00"/>
                </a:solidFill>
                <a:latin typeface="-apple-system"/>
              </a:rPr>
              <a:t> / sister </a:t>
            </a:r>
            <a:r>
              <a:rPr lang="en-US" sz="2800" b="1" i="0" u="none" strike="noStrike" dirty="0">
                <a:solidFill>
                  <a:srgbClr val="FFFF00"/>
                </a:solidFill>
                <a:effectLst/>
                <a:latin typeface="-apple-system"/>
              </a:rPr>
              <a:t> / </a:t>
            </a:r>
            <a:r>
              <a:rPr lang="en-US" sz="2800" b="1" i="0" dirty="0">
                <a:solidFill>
                  <a:srgbClr val="FFFF00"/>
                </a:solidFill>
                <a:effectLst/>
                <a:latin typeface="-apple-system"/>
              </a:rPr>
              <a:t> </a:t>
            </a:r>
            <a:r>
              <a:rPr lang="en-US" sz="2800" b="1" i="0" u="none" strike="noStrike" dirty="0">
                <a:solidFill>
                  <a:srgbClr val="FFFF00"/>
                </a:solidFill>
                <a:effectLst/>
                <a:latin typeface="-apple-system"/>
              </a:rPr>
              <a:t>with Gerry</a:t>
            </a:r>
            <a:r>
              <a:rPr lang="en-US" sz="2800" b="1" i="0" dirty="0">
                <a:solidFill>
                  <a:srgbClr val="FFFF00"/>
                </a:solidFill>
                <a:effectLst/>
                <a:latin typeface="-apple-system"/>
              </a:rPr>
              <a:t> / </a:t>
            </a:r>
            <a:r>
              <a:rPr lang="en-US" sz="2800" b="1" i="0" u="none" strike="noStrike" dirty="0">
                <a:solidFill>
                  <a:srgbClr val="FFFF00"/>
                </a:solidFill>
                <a:effectLst/>
                <a:latin typeface="-apple-system"/>
              </a:rPr>
              <a:t>had</a:t>
            </a:r>
          </a:p>
          <a:p>
            <a:pPr marL="514350" indent="-514350">
              <a:buAutoNum type="arabicParenR"/>
            </a:pPr>
            <a:endParaRPr lang="en-US" sz="2800" b="1" dirty="0">
              <a:solidFill>
                <a:srgbClr val="FFFF00"/>
              </a:solidFill>
              <a:latin typeface="-apple-system"/>
            </a:endParaRPr>
          </a:p>
          <a:p>
            <a:pPr marL="514350" indent="-514350">
              <a:buAutoNum type="arabicParenR"/>
            </a:pPr>
            <a:r>
              <a:rPr lang="en-US" sz="2800" b="1" i="0" dirty="0">
                <a:solidFill>
                  <a:srgbClr val="FFFF00"/>
                </a:solidFill>
                <a:effectLst/>
                <a:latin typeface="PT Sans" panose="020B0503020203020204" pitchFamily="34" charset="-52"/>
              </a:rPr>
              <a:t>film? / like / you / Did / the /</a:t>
            </a:r>
          </a:p>
          <a:p>
            <a:pPr marL="514350" indent="-514350">
              <a:buAutoNum type="arabicParenR"/>
            </a:pPr>
            <a:endParaRPr lang="en-US" sz="2800" b="1" dirty="0">
              <a:solidFill>
                <a:srgbClr val="FFFF00"/>
              </a:solidFill>
              <a:latin typeface="PT Sans" panose="020B0503020203020204" pitchFamily="34" charset="-52"/>
            </a:endParaRPr>
          </a:p>
          <a:p>
            <a:pPr marL="514350" indent="-514350">
              <a:buAutoNum type="arabicParenR"/>
            </a:pPr>
            <a:r>
              <a:rPr lang="en-US" sz="2800" b="1" i="0" dirty="0">
                <a:solidFill>
                  <a:srgbClr val="FFFF00"/>
                </a:solidFill>
                <a:effectLst/>
                <a:latin typeface="PT Sans" panose="020B0503020203020204" pitchFamily="34" charset="-52"/>
              </a:rPr>
              <a:t>Ann / </a:t>
            </a:r>
            <a:r>
              <a:rPr lang="en-US" sz="2800" b="1" dirty="0">
                <a:solidFill>
                  <a:srgbClr val="FFFF00"/>
                </a:solidFill>
                <a:latin typeface="PT Sans" panose="020B0503020203020204" pitchFamily="34" charset="-52"/>
              </a:rPr>
              <a:t>pictures / yesterday / painted.</a:t>
            </a:r>
            <a:endParaRPr lang="ru-RU" sz="2800" b="1" dirty="0">
              <a:solidFill>
                <a:srgbClr val="FFFF00"/>
              </a:solidFill>
            </a:endParaRPr>
          </a:p>
        </p:txBody>
      </p:sp>
      <p:pic>
        <p:nvPicPr>
          <p:cNvPr id="12" name="Picture 2" descr="Прошедшее время в английском - разбираем Past Simple | Клуб анонимных  англичан | Дзен">
            <a:extLst>
              <a:ext uri="{FF2B5EF4-FFF2-40B4-BE49-F238E27FC236}">
                <a16:creationId xmlns:a16="http://schemas.microsoft.com/office/drawing/2014/main" id="{99D566C2-25DA-4CDD-B88D-D8760B4A7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879579"/>
            <a:ext cx="4541358" cy="270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4628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9" name="Заголовок 1">
            <a:extLst>
              <a:ext uri="{FF2B5EF4-FFF2-40B4-BE49-F238E27FC236}">
                <a16:creationId xmlns:a16="http://schemas.microsoft.com/office/drawing/2014/main" id="{78ED3FEF-CD16-4AD2-86AE-5CA76E5E6A27}"/>
              </a:ext>
            </a:extLst>
          </p:cNvPr>
          <p:cNvSpPr>
            <a:spLocks noGrp="1"/>
          </p:cNvSpPr>
          <p:nvPr>
            <p:ph type="title"/>
          </p:nvPr>
        </p:nvSpPr>
        <p:spPr>
          <a:xfrm>
            <a:off x="457200" y="274638"/>
            <a:ext cx="7211144" cy="1143000"/>
          </a:xfrm>
        </p:spPr>
        <p:txBody>
          <a:bodyPr/>
          <a:lstStyle/>
          <a:p>
            <a:pPr algn="ctr">
              <a:defRPr/>
            </a:pPr>
            <a:r>
              <a:rPr lang="en-US" dirty="0"/>
              <a:t>Past Simple</a:t>
            </a:r>
            <a:endParaRPr lang="ru-RU" dirty="0"/>
          </a:p>
        </p:txBody>
      </p:sp>
      <p:sp>
        <p:nvSpPr>
          <p:cNvPr id="10" name="TextBox 9">
            <a:extLst>
              <a:ext uri="{FF2B5EF4-FFF2-40B4-BE49-F238E27FC236}">
                <a16:creationId xmlns:a16="http://schemas.microsoft.com/office/drawing/2014/main" id="{5454680D-EDE7-4D4B-843C-184D5245EBF1}"/>
              </a:ext>
            </a:extLst>
          </p:cNvPr>
          <p:cNvSpPr txBox="1"/>
          <p:nvPr/>
        </p:nvSpPr>
        <p:spPr>
          <a:xfrm>
            <a:off x="1187624" y="1556792"/>
            <a:ext cx="6768752" cy="2246769"/>
          </a:xfrm>
          <a:prstGeom prst="rect">
            <a:avLst/>
          </a:prstGeom>
          <a:noFill/>
        </p:spPr>
        <p:txBody>
          <a:bodyPr wrap="square">
            <a:spAutoFit/>
          </a:bodyPr>
          <a:lstStyle/>
          <a:p>
            <a:pPr marL="514350" indent="-514350">
              <a:buFontTx/>
              <a:buAutoNum type="arabicParenR"/>
            </a:pPr>
            <a:r>
              <a:rPr lang="en-US" sz="2800" b="1" i="0" u="none" strike="noStrike" dirty="0">
                <a:solidFill>
                  <a:srgbClr val="FFFF00"/>
                </a:solidFill>
                <a:effectLst/>
                <a:latin typeface="-apple-system"/>
              </a:rPr>
              <a:t>my </a:t>
            </a:r>
            <a:r>
              <a:rPr lang="en-US" sz="2800" b="1" dirty="0">
                <a:solidFill>
                  <a:srgbClr val="FFFF00"/>
                </a:solidFill>
                <a:latin typeface="-apple-system"/>
              </a:rPr>
              <a:t>sister had lunch </a:t>
            </a:r>
            <a:r>
              <a:rPr lang="en-US" sz="2800" b="1" i="0" dirty="0">
                <a:solidFill>
                  <a:srgbClr val="FFFF00"/>
                </a:solidFill>
                <a:effectLst/>
                <a:latin typeface="-apple-system"/>
              </a:rPr>
              <a:t> </a:t>
            </a:r>
            <a:r>
              <a:rPr lang="en-US" sz="2800" b="1" i="0" u="none" strike="noStrike" dirty="0">
                <a:solidFill>
                  <a:srgbClr val="FFFF00"/>
                </a:solidFill>
                <a:effectLst/>
                <a:latin typeface="-apple-system"/>
              </a:rPr>
              <a:t>with Gerry</a:t>
            </a:r>
          </a:p>
          <a:p>
            <a:pPr marL="514350" indent="-514350">
              <a:buFontTx/>
              <a:buAutoNum type="arabicParenR"/>
            </a:pPr>
            <a:endParaRPr lang="en-US" sz="2800" b="1" dirty="0">
              <a:solidFill>
                <a:srgbClr val="FFFF00"/>
              </a:solidFill>
              <a:latin typeface="-apple-system"/>
            </a:endParaRPr>
          </a:p>
          <a:p>
            <a:pPr marL="514350" indent="-514350">
              <a:buAutoNum type="arabicParenR"/>
            </a:pPr>
            <a:r>
              <a:rPr lang="en-US" sz="2800" b="1" dirty="0">
                <a:solidFill>
                  <a:srgbClr val="FFFF00"/>
                </a:solidFill>
                <a:latin typeface="PT Sans" panose="020B0503020203020204" pitchFamily="34" charset="-52"/>
              </a:rPr>
              <a:t>Did you like the film</a:t>
            </a:r>
            <a:r>
              <a:rPr lang="en-US" sz="2800" b="1" i="0" dirty="0">
                <a:solidFill>
                  <a:srgbClr val="FFFF00"/>
                </a:solidFill>
                <a:effectLst/>
                <a:latin typeface="PT Sans" panose="020B0503020203020204" pitchFamily="34" charset="-52"/>
              </a:rPr>
              <a:t>?  </a:t>
            </a:r>
          </a:p>
          <a:p>
            <a:pPr marL="514350" indent="-514350">
              <a:buAutoNum type="arabicParenR"/>
            </a:pPr>
            <a:endParaRPr lang="en-US" sz="2800" b="1" dirty="0">
              <a:solidFill>
                <a:srgbClr val="FFFF00"/>
              </a:solidFill>
              <a:latin typeface="PT Sans" panose="020B0503020203020204" pitchFamily="34" charset="-52"/>
            </a:endParaRPr>
          </a:p>
          <a:p>
            <a:pPr marL="514350" indent="-514350">
              <a:buAutoNum type="arabicParenR"/>
            </a:pPr>
            <a:r>
              <a:rPr lang="en-US" sz="2800" b="1" i="0" dirty="0">
                <a:solidFill>
                  <a:srgbClr val="FFFF00"/>
                </a:solidFill>
                <a:effectLst/>
                <a:latin typeface="PT Sans" panose="020B0503020203020204" pitchFamily="34" charset="-52"/>
              </a:rPr>
              <a:t>Ann </a:t>
            </a:r>
            <a:r>
              <a:rPr lang="en-US" sz="2800" b="1" dirty="0">
                <a:solidFill>
                  <a:srgbClr val="FFFF00"/>
                </a:solidFill>
                <a:latin typeface="PT Sans" panose="020B0503020203020204" pitchFamily="34" charset="-52"/>
              </a:rPr>
              <a:t>painted</a:t>
            </a:r>
            <a:r>
              <a:rPr lang="en-US" sz="2800" b="1" i="0" dirty="0">
                <a:solidFill>
                  <a:srgbClr val="FFFF00"/>
                </a:solidFill>
                <a:effectLst/>
                <a:latin typeface="PT Sans" panose="020B0503020203020204" pitchFamily="34" charset="-52"/>
              </a:rPr>
              <a:t> </a:t>
            </a:r>
            <a:r>
              <a:rPr lang="en-US" sz="2800" b="1" dirty="0">
                <a:solidFill>
                  <a:srgbClr val="FFFF00"/>
                </a:solidFill>
                <a:latin typeface="PT Sans" panose="020B0503020203020204" pitchFamily="34" charset="-52"/>
              </a:rPr>
              <a:t>pictures  yesterday.</a:t>
            </a:r>
            <a:endParaRPr lang="ru-RU" sz="2800" b="1" dirty="0">
              <a:solidFill>
                <a:srgbClr val="FFFF00"/>
              </a:solidFill>
            </a:endParaRPr>
          </a:p>
        </p:txBody>
      </p:sp>
      <p:pic>
        <p:nvPicPr>
          <p:cNvPr id="10242" name="Picture 2" descr="Прошедшее время в английском - разбираем Past Simple | Клуб анонимных  англичан | Дзен">
            <a:extLst>
              <a:ext uri="{FF2B5EF4-FFF2-40B4-BE49-F238E27FC236}">
                <a16:creationId xmlns:a16="http://schemas.microsoft.com/office/drawing/2014/main" id="{0C37725F-1466-4D81-A7C8-A04F47094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788029"/>
            <a:ext cx="4541358" cy="270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432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0" name="Объект 6">
            <a:extLst>
              <a:ext uri="{FF2B5EF4-FFF2-40B4-BE49-F238E27FC236}">
                <a16:creationId xmlns:a16="http://schemas.microsoft.com/office/drawing/2014/main" id="{5E8044DF-5627-45A4-9746-D02C6F20FA29}"/>
              </a:ext>
            </a:extLst>
          </p:cNvPr>
          <p:cNvSpPr>
            <a:spLocks noGrp="1"/>
          </p:cNvSpPr>
          <p:nvPr>
            <p:ph idx="1"/>
          </p:nvPr>
        </p:nvSpPr>
        <p:spPr>
          <a:xfrm>
            <a:off x="457200" y="1556792"/>
            <a:ext cx="8229600" cy="4493095"/>
          </a:xfrm>
        </p:spPr>
        <p:txBody>
          <a:bodyPr/>
          <a:lstStyle/>
          <a:p>
            <a:pPr marL="0" indent="0">
              <a:buNone/>
            </a:pPr>
            <a:r>
              <a:rPr lang="en-US" sz="4400" dirty="0">
                <a:solidFill>
                  <a:srgbClr val="FFC000"/>
                </a:solidFill>
                <a:latin typeface="Britannic Bold" panose="020B0903060703020204" pitchFamily="34" charset="0"/>
              </a:rPr>
              <a:t>This character is a funny bear. He is fat but very nice. He likes honey and doesn`t like bees. He enjoys to make up rhymes. He likes to visit his friends Rabbit and Piglet.</a:t>
            </a:r>
            <a:endParaRPr lang="ru-RU" sz="4400" dirty="0">
              <a:solidFill>
                <a:srgbClr val="FFC000"/>
              </a:solidFill>
            </a:endParaRPr>
          </a:p>
          <a:p>
            <a:pPr marL="0" indent="0">
              <a:buNone/>
            </a:pPr>
            <a:endParaRPr lang="ru-RU" dirty="0"/>
          </a:p>
        </p:txBody>
      </p:sp>
      <p:sp>
        <p:nvSpPr>
          <p:cNvPr id="12" name="Заголовок 1">
            <a:extLst>
              <a:ext uri="{FF2B5EF4-FFF2-40B4-BE49-F238E27FC236}">
                <a16:creationId xmlns:a16="http://schemas.microsoft.com/office/drawing/2014/main" id="{7476021E-807D-414F-BA19-A182F8D6CDFA}"/>
              </a:ext>
            </a:extLst>
          </p:cNvPr>
          <p:cNvSpPr>
            <a:spLocks noGrp="1"/>
          </p:cNvSpPr>
          <p:nvPr>
            <p:ph type="title"/>
          </p:nvPr>
        </p:nvSpPr>
        <p:spPr>
          <a:xfrm>
            <a:off x="457200" y="274638"/>
            <a:ext cx="7210425" cy="1143000"/>
          </a:xfrm>
        </p:spPr>
        <p:txBody>
          <a:bodyPr>
            <a:normAutofit/>
          </a:bodyPr>
          <a:lstStyle/>
          <a:p>
            <a:pPr algn="ctr">
              <a:defRPr/>
            </a:pPr>
            <a:r>
              <a:rPr lang="en-US" sz="5400" b="1" dirty="0">
                <a:solidFill>
                  <a:srgbClr val="0AF6E0"/>
                </a:solidFill>
                <a:latin typeface="Britannic Bold" panose="020B0903060703020204" pitchFamily="34" charset="0"/>
              </a:rPr>
              <a:t>Disney</a:t>
            </a:r>
            <a:endParaRPr lang="ru-RU" sz="5400" b="1" dirty="0">
              <a:solidFill>
                <a:srgbClr val="0AF6E0"/>
              </a:solidFill>
            </a:endParaRPr>
          </a:p>
        </p:txBody>
      </p:sp>
    </p:spTree>
    <p:extLst>
      <p:ext uri="{BB962C8B-B14F-4D97-AF65-F5344CB8AC3E}">
        <p14:creationId xmlns:p14="http://schemas.microsoft.com/office/powerpoint/2010/main" val="341483398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2" name="Заголовок 1">
            <a:extLst>
              <a:ext uri="{FF2B5EF4-FFF2-40B4-BE49-F238E27FC236}">
                <a16:creationId xmlns:a16="http://schemas.microsoft.com/office/drawing/2014/main" id="{892EABA7-78AD-4A0C-899B-A231F80F555D}"/>
              </a:ext>
            </a:extLst>
          </p:cNvPr>
          <p:cNvSpPr>
            <a:spLocks noGrp="1"/>
          </p:cNvSpPr>
          <p:nvPr>
            <p:ph type="title"/>
          </p:nvPr>
        </p:nvSpPr>
        <p:spPr>
          <a:xfrm>
            <a:off x="457200" y="274638"/>
            <a:ext cx="7210425" cy="1143000"/>
          </a:xfrm>
        </p:spPr>
        <p:txBody>
          <a:bodyPr>
            <a:normAutofit/>
          </a:bodyPr>
          <a:lstStyle/>
          <a:p>
            <a:pPr algn="ctr">
              <a:defRPr/>
            </a:pPr>
            <a:r>
              <a:rPr lang="en-US" sz="5400" b="1" dirty="0">
                <a:solidFill>
                  <a:srgbClr val="0AF6E0"/>
                </a:solidFill>
                <a:latin typeface="Britannic Bold" panose="020B0903060703020204" pitchFamily="34" charset="0"/>
              </a:rPr>
              <a:t>Disney</a:t>
            </a:r>
            <a:endParaRPr lang="ru-RU" sz="5400" b="1" dirty="0">
              <a:solidFill>
                <a:srgbClr val="0AF6E0"/>
              </a:solidFill>
            </a:endParaRPr>
          </a:p>
        </p:txBody>
      </p:sp>
      <p:pic>
        <p:nvPicPr>
          <p:cNvPr id="13" name="Picture 4" descr="Файл:Winnie the Pooh (2011 film) logo.svg — Википедия">
            <a:extLst>
              <a:ext uri="{FF2B5EF4-FFF2-40B4-BE49-F238E27FC236}">
                <a16:creationId xmlns:a16="http://schemas.microsoft.com/office/drawing/2014/main" id="{5296795B-428E-443D-8AE2-8E7E8D0A0A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6" y="1196752"/>
            <a:ext cx="4006346" cy="2471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Winnie The Pooh Cartoon Фон PNG Image | PNG Play">
            <a:extLst>
              <a:ext uri="{FF2B5EF4-FFF2-40B4-BE49-F238E27FC236}">
                <a16:creationId xmlns:a16="http://schemas.microsoft.com/office/drawing/2014/main" id="{7156BFE5-EE0E-4E51-A62C-0C4338CCD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1968" y="1700808"/>
            <a:ext cx="4944488" cy="450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872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3" name="Овал 2">
            <a:extLst>
              <a:ext uri="{FF2B5EF4-FFF2-40B4-BE49-F238E27FC236}">
                <a16:creationId xmlns:a16="http://schemas.microsoft.com/office/drawing/2014/main" id="{85A04095-464D-4DD8-B9C9-337ABC534974}"/>
              </a:ext>
            </a:extLst>
          </p:cNvPr>
          <p:cNvSpPr/>
          <p:nvPr/>
        </p:nvSpPr>
        <p:spPr>
          <a:xfrm>
            <a:off x="107504" y="116632"/>
            <a:ext cx="5512588" cy="16921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CAT IN THE BAG</a:t>
            </a:r>
            <a:endParaRPr lang="ru-RU"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8397028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6" name="Объект 5">
            <a:extLst>
              <a:ext uri="{FF2B5EF4-FFF2-40B4-BE49-F238E27FC236}">
                <a16:creationId xmlns:a16="http://schemas.microsoft.com/office/drawing/2014/main" id="{460FFC76-6CB6-4948-8F46-092B916EBDBE}"/>
              </a:ext>
            </a:extLst>
          </p:cNvPr>
          <p:cNvSpPr>
            <a:spLocks noGrp="1"/>
          </p:cNvSpPr>
          <p:nvPr>
            <p:ph idx="1"/>
          </p:nvPr>
        </p:nvSpPr>
        <p:spPr>
          <a:xfrm>
            <a:off x="25627" y="1700808"/>
            <a:ext cx="8229600" cy="4493095"/>
          </a:xfrm>
        </p:spPr>
        <p:txBody>
          <a:bodyPr/>
          <a:lstStyle/>
          <a:p>
            <a:endParaRPr lang="ru-RU" dirty="0"/>
          </a:p>
        </p:txBody>
      </p:sp>
      <p:sp>
        <p:nvSpPr>
          <p:cNvPr id="8" name="Объект 2">
            <a:extLst>
              <a:ext uri="{FF2B5EF4-FFF2-40B4-BE49-F238E27FC236}">
                <a16:creationId xmlns:a16="http://schemas.microsoft.com/office/drawing/2014/main" id="{E4B31690-F88B-4584-B53C-C47295D47AB0}"/>
              </a:ext>
            </a:extLst>
          </p:cNvPr>
          <p:cNvSpPr txBox="1">
            <a:spLocks/>
          </p:cNvSpPr>
          <p:nvPr/>
        </p:nvSpPr>
        <p:spPr>
          <a:xfrm>
            <a:off x="323528" y="1700808"/>
            <a:ext cx="8229600"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5400" i="1" dirty="0"/>
              <a:t>I work in a garage. I fix cars.</a:t>
            </a:r>
          </a:p>
          <a:p>
            <a:pPr marL="0" indent="0">
              <a:buFont typeface="Arial" pitchFamily="34" charset="0"/>
              <a:buNone/>
            </a:pPr>
            <a:r>
              <a:rPr lang="en-US" sz="5400" b="1" dirty="0"/>
              <a:t>Who am I?</a:t>
            </a:r>
          </a:p>
        </p:txBody>
      </p:sp>
      <p:pic>
        <p:nvPicPr>
          <p:cNvPr id="9" name="Picture 2" descr="Do non-tech jobs pay well or should you choose a more technical option">
            <a:extLst>
              <a:ext uri="{FF2B5EF4-FFF2-40B4-BE49-F238E27FC236}">
                <a16:creationId xmlns:a16="http://schemas.microsoft.com/office/drawing/2014/main" id="{AE9D5392-90B8-41EC-B377-9226FE9FC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270" y="2924944"/>
            <a:ext cx="4960759" cy="291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081804"/>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6" name="Заголовок 1">
            <a:extLst>
              <a:ext uri="{FF2B5EF4-FFF2-40B4-BE49-F238E27FC236}">
                <a16:creationId xmlns:a16="http://schemas.microsoft.com/office/drawing/2014/main" id="{7AE2E8F3-654A-4D4D-9DF2-19709FA0D17C}"/>
              </a:ext>
            </a:extLst>
          </p:cNvPr>
          <p:cNvSpPr>
            <a:spLocks noGrp="1"/>
          </p:cNvSpPr>
          <p:nvPr>
            <p:ph type="title"/>
          </p:nvPr>
        </p:nvSpPr>
        <p:spPr>
          <a:xfrm>
            <a:off x="457200" y="274638"/>
            <a:ext cx="7210425" cy="1143000"/>
          </a:xfrm>
        </p:spPr>
        <p:txBody>
          <a:bodyPr/>
          <a:lstStyle/>
          <a:p>
            <a:pPr algn="ctr">
              <a:defRPr/>
            </a:pPr>
            <a:r>
              <a:rPr lang="en-US" b="1" dirty="0">
                <a:solidFill>
                  <a:srgbClr val="0AF6E0"/>
                </a:solidFill>
                <a:latin typeface="Britannic Bold" panose="020B0903060703020204" pitchFamily="34" charset="0"/>
              </a:rPr>
              <a:t>Disney</a:t>
            </a:r>
            <a:endParaRPr lang="ru-RU" b="1" dirty="0"/>
          </a:p>
        </p:txBody>
      </p:sp>
      <p:sp>
        <p:nvSpPr>
          <p:cNvPr id="9" name="Объект 2">
            <a:extLst>
              <a:ext uri="{FF2B5EF4-FFF2-40B4-BE49-F238E27FC236}">
                <a16:creationId xmlns:a16="http://schemas.microsoft.com/office/drawing/2014/main" id="{6404E315-4B2A-4DB6-AF80-9D0966AA528F}"/>
              </a:ext>
            </a:extLst>
          </p:cNvPr>
          <p:cNvSpPr txBox="1">
            <a:spLocks/>
          </p:cNvSpPr>
          <p:nvPr/>
        </p:nvSpPr>
        <p:spPr>
          <a:xfrm>
            <a:off x="457200" y="1994757"/>
            <a:ext cx="5122912" cy="27363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solidFill>
                  <a:srgbClr val="FFC000"/>
                </a:solidFill>
                <a:latin typeface="Britannic Bold" panose="020B0903060703020204" pitchFamily="34" charset="0"/>
              </a:rPr>
              <a:t>I have brown eyes, big ears, a nose and a mouth. I am green. </a:t>
            </a:r>
          </a:p>
          <a:p>
            <a:pPr marL="0" indent="0">
              <a:buFont typeface="Arial" pitchFamily="34" charset="0"/>
              <a:buNone/>
            </a:pPr>
            <a:r>
              <a:rPr lang="en-US">
                <a:solidFill>
                  <a:srgbClr val="FFC000"/>
                </a:solidFill>
                <a:latin typeface="Britannic Bold" panose="020B0903060703020204" pitchFamily="34" charset="0"/>
              </a:rPr>
              <a:t>I have a wife Fiona.</a:t>
            </a:r>
            <a:endParaRPr lang="ru-RU" dirty="0">
              <a:solidFill>
                <a:srgbClr val="FFC000"/>
              </a:solidFill>
            </a:endParaRPr>
          </a:p>
        </p:txBody>
      </p:sp>
      <p:pic>
        <p:nvPicPr>
          <p:cNvPr id="10" name="Picture 2" descr="Quiz - AKA Case Management">
            <a:extLst>
              <a:ext uri="{FF2B5EF4-FFF2-40B4-BE49-F238E27FC236}">
                <a16:creationId xmlns:a16="http://schemas.microsoft.com/office/drawing/2014/main" id="{E2E33E14-1B02-4311-8D4A-04A5B1B51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641139"/>
            <a:ext cx="3575720" cy="357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9232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4"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Заголовок 1">
            <a:extLst>
              <a:ext uri="{FF2B5EF4-FFF2-40B4-BE49-F238E27FC236}">
                <a16:creationId xmlns:a16="http://schemas.microsoft.com/office/drawing/2014/main" id="{22907134-A3AE-4F91-B712-4668A301A1D0}"/>
              </a:ext>
            </a:extLst>
          </p:cNvPr>
          <p:cNvSpPr>
            <a:spLocks noGrp="1"/>
          </p:cNvSpPr>
          <p:nvPr>
            <p:ph type="title"/>
          </p:nvPr>
        </p:nvSpPr>
        <p:spPr>
          <a:xfrm>
            <a:off x="457200" y="274638"/>
            <a:ext cx="7210425" cy="1143000"/>
          </a:xfrm>
        </p:spPr>
        <p:txBody>
          <a:bodyPr/>
          <a:lstStyle/>
          <a:p>
            <a:pPr algn="ctr">
              <a:defRPr/>
            </a:pPr>
            <a:r>
              <a:rPr lang="en-US" b="1" dirty="0">
                <a:solidFill>
                  <a:srgbClr val="0AF6E0"/>
                </a:solidFill>
                <a:latin typeface="Britannic Bold" panose="020B0903060703020204" pitchFamily="34" charset="0"/>
              </a:rPr>
              <a:t>Disney</a:t>
            </a:r>
            <a:endParaRPr lang="ru-RU" b="1" dirty="0"/>
          </a:p>
        </p:txBody>
      </p:sp>
      <p:pic>
        <p:nvPicPr>
          <p:cNvPr id="9" name="IMG_2729">
            <a:hlinkClick r:id="" action="ppaction://media"/>
            <a:extLst>
              <a:ext uri="{FF2B5EF4-FFF2-40B4-BE49-F238E27FC236}">
                <a16:creationId xmlns:a16="http://schemas.microsoft.com/office/drawing/2014/main" id="{6FE6731B-EBAA-4BE8-852F-2B7CB4BA5F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693" y="1253443"/>
            <a:ext cx="7936731" cy="4464411"/>
          </a:xfrm>
          <a:prstGeom prst="rect">
            <a:avLst/>
          </a:prstGeom>
        </p:spPr>
      </p:pic>
      <p:sp>
        <p:nvSpPr>
          <p:cNvPr id="11" name="Объект 2">
            <a:extLst>
              <a:ext uri="{FF2B5EF4-FFF2-40B4-BE49-F238E27FC236}">
                <a16:creationId xmlns:a16="http://schemas.microsoft.com/office/drawing/2014/main" id="{A7F6405B-92CA-4AEE-BEE2-9E21F1E72D21}"/>
              </a:ext>
            </a:extLst>
          </p:cNvPr>
          <p:cNvSpPr>
            <a:spLocks noGrp="1"/>
          </p:cNvSpPr>
          <p:nvPr>
            <p:ph idx="1"/>
          </p:nvPr>
        </p:nvSpPr>
        <p:spPr>
          <a:xfrm>
            <a:off x="451693" y="5604557"/>
            <a:ext cx="5242148" cy="820688"/>
          </a:xfrm>
        </p:spPr>
        <p:txBody>
          <a:bodyPr>
            <a:noAutofit/>
          </a:bodyPr>
          <a:lstStyle/>
          <a:p>
            <a:pPr marL="0" indent="0">
              <a:buNone/>
            </a:pPr>
            <a:r>
              <a:rPr lang="en-US" sz="5400" dirty="0">
                <a:solidFill>
                  <a:srgbClr val="FFC000"/>
                </a:solidFill>
                <a:latin typeface="Britannic Bold" panose="020B0903060703020204" pitchFamily="34" charset="0"/>
              </a:rPr>
              <a:t>It’s Shrek</a:t>
            </a:r>
            <a:endParaRPr lang="ru-RU" sz="5400" dirty="0">
              <a:solidFill>
                <a:srgbClr val="FFC000"/>
              </a:solidFill>
            </a:endParaRPr>
          </a:p>
        </p:txBody>
      </p:sp>
    </p:spTree>
    <p:extLst>
      <p:ext uri="{BB962C8B-B14F-4D97-AF65-F5344CB8AC3E}">
        <p14:creationId xmlns:p14="http://schemas.microsoft.com/office/powerpoint/2010/main" val="3839142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9" name="Объект 4">
            <a:extLst>
              <a:ext uri="{FF2B5EF4-FFF2-40B4-BE49-F238E27FC236}">
                <a16:creationId xmlns:a16="http://schemas.microsoft.com/office/drawing/2014/main" id="{B65D3715-5B96-4345-8806-12B2B8CA86DC}"/>
              </a:ext>
            </a:extLst>
          </p:cNvPr>
          <p:cNvSpPr>
            <a:spLocks noGrp="1"/>
          </p:cNvSpPr>
          <p:nvPr>
            <p:ph idx="1"/>
          </p:nvPr>
        </p:nvSpPr>
        <p:spPr>
          <a:xfrm>
            <a:off x="465033" y="1556792"/>
            <a:ext cx="8229600" cy="4493095"/>
          </a:xfrm>
        </p:spPr>
        <p:txBody>
          <a:bodyPr/>
          <a:lstStyle/>
          <a:p>
            <a:pPr marL="0" indent="0">
              <a:buNone/>
            </a:pPr>
            <a:r>
              <a:rPr lang="en-US" dirty="0">
                <a:solidFill>
                  <a:srgbClr val="FFC000"/>
                </a:solidFill>
                <a:latin typeface="Britannic Bold" panose="020B0903060703020204" pitchFamily="34" charset="0"/>
              </a:rPr>
              <a:t>This is very kind girl. She is very beautiful, much more beautiful than her stepmother. That`s why her stepmother sent her to the forest. But girl found seven friends there. They were Seven dwarfs. They all lived very happily together.</a:t>
            </a:r>
            <a:endParaRPr lang="ru-RU" dirty="0">
              <a:solidFill>
                <a:srgbClr val="FFC000"/>
              </a:solidFill>
            </a:endParaRPr>
          </a:p>
          <a:p>
            <a:pPr marL="0" indent="0">
              <a:buNone/>
            </a:pPr>
            <a:endParaRPr lang="ru-RU" dirty="0"/>
          </a:p>
        </p:txBody>
      </p:sp>
      <p:sp>
        <p:nvSpPr>
          <p:cNvPr id="30" name="Заголовок 1">
            <a:extLst>
              <a:ext uri="{FF2B5EF4-FFF2-40B4-BE49-F238E27FC236}">
                <a16:creationId xmlns:a16="http://schemas.microsoft.com/office/drawing/2014/main" id="{B08023F5-7D57-4B3E-A527-6642E17729A7}"/>
              </a:ext>
            </a:extLst>
          </p:cNvPr>
          <p:cNvSpPr>
            <a:spLocks noGrp="1"/>
          </p:cNvSpPr>
          <p:nvPr>
            <p:ph type="title"/>
          </p:nvPr>
        </p:nvSpPr>
        <p:spPr>
          <a:xfrm>
            <a:off x="457200" y="274638"/>
            <a:ext cx="7210425" cy="1143000"/>
          </a:xfrm>
        </p:spPr>
        <p:txBody>
          <a:bodyPr/>
          <a:lstStyle/>
          <a:p>
            <a:pPr algn="ctr">
              <a:defRPr/>
            </a:pPr>
            <a:r>
              <a:rPr lang="en-US" b="1" dirty="0">
                <a:solidFill>
                  <a:srgbClr val="0AF6E0"/>
                </a:solidFill>
                <a:latin typeface="Britannic Bold" panose="020B0903060703020204" pitchFamily="34" charset="0"/>
              </a:rPr>
              <a:t>Disney</a:t>
            </a:r>
            <a:endParaRPr lang="ru-RU" b="1" dirty="0"/>
          </a:p>
        </p:txBody>
      </p:sp>
    </p:spTree>
    <p:extLst>
      <p:ext uri="{BB962C8B-B14F-4D97-AF65-F5344CB8AC3E}">
        <p14:creationId xmlns:p14="http://schemas.microsoft.com/office/powerpoint/2010/main" val="194802972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6">
            <a:extLst>
              <a:ext uri="{FF2B5EF4-FFF2-40B4-BE49-F238E27FC236}">
                <a16:creationId xmlns:a16="http://schemas.microsoft.com/office/drawing/2014/main" id="{1B752C73-1FE6-49DD-9340-AF3F773D20BF}"/>
              </a:ext>
            </a:extLst>
          </p:cNvPr>
          <p:cNvSpPr>
            <a:spLocks noGrp="1"/>
          </p:cNvSpPr>
          <p:nvPr>
            <p:ph type="title"/>
          </p:nvPr>
        </p:nvSpPr>
        <p:spPr/>
        <p:txBody>
          <a:bodyPr/>
          <a:lstStyle/>
          <a:p>
            <a:endParaRPr lang="ru-RU"/>
          </a:p>
        </p:txBody>
      </p:sp>
      <p:sp>
        <p:nvSpPr>
          <p:cNvPr id="10" name="Заголовок 1">
            <a:extLst>
              <a:ext uri="{FF2B5EF4-FFF2-40B4-BE49-F238E27FC236}">
                <a16:creationId xmlns:a16="http://schemas.microsoft.com/office/drawing/2014/main" id="{4C1E5705-D91A-4945-A7A1-9096F09C43EC}"/>
              </a:ext>
            </a:extLst>
          </p:cNvPr>
          <p:cNvSpPr txBox="1">
            <a:spLocks/>
          </p:cNvSpPr>
          <p:nvPr/>
        </p:nvSpPr>
        <p:spPr>
          <a:xfrm>
            <a:off x="609600" y="427038"/>
            <a:ext cx="721114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pPr algn="ctr">
              <a:defRPr/>
            </a:pPr>
            <a:r>
              <a:rPr lang="en-US" b="1">
                <a:solidFill>
                  <a:srgbClr val="0AF6E0"/>
                </a:solidFill>
                <a:latin typeface="Britannic Bold" panose="020B0903060703020204" pitchFamily="34" charset="0"/>
              </a:rPr>
              <a:t>Disney</a:t>
            </a:r>
            <a:endParaRPr lang="ru-RU" b="1" dirty="0"/>
          </a:p>
        </p:txBody>
      </p:sp>
      <p:pic>
        <p:nvPicPr>
          <p:cNvPr id="13" name="Picture 6" descr="snow white - Google Search | Blancanieves de disney, Blancanieves y los  siete enanitos, Blancanieves imagenes">
            <a:extLst>
              <a:ext uri="{FF2B5EF4-FFF2-40B4-BE49-F238E27FC236}">
                <a16:creationId xmlns:a16="http://schemas.microsoft.com/office/drawing/2014/main" id="{CF2FF050-AF3D-4E9E-B269-C5008876B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581" y="1035427"/>
            <a:ext cx="6586819" cy="55479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Фигурки из мультфильма «Белоснежка и семь гномов» | MINEJOY">
            <a:extLst>
              <a:ext uri="{FF2B5EF4-FFF2-40B4-BE49-F238E27FC236}">
                <a16:creationId xmlns:a16="http://schemas.microsoft.com/office/drawing/2014/main" id="{1F4FF884-8F3C-4248-AAC8-BBA9300B7D5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164"/>
          <a:stretch/>
        </p:blipFill>
        <p:spPr bwMode="auto">
          <a:xfrm>
            <a:off x="251520" y="1592412"/>
            <a:ext cx="4089695" cy="185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678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8" name="Прямоугольник 7">
            <a:extLst>
              <a:ext uri="{FF2B5EF4-FFF2-40B4-BE49-F238E27FC236}">
                <a16:creationId xmlns:a16="http://schemas.microsoft.com/office/drawing/2014/main" id="{4DA710E1-F131-4B71-B3D3-FC068F3FC076}"/>
              </a:ext>
            </a:extLst>
          </p:cNvPr>
          <p:cNvSpPr/>
          <p:nvPr/>
        </p:nvSpPr>
        <p:spPr>
          <a:xfrm>
            <a:off x="464461" y="1628800"/>
            <a:ext cx="8118648" cy="3970318"/>
          </a:xfrm>
          <a:prstGeom prst="rect">
            <a:avLst/>
          </a:prstGeom>
        </p:spPr>
        <p:txBody>
          <a:bodyPr wrap="square">
            <a:spAutoFit/>
          </a:bodyPr>
          <a:lstStyle/>
          <a:p>
            <a:pPr algn="ctr"/>
            <a:r>
              <a:rPr lang="en-US" sz="3600" dirty="0">
                <a:solidFill>
                  <a:srgbClr val="FFC000"/>
                </a:solidFill>
                <a:latin typeface="Britannic Bold" panose="020B0903060703020204" pitchFamily="34" charset="0"/>
              </a:rPr>
              <a:t>This funny mouse is a character of the American cartoon. This mouse was created by Walt Disney. </a:t>
            </a:r>
          </a:p>
          <a:p>
            <a:pPr algn="ctr"/>
            <a:r>
              <a:rPr lang="en-US" sz="3600" dirty="0">
                <a:solidFill>
                  <a:srgbClr val="FFC000"/>
                </a:solidFill>
                <a:latin typeface="Britannic Bold" panose="020B0903060703020204" pitchFamily="34" charset="0"/>
              </a:rPr>
              <a:t>The mouse is very clever, but he always has a lot of problems with a cat. He has to make many tricks to run away from this cat.</a:t>
            </a:r>
            <a:endParaRPr lang="ru-RU" sz="3600" dirty="0">
              <a:solidFill>
                <a:srgbClr val="FFC000"/>
              </a:solidFill>
            </a:endParaRPr>
          </a:p>
        </p:txBody>
      </p:sp>
      <p:sp>
        <p:nvSpPr>
          <p:cNvPr id="9" name="Заголовок 8">
            <a:extLst>
              <a:ext uri="{FF2B5EF4-FFF2-40B4-BE49-F238E27FC236}">
                <a16:creationId xmlns:a16="http://schemas.microsoft.com/office/drawing/2014/main" id="{5B0A8B73-CFA8-4D5B-A433-EB149F5ADD6E}"/>
              </a:ext>
            </a:extLst>
          </p:cNvPr>
          <p:cNvSpPr>
            <a:spLocks noGrp="1"/>
          </p:cNvSpPr>
          <p:nvPr>
            <p:ph type="title"/>
          </p:nvPr>
        </p:nvSpPr>
        <p:spPr/>
        <p:txBody>
          <a:bodyPr/>
          <a:lstStyle/>
          <a:p>
            <a:endParaRPr lang="ru-RU"/>
          </a:p>
        </p:txBody>
      </p:sp>
      <p:sp>
        <p:nvSpPr>
          <p:cNvPr id="10" name="Заголовок 1">
            <a:extLst>
              <a:ext uri="{FF2B5EF4-FFF2-40B4-BE49-F238E27FC236}">
                <a16:creationId xmlns:a16="http://schemas.microsoft.com/office/drawing/2014/main" id="{31895458-5C5F-4482-80A6-0AB4562AA5AB}"/>
              </a:ext>
            </a:extLst>
          </p:cNvPr>
          <p:cNvSpPr txBox="1">
            <a:spLocks/>
          </p:cNvSpPr>
          <p:nvPr/>
        </p:nvSpPr>
        <p:spPr>
          <a:xfrm>
            <a:off x="609600" y="427038"/>
            <a:ext cx="721114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pPr algn="ctr">
              <a:defRPr/>
            </a:pPr>
            <a:r>
              <a:rPr lang="en-US" b="1">
                <a:solidFill>
                  <a:srgbClr val="0AF6E0"/>
                </a:solidFill>
                <a:latin typeface="Britannic Bold" panose="020B0903060703020204" pitchFamily="34" charset="0"/>
              </a:rPr>
              <a:t>Disney</a:t>
            </a:r>
            <a:endParaRPr lang="ru-RU" b="1" dirty="0"/>
          </a:p>
        </p:txBody>
      </p:sp>
    </p:spTree>
    <p:extLst>
      <p:ext uri="{BB962C8B-B14F-4D97-AF65-F5344CB8AC3E}">
        <p14:creationId xmlns:p14="http://schemas.microsoft.com/office/powerpoint/2010/main" val="54071983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4" name="svoya_igra_1.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5"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pic>
        <p:nvPicPr>
          <p:cNvPr id="7" name="Том и Джерри Tom and Jerry 1963 Заставка Заставки Intro Intros Opening Openings">
            <a:hlinkClick r:id="" action="ppaction://media"/>
            <a:extLst>
              <a:ext uri="{FF2B5EF4-FFF2-40B4-BE49-F238E27FC236}">
                <a16:creationId xmlns:a16="http://schemas.microsoft.com/office/drawing/2014/main" id="{E84CE49F-FDBE-4003-B223-324DDCC164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520" y="1289173"/>
            <a:ext cx="8128000" cy="4572000"/>
          </a:xfrm>
          <a:prstGeom prst="rect">
            <a:avLst/>
          </a:prstGeom>
        </p:spPr>
      </p:pic>
      <p:sp>
        <p:nvSpPr>
          <p:cNvPr id="9" name="Заголовок 8">
            <a:extLst>
              <a:ext uri="{FF2B5EF4-FFF2-40B4-BE49-F238E27FC236}">
                <a16:creationId xmlns:a16="http://schemas.microsoft.com/office/drawing/2014/main" id="{83E40618-DAEC-4EDD-B29B-E37C73C6849B}"/>
              </a:ext>
            </a:extLst>
          </p:cNvPr>
          <p:cNvSpPr>
            <a:spLocks noGrp="1"/>
          </p:cNvSpPr>
          <p:nvPr>
            <p:ph type="title"/>
          </p:nvPr>
        </p:nvSpPr>
        <p:spPr/>
        <p:txBody>
          <a:bodyPr/>
          <a:lstStyle/>
          <a:p>
            <a:endParaRPr lang="ru-RU"/>
          </a:p>
        </p:txBody>
      </p:sp>
      <p:sp>
        <p:nvSpPr>
          <p:cNvPr id="10" name="Заголовок 1">
            <a:extLst>
              <a:ext uri="{FF2B5EF4-FFF2-40B4-BE49-F238E27FC236}">
                <a16:creationId xmlns:a16="http://schemas.microsoft.com/office/drawing/2014/main" id="{4517F268-CD2B-4FA4-B386-2A083E6EA256}"/>
              </a:ext>
            </a:extLst>
          </p:cNvPr>
          <p:cNvSpPr txBox="1">
            <a:spLocks/>
          </p:cNvSpPr>
          <p:nvPr/>
        </p:nvSpPr>
        <p:spPr>
          <a:xfrm>
            <a:off x="601216" y="334401"/>
            <a:ext cx="7211144"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pPr algn="ctr">
              <a:defRPr/>
            </a:pPr>
            <a:r>
              <a:rPr lang="en-US" b="1">
                <a:solidFill>
                  <a:srgbClr val="0AF6E0"/>
                </a:solidFill>
                <a:latin typeface="Britannic Bold" panose="020B0903060703020204" pitchFamily="34" charset="0"/>
              </a:rPr>
              <a:t>Disney</a:t>
            </a:r>
            <a:endParaRPr lang="ru-RU" b="1" dirty="0"/>
          </a:p>
        </p:txBody>
      </p:sp>
      <p:sp>
        <p:nvSpPr>
          <p:cNvPr id="11" name="Объект 2">
            <a:extLst>
              <a:ext uri="{FF2B5EF4-FFF2-40B4-BE49-F238E27FC236}">
                <a16:creationId xmlns:a16="http://schemas.microsoft.com/office/drawing/2014/main" id="{E00E530F-00A0-42D4-A8AD-727EEBA6EF04}"/>
              </a:ext>
            </a:extLst>
          </p:cNvPr>
          <p:cNvSpPr>
            <a:spLocks noGrp="1"/>
          </p:cNvSpPr>
          <p:nvPr>
            <p:ph idx="1"/>
          </p:nvPr>
        </p:nvSpPr>
        <p:spPr>
          <a:xfrm>
            <a:off x="449797" y="5762674"/>
            <a:ext cx="5242148" cy="820688"/>
          </a:xfrm>
        </p:spPr>
        <p:txBody>
          <a:bodyPr>
            <a:noAutofit/>
          </a:bodyPr>
          <a:lstStyle/>
          <a:p>
            <a:pPr marL="0" indent="0">
              <a:buNone/>
            </a:pPr>
            <a:r>
              <a:rPr lang="en-US" sz="5400" dirty="0">
                <a:solidFill>
                  <a:srgbClr val="FFC000"/>
                </a:solidFill>
                <a:latin typeface="Britannic Bold" panose="020B0903060703020204" pitchFamily="34" charset="0"/>
              </a:rPr>
              <a:t>It’s Jerry</a:t>
            </a:r>
            <a:endParaRPr lang="ru-RU" sz="5400" dirty="0">
              <a:solidFill>
                <a:srgbClr val="FFC000"/>
              </a:solidFill>
            </a:endParaRPr>
          </a:p>
        </p:txBody>
      </p:sp>
    </p:spTree>
    <p:extLst>
      <p:ext uri="{BB962C8B-B14F-4D97-AF65-F5344CB8AC3E}">
        <p14:creationId xmlns:p14="http://schemas.microsoft.com/office/powerpoint/2010/main" val="265555514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восходящий ряд.wav"/>
          </p:stSnd>
        </p:sndAc>
      </p:transition>
    </mc:Choice>
    <mc:Fallback xmlns="">
      <p:transition spd="slow">
        <p:sndAc>
          <p:stSnd>
            <p:snd r:embed="rId7" name="восходящий ряд.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Прямоугольник 7">
            <a:extLst>
              <a:ext uri="{FF2B5EF4-FFF2-40B4-BE49-F238E27FC236}">
                <a16:creationId xmlns:a16="http://schemas.microsoft.com/office/drawing/2014/main" id="{BDAFCCA2-A40B-4C5B-AB02-A51CFA1B58F7}"/>
              </a:ext>
            </a:extLst>
          </p:cNvPr>
          <p:cNvSpPr/>
          <p:nvPr/>
        </p:nvSpPr>
        <p:spPr>
          <a:xfrm>
            <a:off x="395536" y="1484784"/>
            <a:ext cx="6336704" cy="4401205"/>
          </a:xfrm>
          <a:prstGeom prst="rect">
            <a:avLst/>
          </a:prstGeom>
        </p:spPr>
        <p:txBody>
          <a:bodyPr wrap="square">
            <a:spAutoFit/>
          </a:bodyPr>
          <a:lstStyle/>
          <a:p>
            <a:r>
              <a:rPr lang="en-US" sz="4000" b="1" dirty="0">
                <a:solidFill>
                  <a:srgbClr val="FFC000"/>
                </a:solidFill>
                <a:latin typeface="Britannic Bold" panose="020B0903060703020204" pitchFamily="34" charset="0"/>
              </a:rPr>
              <a:t>I’ve got one eye and a big mouth.</a:t>
            </a:r>
          </a:p>
          <a:p>
            <a:r>
              <a:rPr lang="en-US" sz="4000" b="1" dirty="0">
                <a:solidFill>
                  <a:srgbClr val="FFC000"/>
                </a:solidFill>
                <a:latin typeface="Britannic Bold" panose="020B0903060703020204" pitchFamily="34" charset="0"/>
              </a:rPr>
              <a:t>I haven’t got a nose</a:t>
            </a:r>
          </a:p>
          <a:p>
            <a:r>
              <a:rPr lang="en-US" sz="4000" b="1" dirty="0">
                <a:solidFill>
                  <a:srgbClr val="FFC000"/>
                </a:solidFill>
                <a:latin typeface="Britannic Bold" panose="020B0903060703020204" pitchFamily="34" charset="0"/>
              </a:rPr>
              <a:t>I’ve got a round body, two long arms and</a:t>
            </a:r>
            <a:r>
              <a:rPr lang="ru-RU" sz="4000" b="1" dirty="0">
                <a:solidFill>
                  <a:srgbClr val="FFC000"/>
                </a:solidFill>
              </a:rPr>
              <a:t> </a:t>
            </a:r>
            <a:r>
              <a:rPr lang="en-US" sz="4000" b="1" dirty="0">
                <a:solidFill>
                  <a:srgbClr val="FFC000"/>
                </a:solidFill>
                <a:latin typeface="Britannic Bold" panose="020B0903060703020204" pitchFamily="34" charset="0"/>
              </a:rPr>
              <a:t>two long legs.</a:t>
            </a:r>
            <a:endParaRPr lang="ru-RU" sz="4000" b="1" dirty="0">
              <a:solidFill>
                <a:srgbClr val="FFC000"/>
              </a:solidFill>
            </a:endParaRPr>
          </a:p>
          <a:p>
            <a:r>
              <a:rPr lang="en-US" sz="4000" b="1" dirty="0">
                <a:solidFill>
                  <a:srgbClr val="FFC000"/>
                </a:solidFill>
                <a:latin typeface="Britannic Bold" panose="020B0903060703020204" pitchFamily="34" charset="0"/>
              </a:rPr>
              <a:t>I’m green.</a:t>
            </a:r>
            <a:r>
              <a:rPr lang="ru-RU" sz="4000" b="1" dirty="0">
                <a:solidFill>
                  <a:srgbClr val="FFC000"/>
                </a:solidFill>
              </a:rPr>
              <a:t> </a:t>
            </a:r>
            <a:endParaRPr lang="en-US" sz="4000" b="1" dirty="0">
              <a:solidFill>
                <a:srgbClr val="FFC000"/>
              </a:solidFill>
              <a:latin typeface="Britannic Bold" panose="020B0903060703020204" pitchFamily="34" charset="0"/>
            </a:endParaRPr>
          </a:p>
        </p:txBody>
      </p:sp>
      <p:pic>
        <p:nvPicPr>
          <p:cNvPr id="9" name="Picture 2" descr="Quiz - AKA Case Management">
            <a:extLst>
              <a:ext uri="{FF2B5EF4-FFF2-40B4-BE49-F238E27FC236}">
                <a16:creationId xmlns:a16="http://schemas.microsoft.com/office/drawing/2014/main" id="{268B1030-9D91-496D-9D3A-ADCDDE550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852936"/>
            <a:ext cx="3215680" cy="3215681"/>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a:extLst>
              <a:ext uri="{FF2B5EF4-FFF2-40B4-BE49-F238E27FC236}">
                <a16:creationId xmlns:a16="http://schemas.microsoft.com/office/drawing/2014/main" id="{C95452C7-2EE7-4E7D-9567-8371E99CE02E}"/>
              </a:ext>
            </a:extLst>
          </p:cNvPr>
          <p:cNvSpPr txBox="1">
            <a:spLocks/>
          </p:cNvSpPr>
          <p:nvPr/>
        </p:nvSpPr>
        <p:spPr>
          <a:xfrm>
            <a:off x="457200" y="274638"/>
            <a:ext cx="7211144" cy="742424"/>
          </a:xfrm>
          <a:prstGeom prst="rect">
            <a:avLst/>
          </a:prstGeom>
        </p:spPr>
        <p:txBody>
          <a:bodyPr vert="horz" lIns="91440" tIns="45720" rIns="91440" bIns="45720" rtlCol="0" anchor="ctr">
            <a:normAutofit fontScale="25000" lnSpcReduction="20000"/>
          </a:bodyPr>
          <a:lstStyle>
            <a:lvl1pPr algn="l" defTabSz="914400" rtl="0" eaLnBrk="1" latinLnBrk="0" hangingPunct="1">
              <a:spcBef>
                <a:spcPct val="0"/>
              </a:spcBef>
              <a:buNone/>
              <a:defRPr sz="4400" kern="1200">
                <a:solidFill>
                  <a:schemeClr val="bg1"/>
                </a:solidFill>
                <a:latin typeface="+mj-lt"/>
                <a:ea typeface="+mj-ea"/>
                <a:cs typeface="+mj-cs"/>
              </a:defRPr>
            </a:lvl1pPr>
          </a:lstStyle>
          <a:p>
            <a:pPr algn="ctr">
              <a:defRPr/>
            </a:pPr>
            <a:br>
              <a:rPr lang="ru-RU" b="1" dirty="0"/>
            </a:br>
            <a:r>
              <a:rPr lang="en-US" sz="19200" b="1" dirty="0">
                <a:solidFill>
                  <a:srgbClr val="0AF6E0"/>
                </a:solidFill>
                <a:latin typeface="Britannic Bold" panose="020B0903060703020204" pitchFamily="34" charset="0"/>
              </a:rPr>
              <a:t>Disney</a:t>
            </a:r>
            <a:endParaRPr lang="ru-RU" sz="9000" b="1" dirty="0"/>
          </a:p>
        </p:txBody>
      </p:sp>
    </p:spTree>
    <p:extLst>
      <p:ext uri="{BB962C8B-B14F-4D97-AF65-F5344CB8AC3E}">
        <p14:creationId xmlns:p14="http://schemas.microsoft.com/office/powerpoint/2010/main" val="307075771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4"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7" name="Заголовок 1">
            <a:extLst>
              <a:ext uri="{FF2B5EF4-FFF2-40B4-BE49-F238E27FC236}">
                <a16:creationId xmlns:a16="http://schemas.microsoft.com/office/drawing/2014/main" id="{63AD2C26-A6A8-4B6D-A267-E1A17CF90432}"/>
              </a:ext>
            </a:extLst>
          </p:cNvPr>
          <p:cNvSpPr>
            <a:spLocks noGrp="1"/>
          </p:cNvSpPr>
          <p:nvPr>
            <p:ph type="title"/>
          </p:nvPr>
        </p:nvSpPr>
        <p:spPr>
          <a:xfrm>
            <a:off x="457200" y="274638"/>
            <a:ext cx="7211144" cy="1143000"/>
          </a:xfrm>
        </p:spPr>
        <p:txBody>
          <a:bodyPr/>
          <a:lstStyle/>
          <a:p>
            <a:pPr algn="ctr">
              <a:defRPr/>
            </a:pPr>
            <a:r>
              <a:rPr lang="en-US" b="1" dirty="0">
                <a:solidFill>
                  <a:srgbClr val="0AF6E0"/>
                </a:solidFill>
                <a:latin typeface="Britannic Bold" panose="020B0903060703020204" pitchFamily="34" charset="0"/>
              </a:rPr>
              <a:t>Disney</a:t>
            </a:r>
            <a:endParaRPr lang="ru-RU" b="1" dirty="0"/>
          </a:p>
        </p:txBody>
      </p:sp>
      <p:pic>
        <p:nvPicPr>
          <p:cNvPr id="18" name="IMG_2730">
            <a:hlinkClick r:id="" action="ppaction://media"/>
            <a:extLst>
              <a:ext uri="{FF2B5EF4-FFF2-40B4-BE49-F238E27FC236}">
                <a16:creationId xmlns:a16="http://schemas.microsoft.com/office/drawing/2014/main" id="{205971BE-5EFA-42B8-958D-3E69797680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520" y="1340768"/>
            <a:ext cx="7992888" cy="4496000"/>
          </a:xfrm>
          <a:prstGeom prst="rect">
            <a:avLst/>
          </a:prstGeom>
        </p:spPr>
      </p:pic>
      <p:sp>
        <p:nvSpPr>
          <p:cNvPr id="20" name="Прямоугольник 19">
            <a:extLst>
              <a:ext uri="{FF2B5EF4-FFF2-40B4-BE49-F238E27FC236}">
                <a16:creationId xmlns:a16="http://schemas.microsoft.com/office/drawing/2014/main" id="{40D21313-585D-4A58-827A-A637FB2908BB}"/>
              </a:ext>
            </a:extLst>
          </p:cNvPr>
          <p:cNvSpPr/>
          <p:nvPr/>
        </p:nvSpPr>
        <p:spPr>
          <a:xfrm>
            <a:off x="282350" y="5767539"/>
            <a:ext cx="7211145" cy="707886"/>
          </a:xfrm>
          <a:prstGeom prst="rect">
            <a:avLst/>
          </a:prstGeom>
        </p:spPr>
        <p:txBody>
          <a:bodyPr wrap="square">
            <a:spAutoFit/>
          </a:bodyPr>
          <a:lstStyle/>
          <a:p>
            <a:r>
              <a:rPr lang="en-US" sz="4000" b="1" dirty="0">
                <a:solidFill>
                  <a:srgbClr val="FFC000"/>
                </a:solidFill>
              </a:rPr>
              <a:t>It’s </a:t>
            </a:r>
            <a:r>
              <a:rPr lang="en-US" sz="4000" b="1" i="0" dirty="0">
                <a:solidFill>
                  <a:srgbClr val="FFC000"/>
                </a:solidFill>
                <a:effectLst/>
                <a:latin typeface="arial" panose="020B0604020202020204" pitchFamily="34" charset="0"/>
              </a:rPr>
              <a:t>Michael «Mike» </a:t>
            </a:r>
            <a:r>
              <a:rPr lang="en-US" sz="4000" b="1" i="0" dirty="0" err="1">
                <a:solidFill>
                  <a:srgbClr val="FFC000"/>
                </a:solidFill>
                <a:effectLst/>
                <a:latin typeface="arial" panose="020B0604020202020204" pitchFamily="34" charset="0"/>
              </a:rPr>
              <a:t>Wazowski</a:t>
            </a:r>
            <a:endParaRPr lang="ru-RU" sz="4000" b="1" dirty="0">
              <a:solidFill>
                <a:srgbClr val="FFC000"/>
              </a:solidFill>
            </a:endParaRPr>
          </a:p>
        </p:txBody>
      </p:sp>
    </p:spTree>
    <p:extLst>
      <p:ext uri="{BB962C8B-B14F-4D97-AF65-F5344CB8AC3E}">
        <p14:creationId xmlns:p14="http://schemas.microsoft.com/office/powerpoint/2010/main" val="2070125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pic>
        <p:nvPicPr>
          <p:cNvPr id="3074" name="Picture 2" descr="http://www.iccssa.org/wp-content/uploads/2014/12/pro-plumb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37430"/>
            <a:ext cx="4057253" cy="4655865"/>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a:extLst>
              <a:ext uri="{FF2B5EF4-FFF2-40B4-BE49-F238E27FC236}">
                <a16:creationId xmlns:a16="http://schemas.microsoft.com/office/drawing/2014/main" id="{AA2D78F2-0AD1-41B2-BEC0-0850F006B200}"/>
              </a:ext>
            </a:extLst>
          </p:cNvPr>
          <p:cNvSpPr>
            <a:spLocks noGrp="1"/>
          </p:cNvSpPr>
          <p:nvPr>
            <p:ph idx="1"/>
          </p:nvPr>
        </p:nvSpPr>
        <p:spPr/>
        <p:txBody>
          <a:bodyPr/>
          <a:lstStyle/>
          <a:p>
            <a:endParaRPr lang="ru-RU"/>
          </a:p>
        </p:txBody>
      </p:sp>
      <p:sp>
        <p:nvSpPr>
          <p:cNvPr id="8" name="Объект 2">
            <a:extLst>
              <a:ext uri="{FF2B5EF4-FFF2-40B4-BE49-F238E27FC236}">
                <a16:creationId xmlns:a16="http://schemas.microsoft.com/office/drawing/2014/main" id="{DF60FB9F-1981-4673-AC8F-CD1181BCB4C3}"/>
              </a:ext>
            </a:extLst>
          </p:cNvPr>
          <p:cNvSpPr txBox="1">
            <a:spLocks/>
          </p:cNvSpPr>
          <p:nvPr/>
        </p:nvSpPr>
        <p:spPr>
          <a:xfrm>
            <a:off x="971600" y="2196892"/>
            <a:ext cx="3528392" cy="20962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000"/>
              <a:t>I’m a </a:t>
            </a:r>
            <a:r>
              <a:rPr lang="en-US" sz="6000" b="1" u="sng"/>
              <a:t>mechanic</a:t>
            </a:r>
            <a:endParaRPr lang="ru-RU" sz="6000" b="1" u="sng" dirty="0"/>
          </a:p>
        </p:txBody>
      </p:sp>
    </p:spTree>
    <p:extLst>
      <p:ext uri="{BB962C8B-B14F-4D97-AF65-F5344CB8AC3E}">
        <p14:creationId xmlns:p14="http://schemas.microsoft.com/office/powerpoint/2010/main" val="209491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3" name="Объект 2"/>
          <p:cNvSpPr>
            <a:spLocks noGrp="1"/>
          </p:cNvSpPr>
          <p:nvPr>
            <p:ph idx="1"/>
          </p:nvPr>
        </p:nvSpPr>
        <p:spPr/>
        <p:txBody>
          <a:bodyPr/>
          <a:lstStyle/>
          <a:p>
            <a:pPr marL="0" indent="0">
              <a:buNone/>
            </a:pPr>
            <a:r>
              <a:rPr lang="en-US" sz="4000" b="1" dirty="0"/>
              <a:t>Who am I?</a:t>
            </a:r>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pic>
        <p:nvPicPr>
          <p:cNvPr id="5122" name="Picture 2" descr="http://www.cliparthut.com/clip-arts/1317/question-mark-icon-13179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1611" y="2348880"/>
            <a:ext cx="2808312" cy="2808312"/>
          </a:xfrm>
          <a:prstGeom prst="rect">
            <a:avLst/>
          </a:prstGeom>
          <a:noFill/>
          <a:extLst>
            <a:ext uri="{909E8E84-426E-40DD-AFC4-6F175D3DCCD1}">
              <a14:hiddenFill xmlns:a14="http://schemas.microsoft.com/office/drawing/2010/main">
                <a:solidFill>
                  <a:srgbClr val="FFFFFF"/>
                </a:solidFill>
              </a14:hiddenFill>
            </a:ext>
          </a:extLst>
        </p:spPr>
      </p:pic>
      <p:sp>
        <p:nvSpPr>
          <p:cNvPr id="7" name="Овальная выноска 4">
            <a:extLst>
              <a:ext uri="{FF2B5EF4-FFF2-40B4-BE49-F238E27FC236}">
                <a16:creationId xmlns:a16="http://schemas.microsoft.com/office/drawing/2014/main" id="{BCBE0EDF-4447-4A1D-8C22-53E3A65DD6CA}"/>
              </a:ext>
            </a:extLst>
          </p:cNvPr>
          <p:cNvSpPr/>
          <p:nvPr/>
        </p:nvSpPr>
        <p:spPr>
          <a:xfrm>
            <a:off x="66398" y="2780928"/>
            <a:ext cx="5812090" cy="2736304"/>
          </a:xfrm>
          <a:prstGeom prst="wedgeEllipseCallout">
            <a:avLst>
              <a:gd name="adj1" fmla="val 58113"/>
              <a:gd name="adj2" fmla="val -48611"/>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4000" dirty="0"/>
              <a:t>I help sick people.</a:t>
            </a:r>
          </a:p>
          <a:p>
            <a:r>
              <a:rPr lang="en-US" sz="4000" dirty="0"/>
              <a:t>I wear a white uniform.</a:t>
            </a:r>
            <a:endParaRPr lang="ru-RU" sz="4000" dirty="0"/>
          </a:p>
        </p:txBody>
      </p:sp>
    </p:spTree>
    <p:extLst>
      <p:ext uri="{BB962C8B-B14F-4D97-AF65-F5344CB8AC3E}">
        <p14:creationId xmlns:p14="http://schemas.microsoft.com/office/powerpoint/2010/main" val="177084124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defRPr/>
            </a:pPr>
            <a:r>
              <a:rPr lang="en-US" b="1" dirty="0"/>
              <a:t>Professions</a:t>
            </a:r>
            <a:endParaRPr lang="ru-RU"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pic>
        <p:nvPicPr>
          <p:cNvPr id="6150" name="Picture 6" descr="http://gepard-dv.ru/wp-content/image/2741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96752"/>
            <a:ext cx="3312368" cy="5156671"/>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a:extLst>
              <a:ext uri="{FF2B5EF4-FFF2-40B4-BE49-F238E27FC236}">
                <a16:creationId xmlns:a16="http://schemas.microsoft.com/office/drawing/2014/main" id="{D442BAB8-5304-41B2-81B0-5D1728D07E78}"/>
              </a:ext>
            </a:extLst>
          </p:cNvPr>
          <p:cNvSpPr>
            <a:spLocks noGrp="1"/>
          </p:cNvSpPr>
          <p:nvPr>
            <p:ph idx="1"/>
          </p:nvPr>
        </p:nvSpPr>
        <p:spPr/>
        <p:txBody>
          <a:bodyPr/>
          <a:lstStyle/>
          <a:p>
            <a:endParaRPr lang="ru-RU"/>
          </a:p>
        </p:txBody>
      </p:sp>
      <p:sp>
        <p:nvSpPr>
          <p:cNvPr id="8" name="Объект 2">
            <a:extLst>
              <a:ext uri="{FF2B5EF4-FFF2-40B4-BE49-F238E27FC236}">
                <a16:creationId xmlns:a16="http://schemas.microsoft.com/office/drawing/2014/main" id="{5791F146-ABA0-48FE-AEED-C7A3EE717BD5}"/>
              </a:ext>
            </a:extLst>
          </p:cNvPr>
          <p:cNvSpPr txBox="1">
            <a:spLocks/>
          </p:cNvSpPr>
          <p:nvPr/>
        </p:nvSpPr>
        <p:spPr>
          <a:xfrm>
            <a:off x="755576" y="2996952"/>
            <a:ext cx="4618856" cy="12241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600"/>
              <a:t>I am a </a:t>
            </a:r>
            <a:r>
              <a:rPr lang="en-US" sz="6600" b="1" u="sng"/>
              <a:t>nurse</a:t>
            </a:r>
            <a:r>
              <a:rPr lang="en-US" sz="6600"/>
              <a:t>.</a:t>
            </a:r>
            <a:endParaRPr lang="ru-RU" sz="6600" dirty="0"/>
          </a:p>
        </p:txBody>
      </p:sp>
    </p:spTree>
    <p:extLst>
      <p:ext uri="{BB962C8B-B14F-4D97-AF65-F5344CB8AC3E}">
        <p14:creationId xmlns:p14="http://schemas.microsoft.com/office/powerpoint/2010/main" val="2430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3" name="Овал 2">
            <a:extLst>
              <a:ext uri="{FF2B5EF4-FFF2-40B4-BE49-F238E27FC236}">
                <a16:creationId xmlns:a16="http://schemas.microsoft.com/office/drawing/2014/main" id="{341A73C2-0857-4568-A710-7B4B4F53626D}"/>
              </a:ext>
            </a:extLst>
          </p:cNvPr>
          <p:cNvSpPr/>
          <p:nvPr/>
        </p:nvSpPr>
        <p:spPr>
          <a:xfrm>
            <a:off x="107504" y="116632"/>
            <a:ext cx="5512588" cy="16921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CAT IN THE BAG</a:t>
            </a:r>
            <a:endParaRPr lang="ru-RU"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4805908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edaf4c57429c1d422f38c566ca989c97b173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1302</Words>
  <Application>Microsoft Office PowerPoint</Application>
  <PresentationFormat>Экран (4:3)</PresentationFormat>
  <Paragraphs>355</Paragraphs>
  <Slides>57</Slides>
  <Notes>1</Notes>
  <HiddenSlides>0</HiddenSlides>
  <MMClips>4</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57</vt:i4>
      </vt:variant>
    </vt:vector>
  </HeadingPairs>
  <TitlesOfParts>
    <vt:vector size="67" baseType="lpstr">
      <vt:lpstr>-apple-system</vt:lpstr>
      <vt:lpstr>Arial</vt:lpstr>
      <vt:lpstr>Arial</vt:lpstr>
      <vt:lpstr>Britannic Bold</vt:lpstr>
      <vt:lpstr>Calibri</vt:lpstr>
      <vt:lpstr>Comic Sans MS</vt:lpstr>
      <vt:lpstr>Geneva</vt:lpstr>
      <vt:lpstr>Helvetica Neue</vt:lpstr>
      <vt:lpstr>PT Sans</vt:lpstr>
      <vt:lpstr>Тема Office</vt:lpstr>
      <vt:lpstr>Презентация PowerPoint</vt:lpstr>
      <vt:lpstr>Презентация PowerPoint</vt:lpstr>
      <vt:lpstr>Professions</vt:lpstr>
      <vt:lpstr>Professions</vt:lpstr>
      <vt:lpstr>Professions</vt:lpstr>
      <vt:lpstr>Professions</vt:lpstr>
      <vt:lpstr>Professions</vt:lpstr>
      <vt:lpstr>Professions</vt:lpstr>
      <vt:lpstr>Презентация PowerPoint</vt:lpstr>
      <vt:lpstr>Professions</vt:lpstr>
      <vt:lpstr>Professions</vt:lpstr>
      <vt:lpstr>Professions</vt:lpstr>
      <vt:lpstr>Professions</vt:lpstr>
      <vt:lpstr>In the city</vt:lpstr>
      <vt:lpstr>In the city</vt:lpstr>
      <vt:lpstr>In the city</vt:lpstr>
      <vt:lpstr>In the city</vt:lpstr>
      <vt:lpstr>Презентация PowerPoint</vt:lpstr>
      <vt:lpstr>In the city</vt:lpstr>
      <vt:lpstr>In the city</vt:lpstr>
      <vt:lpstr>In the city</vt:lpstr>
      <vt:lpstr>In the city</vt:lpstr>
      <vt:lpstr>In the city</vt:lpstr>
      <vt:lpstr>In the city</vt:lpstr>
      <vt:lpstr>Present Simple</vt:lpstr>
      <vt:lpstr>Present Simple</vt:lpstr>
      <vt:lpstr>Present Simple</vt:lpstr>
      <vt:lpstr>Present Simple</vt:lpstr>
      <vt:lpstr>Present Simple</vt:lpstr>
      <vt:lpstr>Present Simple</vt:lpstr>
      <vt:lpstr>Present Simple</vt:lpstr>
      <vt:lpstr>Present Simple</vt:lpstr>
      <vt:lpstr>Презентация PowerPoint</vt:lpstr>
      <vt:lpstr>Present Simple</vt:lpstr>
      <vt:lpstr>Present Simple</vt:lpstr>
      <vt:lpstr>Презентация PowerPoint</vt:lpstr>
      <vt:lpstr>Past Simple</vt:lpstr>
      <vt:lpstr>Past Simple</vt:lpstr>
      <vt:lpstr>Презентация PowerPoint</vt:lpstr>
      <vt:lpstr>Past Simple</vt:lpstr>
      <vt:lpstr>Past Simple</vt:lpstr>
      <vt:lpstr>Past Simple</vt:lpstr>
      <vt:lpstr>Past Simple</vt:lpstr>
      <vt:lpstr>Past Simple</vt:lpstr>
      <vt:lpstr>Past Simple</vt:lpstr>
      <vt:lpstr>Past Simple</vt:lpstr>
      <vt:lpstr>Disney</vt:lpstr>
      <vt:lpstr>Disney</vt:lpstr>
      <vt:lpstr>Презентация PowerPoint</vt:lpstr>
      <vt:lpstr>Disney</vt:lpstr>
      <vt:lpstr>Disney</vt:lpstr>
      <vt:lpstr>Disney</vt:lpstr>
      <vt:lpstr>Презентация PowerPoint</vt:lpstr>
      <vt:lpstr>Презентация PowerPoint</vt:lpstr>
      <vt:lpstr>Презентация PowerPoint</vt:lpstr>
      <vt:lpstr>Презентация PowerPoint</vt:lpstr>
      <vt:lpstr>Disney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Салтанат</dc:creator>
  <cp:lastModifiedBy>Антон</cp:lastModifiedBy>
  <cp:revision>103</cp:revision>
  <dcterms:created xsi:type="dcterms:W3CDTF">2014-05-16T09:35:17Z</dcterms:created>
  <dcterms:modified xsi:type="dcterms:W3CDTF">2023-04-09T19:22:01Z</dcterms:modified>
</cp:coreProperties>
</file>