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57" r:id="rId4"/>
    <p:sldId id="262" r:id="rId5"/>
    <p:sldId id="263" r:id="rId6"/>
    <p:sldId id="264" r:id="rId7"/>
    <p:sldId id="265" r:id="rId8"/>
    <p:sldId id="266" r:id="rId9"/>
    <p:sldId id="259" r:id="rId10"/>
    <p:sldId id="260" r:id="rId11"/>
    <p:sldId id="267" r:id="rId12"/>
    <p:sldId id="268" r:id="rId13"/>
    <p:sldId id="270" r:id="rId14"/>
    <p:sldId id="275" r:id="rId15"/>
    <p:sldId id="273" r:id="rId16"/>
    <p:sldId id="272" r:id="rId17"/>
    <p:sldId id="274" r:id="rId18"/>
    <p:sldId id="271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285" r:id="rId40"/>
    <p:sldId id="287" r:id="rId41"/>
    <p:sldId id="286" r:id="rId42"/>
    <p:sldId id="261" r:id="rId43"/>
    <p:sldId id="288" r:id="rId44"/>
    <p:sldId id="28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2B65D-82DC-4AF8-B99D-D7244826DA79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2E70E-829B-4454-A9D3-64CC0FFBD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60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2E70E-829B-4454-A9D3-64CC0FFBD32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87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42088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955A-4AA6-458A-B275-4C55FF3933C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ED70-9602-46E0-8976-6DE3F2FD0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2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955A-4AA6-458A-B275-4C55FF3933C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ED70-9602-46E0-8976-6DE3F2FD0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5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955A-4AA6-458A-B275-4C55FF3933C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ED70-9602-46E0-8976-6DE3F2FD0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73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955A-4AA6-458A-B275-4C55FF3933C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ED70-9602-46E0-8976-6DE3F2FD0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98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955A-4AA6-458A-B275-4C55FF3933C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ED70-9602-46E0-8976-6DE3F2FD0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80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955A-4AA6-458A-B275-4C55FF3933C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ED70-9602-46E0-8976-6DE3F2FD0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955A-4AA6-458A-B275-4C55FF3933C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ED70-9602-46E0-8976-6DE3F2FD0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89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955A-4AA6-458A-B275-4C55FF3933C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ED70-9602-46E0-8976-6DE3F2FD0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68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955A-4AA6-458A-B275-4C55FF3933C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ED70-9602-46E0-8976-6DE3F2FD0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26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955A-4AA6-458A-B275-4C55FF3933C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ED70-9602-46E0-8976-6DE3F2FD0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51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955A-4AA6-458A-B275-4C55FF3933C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3ED70-9602-46E0-8976-6DE3F2FD00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64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2955A-4AA6-458A-B275-4C55FF3933C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3ED70-9602-46E0-8976-6DE3F2FD0063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97" y="4662940"/>
            <a:ext cx="15779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21050"/>
            <a:ext cx="9144000" cy="6858001"/>
          </a:xfrm>
          <a:prstGeom prst="frame">
            <a:avLst>
              <a:gd name="adj1" fmla="val 1494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7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8.xml"/><Relationship Id="rId18" Type="http://schemas.openxmlformats.org/officeDocument/2006/relationships/slide" Target="slide10.xml"/><Relationship Id="rId26" Type="http://schemas.openxmlformats.org/officeDocument/2006/relationships/slide" Target="slide20.xml"/><Relationship Id="rId39" Type="http://schemas.openxmlformats.org/officeDocument/2006/relationships/slide" Target="slide35.xml"/><Relationship Id="rId3" Type="http://schemas.openxmlformats.org/officeDocument/2006/relationships/slide" Target="slide4.xml"/><Relationship Id="rId21" Type="http://schemas.openxmlformats.org/officeDocument/2006/relationships/slide" Target="slide31.xml"/><Relationship Id="rId34" Type="http://schemas.openxmlformats.org/officeDocument/2006/relationships/slide" Target="slide37.xml"/><Relationship Id="rId42" Type="http://schemas.openxmlformats.org/officeDocument/2006/relationships/slide" Target="slide18.xml"/><Relationship Id="rId7" Type="http://schemas.openxmlformats.org/officeDocument/2006/relationships/slide" Target="slide8.xml"/><Relationship Id="rId12" Type="http://schemas.openxmlformats.org/officeDocument/2006/relationships/slide" Target="slide33.xml"/><Relationship Id="rId17" Type="http://schemas.openxmlformats.org/officeDocument/2006/relationships/slide" Target="slide16.xml"/><Relationship Id="rId25" Type="http://schemas.openxmlformats.org/officeDocument/2006/relationships/slide" Target="slide19.xml"/><Relationship Id="rId33" Type="http://schemas.openxmlformats.org/officeDocument/2006/relationships/slide" Target="slide44.xml"/><Relationship Id="rId38" Type="http://schemas.openxmlformats.org/officeDocument/2006/relationships/slide" Target="slide30.xml"/><Relationship Id="rId2" Type="http://schemas.openxmlformats.org/officeDocument/2006/relationships/slide" Target="slide3.xml"/><Relationship Id="rId16" Type="http://schemas.openxmlformats.org/officeDocument/2006/relationships/slide" Target="slide21.xml"/><Relationship Id="rId20" Type="http://schemas.openxmlformats.org/officeDocument/2006/relationships/slide" Target="slide38.xml"/><Relationship Id="rId29" Type="http://schemas.openxmlformats.org/officeDocument/2006/relationships/slide" Target="slide36.xml"/><Relationship Id="rId41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34.xml"/><Relationship Id="rId24" Type="http://schemas.openxmlformats.org/officeDocument/2006/relationships/slide" Target="slide26.xml"/><Relationship Id="rId32" Type="http://schemas.openxmlformats.org/officeDocument/2006/relationships/slide" Target="slide43.xml"/><Relationship Id="rId37" Type="http://schemas.openxmlformats.org/officeDocument/2006/relationships/slide" Target="slide29.xml"/><Relationship Id="rId40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22.xml"/><Relationship Id="rId23" Type="http://schemas.openxmlformats.org/officeDocument/2006/relationships/slide" Target="slide25.xml"/><Relationship Id="rId28" Type="http://schemas.openxmlformats.org/officeDocument/2006/relationships/slide" Target="slide14.xml"/><Relationship Id="rId36" Type="http://schemas.openxmlformats.org/officeDocument/2006/relationships/slide" Target="slide23.xml"/><Relationship Id="rId10" Type="http://schemas.openxmlformats.org/officeDocument/2006/relationships/slide" Target="slide39.xml"/><Relationship Id="rId19" Type="http://schemas.openxmlformats.org/officeDocument/2006/relationships/slide" Target="slide15.xml"/><Relationship Id="rId31" Type="http://schemas.openxmlformats.org/officeDocument/2006/relationships/slide" Target="slide42.xml"/><Relationship Id="rId4" Type="http://schemas.openxmlformats.org/officeDocument/2006/relationships/slide" Target="slide5.xml"/><Relationship Id="rId9" Type="http://schemas.openxmlformats.org/officeDocument/2006/relationships/slide" Target="slide40.xml"/><Relationship Id="rId14" Type="http://schemas.openxmlformats.org/officeDocument/2006/relationships/slide" Target="slide27.xml"/><Relationship Id="rId22" Type="http://schemas.openxmlformats.org/officeDocument/2006/relationships/slide" Target="slide32.xml"/><Relationship Id="rId27" Type="http://schemas.openxmlformats.org/officeDocument/2006/relationships/slide" Target="slide13.xml"/><Relationship Id="rId30" Type="http://schemas.openxmlformats.org/officeDocument/2006/relationships/slide" Target="slide41.xml"/><Relationship Id="rId35" Type="http://schemas.openxmlformats.org/officeDocument/2006/relationships/slide" Target="slide24.xml"/><Relationship Id="rId43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3240360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latin typeface="Georgia" panose="02040502050405020303" pitchFamily="18" charset="0"/>
              </a:rPr>
              <a:t>«А знаете ли вы</a:t>
            </a:r>
            <a:br>
              <a:rPr lang="ru-RU" sz="4900" b="1" i="1" dirty="0" smtClean="0">
                <a:latin typeface="Georgia" panose="02040502050405020303" pitchFamily="18" charset="0"/>
              </a:rPr>
            </a:br>
            <a:r>
              <a:rPr lang="ru-RU" b="1" i="1" dirty="0">
                <a:latin typeface="Georgia" panose="02040502050405020303" pitchFamily="18" charset="0"/>
              </a:rPr>
              <a:t>ж</a:t>
            </a:r>
            <a:r>
              <a:rPr lang="ru-RU" b="1" i="1" dirty="0" smtClean="0">
                <a:latin typeface="Georgia" panose="02040502050405020303" pitchFamily="18" charset="0"/>
              </a:rPr>
              <a:t>изнь и творчество</a:t>
            </a:r>
            <a:br>
              <a:rPr lang="ru-RU" b="1" i="1" dirty="0" smtClean="0">
                <a:latin typeface="Georgia" panose="02040502050405020303" pitchFamily="18" charset="0"/>
              </a:rPr>
            </a:br>
            <a:r>
              <a:rPr lang="ru-RU" b="1" i="1" dirty="0" smtClean="0">
                <a:latin typeface="Georgia" panose="02040502050405020303" pitchFamily="18" charset="0"/>
              </a:rPr>
              <a:t>Александра </a:t>
            </a:r>
            <a:br>
              <a:rPr lang="ru-RU" b="1" i="1" dirty="0" smtClean="0">
                <a:latin typeface="Georgia" panose="02040502050405020303" pitchFamily="18" charset="0"/>
              </a:rPr>
            </a:br>
            <a:r>
              <a:rPr lang="ru-RU" b="1" i="1" dirty="0" smtClean="0">
                <a:latin typeface="Georgia" panose="02040502050405020303" pitchFamily="18" charset="0"/>
              </a:rPr>
              <a:t>Сергеевича Пушкина?»</a:t>
            </a:r>
            <a:br>
              <a:rPr lang="ru-RU" b="1" i="1" dirty="0" smtClean="0">
                <a:latin typeface="Georgia" panose="02040502050405020303" pitchFamily="18" charset="0"/>
              </a:rPr>
            </a:br>
            <a:r>
              <a:rPr lang="ru-RU" b="1" i="1" dirty="0">
                <a:latin typeface="Georgia" panose="02040502050405020303" pitchFamily="18" charset="0"/>
              </a:rPr>
              <a:t>С</a:t>
            </a:r>
            <a:r>
              <a:rPr lang="ru-RU" b="1" i="1" dirty="0" smtClean="0">
                <a:latin typeface="Georgia" panose="02040502050405020303" pitchFamily="18" charset="0"/>
              </a:rPr>
              <a:t>воя </a:t>
            </a:r>
            <a:r>
              <a:rPr lang="ru-RU" b="1" i="1" dirty="0" smtClean="0">
                <a:latin typeface="Georgia" panose="02040502050405020303" pitchFamily="18" charset="0"/>
              </a:rPr>
              <a:t>игра</a:t>
            </a:r>
            <a:endParaRPr lang="ru-RU" b="1" i="1" dirty="0">
              <a:latin typeface="Georgia" panose="02040502050405020303" pitchFamily="18" charset="0"/>
            </a:endParaRPr>
          </a:p>
        </p:txBody>
      </p:sp>
      <p:pic>
        <p:nvPicPr>
          <p:cNvPr id="3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70" y="476672"/>
            <a:ext cx="45561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8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i="1" dirty="0" smtClean="0">
                <a:latin typeface="Georgia" panose="02040502050405020303" pitchFamily="18" charset="0"/>
              </a:rPr>
              <a:t>Она </a:t>
            </a:r>
            <a:r>
              <a:rPr lang="ru-RU" b="1" i="1" dirty="0" err="1" smtClean="0">
                <a:latin typeface="Georgia" panose="02040502050405020303" pitchFamily="18" charset="0"/>
              </a:rPr>
              <a:t>езжала</a:t>
            </a:r>
            <a:r>
              <a:rPr lang="ru-RU" b="1" i="1" dirty="0" smtClean="0">
                <a:latin typeface="Georgia" panose="02040502050405020303" pitchFamily="18" charset="0"/>
              </a:rPr>
              <a:t> по работам,</a:t>
            </a:r>
          </a:p>
          <a:p>
            <a:pPr marL="0" indent="0">
              <a:buNone/>
            </a:pPr>
            <a:r>
              <a:rPr lang="ru-RU" b="1" i="1" dirty="0">
                <a:latin typeface="Georgia" panose="02040502050405020303" pitchFamily="18" charset="0"/>
              </a:rPr>
              <a:t> </a:t>
            </a:r>
            <a:r>
              <a:rPr lang="ru-RU" b="1" i="1" dirty="0" smtClean="0">
                <a:latin typeface="Georgia" panose="02040502050405020303" pitchFamily="18" charset="0"/>
              </a:rPr>
              <a:t>Солила на зиму грибы,</a:t>
            </a:r>
          </a:p>
          <a:p>
            <a:pPr marL="0" indent="0">
              <a:buNone/>
            </a:pPr>
            <a:r>
              <a:rPr lang="ru-RU" b="1" i="1" dirty="0">
                <a:latin typeface="Georgia" panose="02040502050405020303" pitchFamily="18" charset="0"/>
              </a:rPr>
              <a:t> </a:t>
            </a:r>
            <a:r>
              <a:rPr lang="ru-RU" b="1" i="1" dirty="0" smtClean="0">
                <a:latin typeface="Georgia" panose="02040502050405020303" pitchFamily="18" charset="0"/>
              </a:rPr>
              <a:t>Вела расходы, брила лбы,</a:t>
            </a:r>
          </a:p>
          <a:p>
            <a:pPr marL="0" indent="0">
              <a:buNone/>
            </a:pPr>
            <a:r>
              <a:rPr lang="ru-RU" b="1" i="1" dirty="0">
                <a:latin typeface="Georgia" panose="02040502050405020303" pitchFamily="18" charset="0"/>
              </a:rPr>
              <a:t> </a:t>
            </a:r>
            <a:r>
              <a:rPr lang="ru-RU" b="1" i="1" dirty="0" smtClean="0">
                <a:latin typeface="Georgia" panose="02040502050405020303" pitchFamily="18" charset="0"/>
              </a:rPr>
              <a:t>Ходила в баню по субботам,</a:t>
            </a:r>
          </a:p>
          <a:p>
            <a:pPr marL="0" indent="0">
              <a:buNone/>
            </a:pPr>
            <a:r>
              <a:rPr lang="ru-RU" b="1" i="1" dirty="0">
                <a:latin typeface="Georgia" panose="02040502050405020303" pitchFamily="18" charset="0"/>
              </a:rPr>
              <a:t> </a:t>
            </a:r>
            <a:r>
              <a:rPr lang="ru-RU" b="1" i="1" dirty="0" smtClean="0">
                <a:latin typeface="Georgia" panose="02040502050405020303" pitchFamily="18" charset="0"/>
              </a:rPr>
              <a:t>Служанок била, </a:t>
            </a:r>
            <a:r>
              <a:rPr lang="ru-RU" b="1" i="1" dirty="0" err="1" smtClean="0">
                <a:latin typeface="Georgia" panose="02040502050405020303" pitchFamily="18" charset="0"/>
              </a:rPr>
              <a:t>осердясь</a:t>
            </a:r>
            <a:r>
              <a:rPr lang="ru-RU" b="1" i="1" dirty="0" smtClean="0">
                <a:latin typeface="Georgia" panose="02040502050405020303" pitchFamily="18" charset="0"/>
              </a:rPr>
              <a:t> –</a:t>
            </a:r>
          </a:p>
          <a:p>
            <a:pPr marL="0" indent="0">
              <a:buNone/>
            </a:pPr>
            <a:r>
              <a:rPr lang="ru-RU" b="1" i="1" dirty="0">
                <a:latin typeface="Georgia" panose="02040502050405020303" pitchFamily="18" charset="0"/>
              </a:rPr>
              <a:t> </a:t>
            </a:r>
            <a:r>
              <a:rPr lang="ru-RU" b="1" i="1" dirty="0" smtClean="0">
                <a:latin typeface="Georgia" panose="02040502050405020303" pitchFamily="18" charset="0"/>
              </a:rPr>
              <a:t>Всё это мужа не </a:t>
            </a:r>
            <a:r>
              <a:rPr lang="ru-RU" b="1" i="1" dirty="0" err="1" smtClean="0">
                <a:latin typeface="Georgia" panose="02040502050405020303" pitchFamily="18" charset="0"/>
              </a:rPr>
              <a:t>спросясь</a:t>
            </a:r>
            <a:r>
              <a:rPr lang="ru-RU" b="1" i="1" dirty="0" smtClean="0">
                <a:latin typeface="Georgia" panose="02040502050405020303" pitchFamily="18" charset="0"/>
              </a:rPr>
              <a:t>.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599">
            <a:off x="5076056" y="5904160"/>
            <a:ext cx="278408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63072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Кто из героев 20</a:t>
            </a:r>
            <a:endParaRPr lang="ru-RU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867097" y="5764293"/>
            <a:ext cx="3064943" cy="8926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мать Татьяны Лариной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35945"/>
            <a:ext cx="3731279" cy="4243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09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312494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latin typeface="Georgia" panose="02040502050405020303" pitchFamily="18" charset="0"/>
              </a:rPr>
              <a:t>  « Я жил недорослем, гоняя голубей и играл в чехарду с дворовыми мальчишками. Между тем минуло мне шестнадцать лет. Тут судьба моя переменилась»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599">
            <a:off x="5076056" y="5904160"/>
            <a:ext cx="278408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63072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Кто из героев 30</a:t>
            </a:r>
            <a:endParaRPr lang="ru-RU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259632" y="5524637"/>
            <a:ext cx="4248472" cy="8926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Пётр Андреевич Гринёв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0" y="1196752"/>
            <a:ext cx="3029931" cy="4183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0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5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i="1" dirty="0">
                <a:latin typeface="Georgia" panose="02040502050405020303" pitchFamily="18" charset="0"/>
              </a:rPr>
              <a:t>…Они сошлись. Волна и камень,</a:t>
            </a:r>
          </a:p>
          <a:p>
            <a:pPr marL="0" indent="0">
              <a:buNone/>
            </a:pPr>
            <a:r>
              <a:rPr lang="ru-RU" b="1" i="1" dirty="0">
                <a:latin typeface="Georgia" panose="02040502050405020303" pitchFamily="18" charset="0"/>
              </a:rPr>
              <a:t>Стихи и проза, лёд и пламень</a:t>
            </a:r>
          </a:p>
          <a:p>
            <a:pPr marL="0" indent="0">
              <a:buNone/>
            </a:pPr>
            <a:r>
              <a:rPr lang="ru-RU" b="1" i="1" dirty="0">
                <a:latin typeface="Georgia" panose="02040502050405020303" pitchFamily="18" charset="0"/>
              </a:rPr>
              <a:t>Не столь различны меж собой…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599">
            <a:off x="5076056" y="5904160"/>
            <a:ext cx="278408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63072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Кто из героев 40</a:t>
            </a:r>
            <a:endParaRPr lang="ru-RU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259632" y="5524637"/>
            <a:ext cx="4248472" cy="89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Онегин и Ленский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0" y="1340768"/>
            <a:ext cx="4273020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18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>
                <a:latin typeface="Georgia" panose="02040502050405020303" pitchFamily="18" charset="0"/>
              </a:rPr>
              <a:t>  …Княгиня перед ним , одна,</a:t>
            </a:r>
          </a:p>
          <a:p>
            <a:pPr marL="0" indent="0">
              <a:buNone/>
            </a:pPr>
            <a:r>
              <a:rPr lang="ru-RU" sz="2800" b="1" i="1" dirty="0">
                <a:latin typeface="Georgia" panose="02040502050405020303" pitchFamily="18" charset="0"/>
              </a:rPr>
              <a:t>Сидит, не  убрана, бледна,</a:t>
            </a:r>
          </a:p>
          <a:p>
            <a:pPr marL="0" indent="0">
              <a:buNone/>
            </a:pPr>
            <a:r>
              <a:rPr lang="ru-RU" sz="2800" b="1" i="1" dirty="0">
                <a:latin typeface="Georgia" panose="02040502050405020303" pitchFamily="18" charset="0"/>
              </a:rPr>
              <a:t>Письмо какое-то читает</a:t>
            </a:r>
          </a:p>
          <a:p>
            <a:pPr marL="0" indent="0">
              <a:buNone/>
            </a:pPr>
            <a:r>
              <a:rPr lang="ru-RU" sz="2800" b="1" i="1" dirty="0">
                <a:latin typeface="Georgia" panose="02040502050405020303" pitchFamily="18" charset="0"/>
              </a:rPr>
              <a:t>И тихо слёзы льёт рекой</a:t>
            </a:r>
          </a:p>
          <a:p>
            <a:pPr marL="0" indent="0">
              <a:buNone/>
            </a:pPr>
            <a:r>
              <a:rPr lang="ru-RU" sz="2800" b="1" i="1" dirty="0">
                <a:latin typeface="Georgia" panose="02040502050405020303" pitchFamily="18" charset="0"/>
              </a:rPr>
              <a:t>Опёршись на руку щекой…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599">
            <a:off x="5076056" y="5904160"/>
            <a:ext cx="278408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63072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Кто из героев 50</a:t>
            </a:r>
            <a:endParaRPr lang="ru-RU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259632" y="5718956"/>
            <a:ext cx="4248472" cy="89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Татьяна Ларина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28" y="1331785"/>
            <a:ext cx="4143159" cy="4316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50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075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sz="2800" b="1" i="1" dirty="0" smtClean="0">
                <a:latin typeface="Georgia" panose="02040502050405020303" pitchFamily="18" charset="0"/>
              </a:rPr>
              <a:t>… сидел, </a:t>
            </a:r>
            <a:r>
              <a:rPr lang="ru-RU" sz="2800" b="1" i="1" dirty="0" err="1" smtClean="0">
                <a:latin typeface="Georgia" panose="02040502050405020303" pitchFamily="18" charset="0"/>
              </a:rPr>
              <a:t>потупя</a:t>
            </a:r>
            <a:r>
              <a:rPr lang="ru-RU" sz="2800" b="1" i="1" dirty="0" smtClean="0">
                <a:latin typeface="Georgia" panose="02040502050405020303" pitchFamily="18" charset="0"/>
              </a:rPr>
              <a:t> взор;</a:t>
            </a:r>
          </a:p>
          <a:p>
            <a:pPr marL="0" indent="0">
              <a:buNone/>
            </a:pPr>
            <a:r>
              <a:rPr lang="ru-RU" sz="2800" b="1" i="1" dirty="0" smtClean="0">
                <a:latin typeface="Georgia" panose="02040502050405020303" pitchFamily="18" charset="0"/>
              </a:rPr>
              <a:t>Янтарь в устах его дымился;</a:t>
            </a:r>
          </a:p>
          <a:p>
            <a:pPr marL="0" indent="0">
              <a:buNone/>
            </a:pPr>
            <a:r>
              <a:rPr lang="ru-RU" sz="2800" b="1" i="1" dirty="0" smtClean="0">
                <a:latin typeface="Georgia" panose="02040502050405020303" pitchFamily="18" charset="0"/>
              </a:rPr>
              <a:t>Безмолвно раболепный двор</a:t>
            </a:r>
          </a:p>
          <a:p>
            <a:pPr marL="0" indent="0">
              <a:buNone/>
            </a:pPr>
            <a:r>
              <a:rPr lang="ru-RU" sz="2800" b="1" i="1" dirty="0" smtClean="0">
                <a:latin typeface="Georgia" panose="02040502050405020303" pitchFamily="18" charset="0"/>
              </a:rPr>
              <a:t>Вкруг хана грозного теснился.</a:t>
            </a:r>
          </a:p>
          <a:p>
            <a:pPr marL="0" indent="0">
              <a:buNone/>
            </a:pPr>
            <a:r>
              <a:rPr lang="ru-RU" sz="2800" b="1" i="1" dirty="0" smtClean="0">
                <a:latin typeface="Georgia" panose="02040502050405020303" pitchFamily="18" charset="0"/>
              </a:rPr>
              <a:t>Всё было тихо во дворце;</a:t>
            </a:r>
          </a:p>
          <a:p>
            <a:pPr marL="0" indent="0">
              <a:buNone/>
            </a:pPr>
            <a:r>
              <a:rPr lang="ru-RU" sz="2800" b="1" i="1" dirty="0" smtClean="0">
                <a:latin typeface="Georgia" panose="02040502050405020303" pitchFamily="18" charset="0"/>
              </a:rPr>
              <a:t>Благоговея, все читали </a:t>
            </a:r>
          </a:p>
          <a:p>
            <a:pPr marL="0" indent="0">
              <a:buNone/>
            </a:pPr>
            <a:r>
              <a:rPr lang="ru-RU" sz="2800" b="1" i="1" dirty="0" smtClean="0">
                <a:latin typeface="Georgia" panose="02040502050405020303" pitchFamily="18" charset="0"/>
              </a:rPr>
              <a:t>Приметы гнева и печали</a:t>
            </a:r>
          </a:p>
          <a:p>
            <a:pPr marL="0" indent="0">
              <a:buNone/>
            </a:pPr>
            <a:r>
              <a:rPr lang="ru-RU" sz="2800" b="1" i="1" dirty="0" smtClean="0">
                <a:latin typeface="Georgia" panose="02040502050405020303" pitchFamily="18" charset="0"/>
              </a:rPr>
              <a:t>На сумрачном его лице.</a:t>
            </a:r>
            <a:endParaRPr lang="ru-RU" sz="2800" b="1" i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63072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Кто из героев 60</a:t>
            </a:r>
            <a:endParaRPr lang="ru-RU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259632" y="5718956"/>
            <a:ext cx="5256584" cy="8926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Хан Гирей, «Бахчисарайский фонтан»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7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850" y="1484785"/>
            <a:ext cx="8229600" cy="2016224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Georgia" panose="02040502050405020303" pitchFamily="18" charset="0"/>
              </a:rPr>
              <a:t> </a:t>
            </a:r>
            <a:r>
              <a:rPr lang="ru-RU" sz="2800" b="1" i="1" dirty="0" smtClean="0">
                <a:latin typeface="Georgia" panose="02040502050405020303" pitchFamily="18" charset="0"/>
              </a:rPr>
              <a:t>Разгадав ребус, узнаете название волшебного предмета. Назовите </a:t>
            </a:r>
            <a:r>
              <a:rPr lang="ru-RU" sz="3000" b="1" i="1" dirty="0" smtClean="0">
                <a:latin typeface="Georgia" panose="02040502050405020303" pitchFamily="18" charset="0"/>
              </a:rPr>
              <a:t>сказку по предмету.</a:t>
            </a:r>
            <a:endParaRPr lang="ru-RU" sz="3000" b="1" i="1" dirty="0">
              <a:latin typeface="Georgia" panose="02040502050405020303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66" y="1545974"/>
            <a:ext cx="6768752" cy="2376264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63072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Сказки в ребусах 10</a:t>
            </a:r>
            <a:endParaRPr lang="ru-RU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259632" y="4797152"/>
            <a:ext cx="5256584" cy="13681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зеркало, «Сказка о мёртвой царевне и о семи богатырях»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2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850" y="1312168"/>
            <a:ext cx="8229600" cy="13967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sz="2800" b="1" i="1" dirty="0" smtClean="0">
                <a:latin typeface="Georgia" panose="02040502050405020303" pitchFamily="18" charset="0"/>
              </a:rPr>
              <a:t>Разгадав ребус, узнаешь имя персонажа сказки А.С. Пушкина.</a:t>
            </a:r>
            <a:endParaRPr lang="ru-RU" sz="2800" b="1" i="1" dirty="0">
              <a:latin typeface="Georgia" panose="02040502050405020303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5832648" cy="2405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63072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Сказки в ребусах 20</a:t>
            </a:r>
            <a:endParaRPr lang="ru-RU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267744" y="5692294"/>
            <a:ext cx="216024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Гвидон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91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b="1" i="1" dirty="0" smtClean="0">
                <a:latin typeface="Georgia" panose="02040502050405020303" pitchFamily="18" charset="0"/>
              </a:rPr>
              <a:t>Отгадай ребус и назови персонажа сказки А.С Пушкина.</a:t>
            </a:r>
            <a:endParaRPr lang="ru-RU" sz="2800" b="1" i="1" dirty="0">
              <a:latin typeface="Georgia" panose="02040502050405020303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511256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63072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Сказки в ребусах 30</a:t>
            </a:r>
            <a:endParaRPr lang="ru-RU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267744" y="5692294"/>
            <a:ext cx="381642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З</a:t>
            </a:r>
            <a:r>
              <a:rPr lang="ru-RU" b="1" dirty="0" smtClean="0">
                <a:latin typeface="Georgia" panose="02040502050405020303" pitchFamily="18" charset="0"/>
              </a:rPr>
              <a:t>вездочёт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7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850" y="1484784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Georgia" panose="02040502050405020303" pitchFamily="18" charset="0"/>
              </a:rPr>
              <a:t> Отгадав ребус, назови имя персонажа из «Сказки о царе Салтане…»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92085"/>
            <a:ext cx="626469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63072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Сказки в ребусах 40</a:t>
            </a:r>
            <a:endParaRPr lang="ru-RU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267744" y="5692294"/>
            <a:ext cx="3816424" cy="725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Черномор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4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850" y="1484784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Georgia" panose="02040502050405020303" pitchFamily="18" charset="0"/>
              </a:rPr>
              <a:t> Отгадав ребус, назови имя персонажа из сказки  </a:t>
            </a:r>
            <a:r>
              <a:rPr lang="ru-RU" sz="2800" b="1" dirty="0" err="1" smtClean="0">
                <a:latin typeface="Georgia" panose="02040502050405020303" pitchFamily="18" charset="0"/>
              </a:rPr>
              <a:t>А.С.Пушкина</a:t>
            </a:r>
            <a:r>
              <a:rPr lang="ru-RU" sz="2800" b="1" dirty="0" smtClean="0">
                <a:latin typeface="Georgia" panose="02040502050405020303" pitchFamily="18" charset="0"/>
              </a:rPr>
              <a:t>.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63072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Сказки в ребусах 50</a:t>
            </a:r>
            <a:endParaRPr lang="ru-RU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311860" y="5737855"/>
            <a:ext cx="3816424" cy="725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Золотая рыбка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5544616" cy="2160240"/>
          </a:xfrm>
          <a:prstGeom prst="rect">
            <a:avLst/>
          </a:prstGeom>
          <a:ln w="57150">
            <a:solidFill>
              <a:schemeClr val="tx2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41291"/>
            <a:ext cx="2095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73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059222"/>
              </p:ext>
            </p:extLst>
          </p:nvPr>
        </p:nvGraphicFramePr>
        <p:xfrm>
          <a:off x="286896" y="432482"/>
          <a:ext cx="8568950" cy="617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32"/>
                <a:gridCol w="779473"/>
                <a:gridCol w="1083989"/>
                <a:gridCol w="1083989"/>
                <a:gridCol w="1083989"/>
                <a:gridCol w="1083989"/>
                <a:gridCol w="1083989"/>
              </a:tblGrid>
              <a:tr h="0">
                <a:tc>
                  <a:txBody>
                    <a:bodyPr/>
                    <a:lstStyle/>
                    <a:p>
                      <a:r>
                        <a:rPr lang="ru-RU" sz="2400" b="1" i="1" dirty="0" smtClean="0"/>
                        <a:t> </a:t>
                      </a:r>
                      <a:r>
                        <a:rPr lang="ru-RU" sz="2400" b="1" i="1" baseline="0" dirty="0" smtClean="0">
                          <a:latin typeface="Georgia" panose="02040502050405020303" pitchFamily="18" charset="0"/>
                        </a:rPr>
                        <a:t>Портрет</a:t>
                      </a:r>
                    </a:p>
                    <a:p>
                      <a:endParaRPr lang="ru-RU" sz="2000" b="1" i="1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5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Кто из героев?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5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Сказки в ребусах</a:t>
                      </a:r>
                      <a:endParaRPr lang="ru-RU" sz="2400" b="1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5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31993">
                <a:tc>
                  <a:txBody>
                    <a:bodyPr/>
                    <a:lstStyle/>
                    <a:p>
                      <a:r>
                        <a:rPr lang="ru-RU" sz="2200" b="1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Место действия</a:t>
                      </a:r>
                      <a:endParaRPr lang="ru-RU" sz="2200" b="1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5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31993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Кому принадлежат </a:t>
                      </a:r>
                      <a:endParaRPr lang="ru-RU" sz="2000" b="1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5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31993">
                <a:tc>
                  <a:txBody>
                    <a:bodyPr/>
                    <a:lstStyle/>
                    <a:p>
                      <a:r>
                        <a:rPr lang="ru-RU" sz="2200" b="1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Сцена из произведения</a:t>
                      </a:r>
                      <a:endParaRPr lang="ru-RU" sz="2200" b="1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5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31993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О поэте</a:t>
                      </a:r>
                      <a:endParaRPr lang="ru-RU" sz="2400" b="1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5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643174" y="357166"/>
            <a:ext cx="914400" cy="84296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2" action="ppaction://hlinksldjump"/>
              </a:rPr>
              <a:t>10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643306" y="357166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3" action="ppaction://hlinksldjump"/>
              </a:rPr>
              <a:t>20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4714876" y="357166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4" action="ppaction://hlinksldjump"/>
              </a:rPr>
              <a:t>30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5715008" y="357166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5" action="ppaction://hlinksldjump"/>
              </a:rPr>
              <a:t>40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>
          <a:xfrm>
            <a:off x="6715140" y="357166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6" action="ppaction://hlinksldjump"/>
              </a:rPr>
              <a:t>50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7786710" y="357166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7" action="ppaction://hlinksldjump"/>
              </a:rPr>
              <a:t>60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>
            <a:hlinkClick r:id="rId8" action="ppaction://hlinksldjump"/>
          </p:cNvPr>
          <p:cNvSpPr/>
          <p:nvPr/>
        </p:nvSpPr>
        <p:spPr>
          <a:xfrm>
            <a:off x="2643174" y="1214422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8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>
            <a:hlinkClick r:id="rId9" action="ppaction://hlinksldjump"/>
          </p:cNvPr>
          <p:cNvSpPr/>
          <p:nvPr/>
        </p:nvSpPr>
        <p:spPr>
          <a:xfrm>
            <a:off x="3643306" y="5643578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9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>
            <a:hlinkClick r:id="rId10" action="ppaction://hlinksldjump"/>
          </p:cNvPr>
          <p:cNvSpPr/>
          <p:nvPr/>
        </p:nvSpPr>
        <p:spPr>
          <a:xfrm>
            <a:off x="2643174" y="5643578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0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>
            <a:hlinkClick r:id="rId11" action="ppaction://hlinksldjump"/>
          </p:cNvPr>
          <p:cNvSpPr/>
          <p:nvPr/>
        </p:nvSpPr>
        <p:spPr>
          <a:xfrm>
            <a:off x="3643306" y="4714884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1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>
            <a:hlinkClick r:id="rId12" action="ppaction://hlinksldjump"/>
          </p:cNvPr>
          <p:cNvSpPr/>
          <p:nvPr/>
        </p:nvSpPr>
        <p:spPr>
          <a:xfrm>
            <a:off x="2643174" y="4714884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2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>
            <a:hlinkClick r:id="rId13" action="ppaction://hlinksldjump"/>
          </p:cNvPr>
          <p:cNvSpPr/>
          <p:nvPr/>
        </p:nvSpPr>
        <p:spPr>
          <a:xfrm>
            <a:off x="3656971" y="3786190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3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>
            <a:hlinkClick r:id="rId14" action="ppaction://hlinksldjump"/>
          </p:cNvPr>
          <p:cNvSpPr/>
          <p:nvPr/>
        </p:nvSpPr>
        <p:spPr>
          <a:xfrm>
            <a:off x="2643174" y="3786190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4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>
            <a:hlinkClick r:id="rId15" action="ppaction://hlinksldjump"/>
          </p:cNvPr>
          <p:cNvSpPr/>
          <p:nvPr/>
        </p:nvSpPr>
        <p:spPr>
          <a:xfrm>
            <a:off x="3656971" y="2857496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5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>
            <a:hlinkClick r:id="rId16" action="ppaction://hlinksldjump"/>
          </p:cNvPr>
          <p:cNvSpPr/>
          <p:nvPr/>
        </p:nvSpPr>
        <p:spPr>
          <a:xfrm>
            <a:off x="2643174" y="2857496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6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>
            <a:hlinkClick r:id="rId17" action="ppaction://hlinksldjump"/>
          </p:cNvPr>
          <p:cNvSpPr/>
          <p:nvPr/>
        </p:nvSpPr>
        <p:spPr>
          <a:xfrm>
            <a:off x="3643306" y="2071678"/>
            <a:ext cx="914400" cy="78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7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>
            <a:hlinkClick r:id="rId18" action="ppaction://hlinksldjump"/>
          </p:cNvPr>
          <p:cNvSpPr/>
          <p:nvPr/>
        </p:nvSpPr>
        <p:spPr>
          <a:xfrm>
            <a:off x="3643306" y="1214422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8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>
            <a:hlinkClick r:id="rId19" action="ppaction://hlinksldjump"/>
          </p:cNvPr>
          <p:cNvSpPr/>
          <p:nvPr/>
        </p:nvSpPr>
        <p:spPr>
          <a:xfrm>
            <a:off x="2643174" y="2071678"/>
            <a:ext cx="914400" cy="78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9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>
            <a:hlinkClick r:id="rId20" action="ppaction://hlinksldjump"/>
          </p:cNvPr>
          <p:cNvSpPr/>
          <p:nvPr/>
        </p:nvSpPr>
        <p:spPr>
          <a:xfrm>
            <a:off x="7786710" y="4714884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0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>
            <a:hlinkClick r:id="rId21" action="ppaction://hlinksldjump"/>
          </p:cNvPr>
          <p:cNvSpPr/>
          <p:nvPr/>
        </p:nvSpPr>
        <p:spPr>
          <a:xfrm>
            <a:off x="6715140" y="3786190"/>
            <a:ext cx="985838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1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>
            <a:hlinkClick r:id="rId22" action="ppaction://hlinksldjump"/>
          </p:cNvPr>
          <p:cNvSpPr/>
          <p:nvPr/>
        </p:nvSpPr>
        <p:spPr>
          <a:xfrm>
            <a:off x="7786710" y="3786190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2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>
            <a:hlinkClick r:id="rId23" action="ppaction://hlinksldjump"/>
          </p:cNvPr>
          <p:cNvSpPr/>
          <p:nvPr/>
        </p:nvSpPr>
        <p:spPr>
          <a:xfrm>
            <a:off x="6715140" y="2928934"/>
            <a:ext cx="985838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3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>
            <a:hlinkClick r:id="rId24" action="ppaction://hlinksldjump"/>
          </p:cNvPr>
          <p:cNvSpPr/>
          <p:nvPr/>
        </p:nvSpPr>
        <p:spPr>
          <a:xfrm>
            <a:off x="7786710" y="2928934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4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>
            <a:hlinkClick r:id="rId25" action="ppaction://hlinksldjump"/>
          </p:cNvPr>
          <p:cNvSpPr/>
          <p:nvPr/>
        </p:nvSpPr>
        <p:spPr>
          <a:xfrm>
            <a:off x="6715140" y="2071678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5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>
            <a:hlinkClick r:id="rId26" action="ppaction://hlinksldjump"/>
          </p:cNvPr>
          <p:cNvSpPr/>
          <p:nvPr/>
        </p:nvSpPr>
        <p:spPr>
          <a:xfrm>
            <a:off x="7786710" y="2071678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6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>
            <a:hlinkClick r:id="rId27" action="ppaction://hlinksldjump"/>
          </p:cNvPr>
          <p:cNvSpPr/>
          <p:nvPr/>
        </p:nvSpPr>
        <p:spPr>
          <a:xfrm>
            <a:off x="6715140" y="1214422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7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0" name="Скругленный прямоугольник 29">
            <a:hlinkClick r:id="rId28" action="ppaction://hlinksldjump"/>
          </p:cNvPr>
          <p:cNvSpPr/>
          <p:nvPr/>
        </p:nvSpPr>
        <p:spPr>
          <a:xfrm>
            <a:off x="7786710" y="1214422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8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>
            <a:hlinkClick r:id="rId29" action="ppaction://hlinksldjump"/>
          </p:cNvPr>
          <p:cNvSpPr/>
          <p:nvPr/>
        </p:nvSpPr>
        <p:spPr>
          <a:xfrm>
            <a:off x="5715008" y="4714884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9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>
            <a:hlinkClick r:id="rId30" action="ppaction://hlinksldjump"/>
          </p:cNvPr>
          <p:cNvSpPr/>
          <p:nvPr/>
        </p:nvSpPr>
        <p:spPr>
          <a:xfrm>
            <a:off x="4714876" y="5643578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0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>
            <a:hlinkClick r:id="rId31" action="ppaction://hlinksldjump"/>
          </p:cNvPr>
          <p:cNvSpPr/>
          <p:nvPr/>
        </p:nvSpPr>
        <p:spPr>
          <a:xfrm>
            <a:off x="5715008" y="5643578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1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>
            <a:hlinkClick r:id="rId32" action="ppaction://hlinksldjump"/>
          </p:cNvPr>
          <p:cNvSpPr/>
          <p:nvPr/>
        </p:nvSpPr>
        <p:spPr>
          <a:xfrm>
            <a:off x="6786578" y="5643578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2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>
            <a:hlinkClick r:id="rId33" action="ppaction://hlinksldjump"/>
          </p:cNvPr>
          <p:cNvSpPr/>
          <p:nvPr/>
        </p:nvSpPr>
        <p:spPr>
          <a:xfrm>
            <a:off x="7786710" y="5643578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3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6" name="Скругленный прямоугольник 35">
            <a:hlinkClick r:id="rId34" action="ppaction://hlinksldjump"/>
          </p:cNvPr>
          <p:cNvSpPr/>
          <p:nvPr/>
        </p:nvSpPr>
        <p:spPr>
          <a:xfrm>
            <a:off x="6786578" y="4714884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4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7" name="Скругленный прямоугольник 36">
            <a:hlinkClick r:id="rId35" action="ppaction://hlinksldjump"/>
          </p:cNvPr>
          <p:cNvSpPr/>
          <p:nvPr/>
        </p:nvSpPr>
        <p:spPr>
          <a:xfrm>
            <a:off x="5715008" y="2857496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5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8" name="Скругленный прямоугольник 37">
            <a:hlinkClick r:id="rId36" action="ppaction://hlinksldjump"/>
          </p:cNvPr>
          <p:cNvSpPr/>
          <p:nvPr/>
        </p:nvSpPr>
        <p:spPr>
          <a:xfrm>
            <a:off x="4714876" y="2857496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6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9" name="Скругленный прямоугольник 38">
            <a:hlinkClick r:id="rId37" action="ppaction://hlinksldjump"/>
          </p:cNvPr>
          <p:cNvSpPr/>
          <p:nvPr/>
        </p:nvSpPr>
        <p:spPr>
          <a:xfrm>
            <a:off x="4714876" y="3786190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7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>
            <a:hlinkClick r:id="rId38" action="ppaction://hlinksldjump"/>
          </p:cNvPr>
          <p:cNvSpPr/>
          <p:nvPr/>
        </p:nvSpPr>
        <p:spPr>
          <a:xfrm>
            <a:off x="5715008" y="3857628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8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1" name="Скругленный прямоугольник 40">
            <a:hlinkClick r:id="rId39" action="ppaction://hlinksldjump"/>
          </p:cNvPr>
          <p:cNvSpPr/>
          <p:nvPr/>
        </p:nvSpPr>
        <p:spPr>
          <a:xfrm>
            <a:off x="4714876" y="4714884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9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2" name="Скругленный прямоугольник 41">
            <a:hlinkClick r:id="rId40" action="ppaction://hlinksldjump"/>
          </p:cNvPr>
          <p:cNvSpPr/>
          <p:nvPr/>
        </p:nvSpPr>
        <p:spPr>
          <a:xfrm>
            <a:off x="5715008" y="1214422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40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3" name="Скругленный прямоугольник 42">
            <a:hlinkClick r:id="rId41" action="ppaction://hlinksldjump"/>
          </p:cNvPr>
          <p:cNvSpPr/>
          <p:nvPr/>
        </p:nvSpPr>
        <p:spPr>
          <a:xfrm>
            <a:off x="4714876" y="1214422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41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4" name="Скругленный прямоугольник 43">
            <a:hlinkClick r:id="rId42" action="ppaction://hlinksldjump"/>
          </p:cNvPr>
          <p:cNvSpPr/>
          <p:nvPr/>
        </p:nvSpPr>
        <p:spPr>
          <a:xfrm>
            <a:off x="5715008" y="2071678"/>
            <a:ext cx="914400" cy="78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42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5" name="Скругленный прямоугольник 44">
            <a:hlinkClick r:id="rId43" action="ppaction://hlinksldjump"/>
          </p:cNvPr>
          <p:cNvSpPr/>
          <p:nvPr/>
        </p:nvSpPr>
        <p:spPr>
          <a:xfrm>
            <a:off x="4690838" y="2071678"/>
            <a:ext cx="914400" cy="78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43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850" y="1268760"/>
            <a:ext cx="8229600" cy="720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ru-RU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Кот в мешке»</a:t>
            </a:r>
          </a:p>
          <a:p>
            <a:pPr marL="0" indent="0">
              <a:buNone/>
            </a:pPr>
            <a:endParaRPr lang="ru-RU" sz="36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63072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Сказки в ребусах 60</a:t>
            </a:r>
            <a:endParaRPr lang="ru-RU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195736" y="5589240"/>
            <a:ext cx="3816424" cy="978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«Притча о блудном сыне»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71096" y="2132856"/>
            <a:ext cx="7787208" cy="273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i="1" dirty="0" smtClean="0">
                <a:latin typeface="Georgia" panose="02040502050405020303" pitchFamily="18" charset="0"/>
              </a:rPr>
              <a:t>Иллюстрация к какой библейской притче раскрывает идею «Станционного смотрителя»? Стены домика Самсона </a:t>
            </a:r>
            <a:r>
              <a:rPr lang="ru-RU" b="1" i="1" dirty="0" err="1" smtClean="0">
                <a:latin typeface="Georgia" panose="02040502050405020303" pitchFamily="18" charset="0"/>
              </a:rPr>
              <a:t>Вырина</a:t>
            </a:r>
            <a:r>
              <a:rPr lang="ru-RU" b="1" i="1" dirty="0" smtClean="0">
                <a:latin typeface="Georgia" panose="02040502050405020303" pitchFamily="18" charset="0"/>
              </a:rPr>
              <a:t> украшали картинки, изображающие эту историю. </a:t>
            </a:r>
            <a:r>
              <a:rPr lang="ru-RU" dirty="0" smtClean="0"/>
              <a:t>	</a:t>
            </a:r>
          </a:p>
          <a:p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01" y="1988840"/>
            <a:ext cx="2753596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372" y="1984580"/>
            <a:ext cx="3171047" cy="3388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" b="3391"/>
          <a:stretch/>
        </p:blipFill>
        <p:spPr bwMode="auto">
          <a:xfrm>
            <a:off x="6183418" y="1984581"/>
            <a:ext cx="2794763" cy="3388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42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274030"/>
            <a:ext cx="382676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На иллюстрации </a:t>
            </a:r>
            <a:r>
              <a:rPr lang="ru-RU" dirty="0">
                <a:latin typeface="Georgia" panose="02040502050405020303" pitchFamily="18" charset="0"/>
              </a:rPr>
              <a:t>э</a:t>
            </a:r>
            <a:r>
              <a:rPr lang="ru-RU" dirty="0" smtClean="0">
                <a:latin typeface="Georgia" panose="02040502050405020303" pitchFamily="18" charset="0"/>
              </a:rPr>
              <a:t>пизод из романа А.С. Пушкина «Дубровский».         Назовите место, где происходит изображённое на картине.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63072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Место действия 10</a:t>
            </a:r>
            <a:endParaRPr lang="ru-RU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0" y="1412776"/>
            <a:ext cx="3639102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555776" y="5712094"/>
            <a:ext cx="4248472" cy="978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Пожар в </a:t>
            </a:r>
            <a:r>
              <a:rPr lang="ru-RU" b="1" dirty="0" err="1" smtClean="0">
                <a:latin typeface="Georgia" panose="02040502050405020303" pitchFamily="18" charset="0"/>
              </a:rPr>
              <a:t>Кистенёвке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0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484784"/>
            <a:ext cx="5626968" cy="21168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- Старая ведьма! – сказал он, стиснув зубы. – Так я ж заставлю тебя отвечать…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С этим словом он вынул из кармана пистолет.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63072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Место действия 20</a:t>
            </a:r>
            <a:endParaRPr lang="ru-RU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0" y="1340768"/>
            <a:ext cx="248697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203848" y="3501009"/>
            <a:ext cx="554461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Назовите произведение и героя.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907704" y="5432277"/>
            <a:ext cx="4248472" cy="978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«Пиковая дама» Герман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6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097" y="1340768"/>
            <a:ext cx="8229600" cy="40324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« …крепость находилась в сорока верстах от Оренбурга. Дорога шла по крутому берегу Яика. Я оглянулся во все стороны, ожидая увидеть грозные бастионы, башни и вал; но ничего не видал, кроме деревушки…». </a:t>
            </a:r>
            <a:r>
              <a:rPr lang="ru-RU" sz="2800" b="1" i="1" dirty="0" smtClean="0">
                <a:latin typeface="Georgia" panose="02040502050405020303" pitchFamily="18" charset="0"/>
              </a:rPr>
              <a:t>Как называлась крепость, в которой должен был служить Пётр Гринёв?</a:t>
            </a:r>
            <a:endParaRPr lang="ru-RU" sz="2800" b="1" i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63072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Место действия 30</a:t>
            </a:r>
            <a:endParaRPr lang="ru-RU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907704" y="5432277"/>
            <a:ext cx="4248472" cy="978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latin typeface="Georgia" panose="02040502050405020303" pitchFamily="18" charset="0"/>
              </a:rPr>
              <a:t>Белогорская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03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850" y="1988840"/>
            <a:ext cx="8229600" cy="280831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 В основе какого пушкинского стихотворения лежит летописный рассказ, приведенный Н</a:t>
            </a:r>
            <a:r>
              <a:rPr lang="ru-RU" dirty="0" smtClean="0">
                <a:latin typeface="Georgia" panose="02040502050405020303" pitchFamily="18" charset="0"/>
              </a:rPr>
              <a:t>. М. </a:t>
            </a:r>
            <a:r>
              <a:rPr lang="ru-RU" dirty="0">
                <a:latin typeface="Georgia" panose="02040502050405020303" pitchFamily="18" charset="0"/>
              </a:rPr>
              <a:t>Карамзиным в пятой главе первого тома «Истории Государства Российского»?</a:t>
            </a:r>
          </a:p>
          <a:p>
            <a:pPr marL="0" indent="0">
              <a:buNone/>
            </a:pP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63072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Место действия 40</a:t>
            </a:r>
            <a:endParaRPr lang="ru-RU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00850" y="126876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400" b="1" smtClean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ru-RU" sz="3600" b="1" smtClean="0">
                <a:solidFill>
                  <a:srgbClr val="C00000"/>
                </a:solidFill>
                <a:latin typeface="Georgia" panose="02040502050405020303" pitchFamily="18" charset="0"/>
              </a:rPr>
              <a:t>Кот в мешке»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36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907704" y="5432277"/>
            <a:ext cx="4248472" cy="978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 «Песнь о вещем Олеге»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69" y="1242233"/>
            <a:ext cx="4437062" cy="4157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8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525" y="1412776"/>
            <a:ext cx="6275040" cy="43490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 Янтарь на трубках </a:t>
            </a:r>
            <a:r>
              <a:rPr lang="ru-RU" dirty="0" err="1" smtClean="0">
                <a:latin typeface="Georgia" panose="02040502050405020303" pitchFamily="18" charset="0"/>
              </a:rPr>
              <a:t>Цареграда</a:t>
            </a:r>
            <a:r>
              <a:rPr lang="ru-RU" dirty="0" smtClean="0">
                <a:latin typeface="Georgia" panose="02040502050405020303" pitchFamily="18" charset="0"/>
              </a:rPr>
              <a:t>,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Фарфор и бронза на столе,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И, чувств изнеженных отрада,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Духи в гранёном хрустале;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Гребёнки, пилочки стальные,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Прямые ножницы, кривые,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И щётки тридцати родов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 И для ногтей и для зубов.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О чём идёт речь?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63072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Место действия 50</a:t>
            </a:r>
            <a:endParaRPr lang="ru-RU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2" y="1268760"/>
            <a:ext cx="4680520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907704" y="5949280"/>
            <a:ext cx="475252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Кабинет  Онегина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6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i="1" dirty="0" smtClean="0">
                <a:latin typeface="Georgia" panose="02040502050405020303" pitchFamily="18" charset="0"/>
              </a:rPr>
              <a:t>В каком произведении А. С. Пушкин восклицает: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Москва… как много в этом звуке 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Для сердца русского слилось!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Как много в нём отозвалось!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63072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Место действия 60</a:t>
            </a:r>
            <a:endParaRPr lang="ru-RU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547664" y="5695674"/>
            <a:ext cx="4896544" cy="9736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В романе «Евгений   Онегин»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31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3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Кому принадлежало подмосковное село Захарово близ Звенигорода, где будущий поэт проводил летние месяцы 1805- 1810 года?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560840" cy="1143000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Кому</a:t>
            </a:r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ru-RU" sz="4900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принадлежат 10</a:t>
            </a:r>
            <a:endParaRPr lang="ru-RU" sz="4900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547664" y="5191619"/>
            <a:ext cx="4896544" cy="973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       бабушке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18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 </a:t>
            </a:r>
            <a:r>
              <a:rPr lang="ru-RU" i="1" dirty="0" smtClean="0">
                <a:latin typeface="Georgia" panose="02040502050405020303" pitchFamily="18" charset="0"/>
              </a:rPr>
              <a:t>Кому принадлежат слова о Пушкине: </a:t>
            </a: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«Он наводнил Россию возмутительными стихами – вся молодёжь их читает…»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560840" cy="1143000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Кому</a:t>
            </a:r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ru-RU" sz="4900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принадлежат 20</a:t>
            </a:r>
            <a:endParaRPr lang="ru-RU" sz="4900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547664" y="5191619"/>
            <a:ext cx="4896544" cy="973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       Александру </a:t>
            </a:r>
            <a:r>
              <a:rPr lang="en-US" b="1" dirty="0" smtClean="0">
                <a:latin typeface="Georgia" panose="02040502050405020303" pitchFamily="18" charset="0"/>
              </a:rPr>
              <a:t> I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8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195" y="2276872"/>
            <a:ext cx="8229600" cy="17567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Продолжите известный пушкинский афоризм об учении: </a:t>
            </a:r>
            <a:r>
              <a:rPr lang="ru-RU" b="1" i="1" dirty="0" smtClean="0">
                <a:latin typeface="Georgia" panose="02040502050405020303" pitchFamily="18" charset="0"/>
              </a:rPr>
              <a:t>«Мы все учились понемногу…»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560840" cy="1143000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Кому</a:t>
            </a:r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ru-RU" sz="4900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принадлежат 30</a:t>
            </a:r>
            <a:endParaRPr lang="ru-RU" sz="4900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547664" y="5191619"/>
            <a:ext cx="4896544" cy="9736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       « чему- </a:t>
            </a:r>
            <a:r>
              <a:rPr lang="ru-RU" b="1" dirty="0" err="1" smtClean="0">
                <a:latin typeface="Georgia" panose="02040502050405020303" pitchFamily="18" charset="0"/>
              </a:rPr>
              <a:t>нибудь</a:t>
            </a:r>
            <a:r>
              <a:rPr lang="ru-RU" b="1" dirty="0" smtClean="0">
                <a:latin typeface="Georgia" panose="02040502050405020303" pitchFamily="18" charset="0"/>
              </a:rPr>
              <a:t> и как – </a:t>
            </a:r>
            <a:r>
              <a:rPr lang="ru-RU" b="1" dirty="0" err="1" smtClean="0">
                <a:latin typeface="Georgia" panose="02040502050405020303" pitchFamily="18" charset="0"/>
              </a:rPr>
              <a:t>нибудь</a:t>
            </a:r>
            <a:r>
              <a:rPr lang="ru-RU" b="1" dirty="0" smtClean="0">
                <a:latin typeface="Georgia" panose="02040502050405020303" pitchFamily="18" charset="0"/>
              </a:rPr>
              <a:t>»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00850" y="126876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400" b="1" smtClean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ru-RU" sz="3600" b="1" smtClean="0">
                <a:solidFill>
                  <a:srgbClr val="C00000"/>
                </a:solidFill>
                <a:latin typeface="Georgia" panose="02040502050405020303" pitchFamily="18" charset="0"/>
              </a:rPr>
              <a:t>Кот в мешке»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36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21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616624" cy="114300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Портрет 10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6400800" cy="89269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 Узнайте героиню сказки.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599">
            <a:off x="5076056" y="5904160"/>
            <a:ext cx="278408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2276872"/>
            <a:ext cx="65497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Georgia" panose="02040502050405020303" pitchFamily="18" charset="0"/>
              </a:rPr>
              <a:t>Парчовая на маковке кичка, </a:t>
            </a:r>
            <a:endParaRPr lang="ru-RU" sz="2800" b="1" dirty="0">
              <a:latin typeface="Georgia" panose="02040502050405020303" pitchFamily="18" charset="0"/>
            </a:endParaRPr>
          </a:p>
          <a:p>
            <a:r>
              <a:rPr lang="ru-RU" sz="2800" b="1" i="1" dirty="0" err="1">
                <a:latin typeface="Georgia" panose="02040502050405020303" pitchFamily="18" charset="0"/>
              </a:rPr>
              <a:t>Жемчуги</a:t>
            </a:r>
            <a:r>
              <a:rPr lang="ru-RU" sz="2800" b="1" i="1" dirty="0">
                <a:latin typeface="Georgia" panose="02040502050405020303" pitchFamily="18" charset="0"/>
              </a:rPr>
              <a:t> </a:t>
            </a:r>
            <a:r>
              <a:rPr lang="ru-RU" sz="2800" b="1" i="1" dirty="0" err="1">
                <a:latin typeface="Georgia" panose="02040502050405020303" pitchFamily="18" charset="0"/>
              </a:rPr>
              <a:t>огрузили</a:t>
            </a:r>
            <a:r>
              <a:rPr lang="ru-RU" sz="2800" b="1" i="1" dirty="0">
                <a:latin typeface="Georgia" panose="02040502050405020303" pitchFamily="18" charset="0"/>
              </a:rPr>
              <a:t> шею, </a:t>
            </a:r>
            <a:endParaRPr lang="ru-RU" sz="2800" b="1" dirty="0">
              <a:latin typeface="Georgia" panose="02040502050405020303" pitchFamily="18" charset="0"/>
            </a:endParaRPr>
          </a:p>
          <a:p>
            <a:r>
              <a:rPr lang="ru-RU" sz="2800" b="1" i="1" dirty="0">
                <a:latin typeface="Georgia" panose="02040502050405020303" pitchFamily="18" charset="0"/>
              </a:rPr>
              <a:t>На руках золотые перстни, </a:t>
            </a:r>
            <a:endParaRPr lang="ru-RU" sz="2800" b="1" dirty="0">
              <a:latin typeface="Georgia" panose="02040502050405020303" pitchFamily="18" charset="0"/>
            </a:endParaRPr>
          </a:p>
          <a:p>
            <a:r>
              <a:rPr lang="ru-RU" sz="2800" b="1" i="1" dirty="0">
                <a:latin typeface="Georgia" panose="02040502050405020303" pitchFamily="18" charset="0"/>
              </a:rPr>
              <a:t>На ногах красные сапожки. </a:t>
            </a:r>
            <a:r>
              <a:rPr lang="ru-RU" sz="2000" dirty="0"/>
              <a:t>	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43608" y="5407509"/>
            <a:ext cx="6400800" cy="8926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Старуха из «Сказки о рыбаке и рыбке» 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00" y="1431458"/>
            <a:ext cx="3448391" cy="3814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97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i="1" dirty="0" smtClean="0">
                <a:latin typeface="Georgia" panose="02040502050405020303" pitchFamily="18" charset="0"/>
              </a:rPr>
              <a:t>« Пушкин! Он и в лесах не укроется. Лира выдаст его громким пением</a:t>
            </a:r>
            <a:r>
              <a:rPr lang="ru-RU" dirty="0" smtClean="0">
                <a:latin typeface="Georgia" panose="02040502050405020303" pitchFamily="18" charset="0"/>
              </a:rPr>
              <a:t>».</a:t>
            </a: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Это одно их первых посвящений Пушкину, оно предсказывало ему будущую славу. Кто сумел предугадать её?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560840" cy="1143000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Кому</a:t>
            </a:r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ru-RU" sz="4900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принадлежат 40</a:t>
            </a:r>
            <a:endParaRPr lang="ru-RU" sz="4900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547664" y="5191619"/>
            <a:ext cx="4896544" cy="9736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    лицейский друг поэта – Антон </a:t>
            </a:r>
            <a:r>
              <a:rPr lang="ru-RU" b="1" dirty="0" err="1" smtClean="0">
                <a:latin typeface="Georgia" panose="02040502050405020303" pitchFamily="18" charset="0"/>
              </a:rPr>
              <a:t>Дельвиг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6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« </a:t>
            </a:r>
            <a:r>
              <a:rPr lang="ru-RU" b="1" i="1" dirty="0" smtClean="0">
                <a:latin typeface="Georgia" panose="02040502050405020303" pitchFamily="18" charset="0"/>
              </a:rPr>
              <a:t>Гений чистой красоты</a:t>
            </a:r>
            <a:r>
              <a:rPr lang="ru-RU" dirty="0" smtClean="0">
                <a:latin typeface="Georgia" panose="02040502050405020303" pitchFamily="18" charset="0"/>
              </a:rPr>
              <a:t>» – это цитата из стихов старшего современника Пушкина. Чья?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560840" cy="1143000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Кому</a:t>
            </a:r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ru-RU" sz="4900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принадлежат 50</a:t>
            </a:r>
            <a:endParaRPr lang="ru-RU" sz="4900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15616" y="4005064"/>
            <a:ext cx="6048672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    Жуковский «Ах! Не с нами обитает гений чистой красоты» («</a:t>
            </a:r>
            <a:r>
              <a:rPr lang="ru-RU" b="1" dirty="0" err="1" smtClean="0">
                <a:latin typeface="Georgia" panose="02040502050405020303" pitchFamily="18" charset="0"/>
              </a:rPr>
              <a:t>Лалла</a:t>
            </a:r>
            <a:r>
              <a:rPr lang="ru-RU" b="1" dirty="0" smtClean="0">
                <a:latin typeface="Georgia" panose="02040502050405020303" pitchFamily="18" charset="0"/>
              </a:rPr>
              <a:t> Рук»)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66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980728"/>
            <a:ext cx="4042792" cy="477053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Этот памятник Пушкину открыт в Москве  6 июня 1880 года.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Назовите автора.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560840" cy="1143000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Кому</a:t>
            </a:r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ru-RU" sz="4900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принадлежат 60</a:t>
            </a:r>
            <a:endParaRPr lang="ru-RU" sz="4900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15616" y="5751258"/>
            <a:ext cx="4608512" cy="82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    А. М. </a:t>
            </a:r>
            <a:r>
              <a:rPr lang="ru-RU" b="1" dirty="0" err="1" smtClean="0">
                <a:latin typeface="Georgia" panose="02040502050405020303" pitchFamily="18" charset="0"/>
              </a:rPr>
              <a:t>Опекушин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83" y="980728"/>
            <a:ext cx="3451377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07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718" y="1124744"/>
            <a:ext cx="3898776" cy="35569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Какую сцену демонстрирует данная иллюстрация?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8052" y="7144"/>
            <a:ext cx="8632419" cy="1143000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Сцена из произведения 10</a:t>
            </a:r>
            <a:endParaRPr lang="ru-RU" sz="4900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8740"/>
            <a:ext cx="4068571" cy="4860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644007" y="3429000"/>
            <a:ext cx="4149959" cy="2015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Марья Кирилловна умоляет отца отказаться от  решения выдать её замуж.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14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1268760"/>
            <a:ext cx="325070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К какому произведению А. С. Пушкина данная  иллюстрация?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8052" y="7144"/>
            <a:ext cx="8632419" cy="1143000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Сцена из произведения 20</a:t>
            </a:r>
            <a:endParaRPr lang="ru-RU" sz="4900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3930"/>
            <a:ext cx="4935246" cy="3975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051720" y="5229200"/>
            <a:ext cx="4149959" cy="1398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«Станционный смотритель»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9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  И он промчался пред полками,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  </a:t>
            </a:r>
            <a:r>
              <a:rPr lang="ru-RU" dirty="0" err="1" smtClean="0">
                <a:latin typeface="Georgia" panose="02040502050405020303" pitchFamily="18" charset="0"/>
              </a:rPr>
              <a:t>Могущ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и радостен, как бой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i="1" dirty="0" smtClean="0">
                <a:latin typeface="Georgia" panose="02040502050405020303" pitchFamily="18" charset="0"/>
              </a:rPr>
              <a:t>О ком идёт речь?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8052" y="7144"/>
            <a:ext cx="8632419" cy="1143000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Сцена из произведения 30</a:t>
            </a:r>
            <a:endParaRPr lang="ru-RU" sz="4900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938423" y="5697252"/>
            <a:ext cx="4149959" cy="936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Пётр Первый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7" y="1144791"/>
            <a:ext cx="3884077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96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124745"/>
            <a:ext cx="3826768" cy="20882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Какой эпизод изображён на иллюстрации?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8052" y="7144"/>
            <a:ext cx="8632419" cy="1143000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Сцена из произведения 40</a:t>
            </a:r>
            <a:endParaRPr lang="ru-RU" sz="4900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0" y="1052736"/>
            <a:ext cx="4215166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076056" y="3429000"/>
            <a:ext cx="3717910" cy="2015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Дубровский спасает Машу.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6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166019"/>
            <a:ext cx="4104456" cy="269503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Какой эпизод из романа «Капитанская дочка» изображает иллюстрация?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8052" y="7144"/>
            <a:ext cx="8632419" cy="1143000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Сцена из произведения 50</a:t>
            </a:r>
            <a:endParaRPr lang="ru-RU" sz="4900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60" y="1124744"/>
            <a:ext cx="3545684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572000" y="4005064"/>
            <a:ext cx="3717910" cy="20155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Гринёв у Пугачёва в Бердской слободе.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6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124744"/>
            <a:ext cx="3466728" cy="26208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Какую сцену демонстрирует данная иллюстрация?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8052" y="7144"/>
            <a:ext cx="8632419" cy="1143000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Сцена из произведения 60</a:t>
            </a:r>
            <a:endParaRPr lang="ru-RU" sz="4900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968552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331640" y="5446397"/>
            <a:ext cx="4752528" cy="122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Пир «Руслан и Людмила»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8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4752528" cy="1071307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О поэте 10 </a:t>
            </a:r>
            <a:endParaRPr lang="ru-RU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12776"/>
            <a:ext cx="7416824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latin typeface="Georgia" panose="02040502050405020303" pitchFamily="18" charset="0"/>
              </a:rPr>
              <a:t>Какое стихотворение </a:t>
            </a:r>
            <a:r>
              <a:rPr lang="ru-RU" dirty="0" smtClean="0">
                <a:latin typeface="Georgia" panose="02040502050405020303" pitchFamily="18" charset="0"/>
              </a:rPr>
              <a:t> А. С. Пушкина первым появилось </a:t>
            </a:r>
            <a:r>
              <a:rPr lang="ru-RU" dirty="0">
                <a:latin typeface="Georgia" panose="02040502050405020303" pitchFamily="18" charset="0"/>
              </a:rPr>
              <a:t>в печати? </a:t>
            </a:r>
            <a:r>
              <a:rPr lang="ru-RU" dirty="0" smtClean="0">
                <a:latin typeface="Georgia" panose="02040502050405020303" pitchFamily="18" charset="0"/>
              </a:rPr>
              <a:t> Где </a:t>
            </a:r>
            <a:r>
              <a:rPr lang="ru-RU" dirty="0">
                <a:latin typeface="Georgia" panose="02040502050405020303" pitchFamily="18" charset="0"/>
              </a:rPr>
              <a:t>оно </a:t>
            </a:r>
            <a:r>
              <a:rPr lang="ru-RU" dirty="0" smtClean="0">
                <a:latin typeface="Georgia" panose="02040502050405020303" pitchFamily="18" charset="0"/>
              </a:rPr>
              <a:t>было опубликовано</a:t>
            </a:r>
            <a:r>
              <a:rPr lang="ru-RU" dirty="0">
                <a:latin typeface="Georgia" panose="02040502050405020303" pitchFamily="18" charset="0"/>
              </a:rPr>
              <a:t>? </a:t>
            </a:r>
            <a:r>
              <a:rPr lang="ru-RU" dirty="0" smtClean="0">
                <a:latin typeface="Georgia" panose="02040502050405020303" pitchFamily="18" charset="0"/>
              </a:rPr>
              <a:t>Сколько </a:t>
            </a:r>
            <a:r>
              <a:rPr lang="ru-RU" dirty="0">
                <a:latin typeface="Georgia" panose="02040502050405020303" pitchFamily="18" charset="0"/>
              </a:rPr>
              <a:t>лет было </a:t>
            </a:r>
            <a:r>
              <a:rPr lang="ru-RU" dirty="0" smtClean="0">
                <a:latin typeface="Georgia" panose="02040502050405020303" pitchFamily="18" charset="0"/>
              </a:rPr>
              <a:t>автору</a:t>
            </a:r>
            <a:r>
              <a:rPr lang="ru-RU" dirty="0">
                <a:latin typeface="Georgia" panose="02040502050405020303" pitchFamily="18" charset="0"/>
              </a:rPr>
              <a:t>? </a:t>
            </a:r>
          </a:p>
          <a:p>
            <a:pPr marL="0" indent="0">
              <a:buNone/>
            </a:pPr>
            <a:endParaRPr lang="ru-RU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599">
            <a:off x="5076056" y="5904160"/>
            <a:ext cx="278408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187624" y="5473683"/>
            <a:ext cx="4896544" cy="9736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«К </a:t>
            </a:r>
            <a:r>
              <a:rPr lang="ru-RU" b="1" dirty="0" smtClean="0">
                <a:latin typeface="Georgia" panose="02040502050405020303" pitchFamily="18" charset="0"/>
              </a:rPr>
              <a:t>другу- стихотворцу</a:t>
            </a:r>
            <a:r>
              <a:rPr lang="ru-RU" b="1" dirty="0">
                <a:latin typeface="Georgia" panose="02040502050405020303" pitchFamily="18" charset="0"/>
              </a:rPr>
              <a:t>»</a:t>
            </a:r>
          </a:p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«Вестник </a:t>
            </a:r>
            <a:r>
              <a:rPr lang="ru-RU" b="1" dirty="0" smtClean="0">
                <a:latin typeface="Georgia" panose="02040502050405020303" pitchFamily="18" charset="0"/>
              </a:rPr>
              <a:t>Европы» 15 </a:t>
            </a:r>
            <a:r>
              <a:rPr lang="ru-RU" b="1" dirty="0">
                <a:latin typeface="Georgia" panose="02040502050405020303" pitchFamily="18" charset="0"/>
              </a:rPr>
              <a:t>лет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4" y="908720"/>
            <a:ext cx="3353452" cy="4276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50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616624" cy="114300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Портрет 20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636913"/>
            <a:ext cx="6010899" cy="23042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Подруга </a:t>
            </a:r>
            <a:r>
              <a:rPr lang="ru-RU" b="1" dirty="0">
                <a:latin typeface="Georgia" panose="02040502050405020303" pitchFamily="18" charset="0"/>
              </a:rPr>
              <a:t>дней моих суровых,</a:t>
            </a:r>
          </a:p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Голубка дряхлая моя!</a:t>
            </a:r>
          </a:p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Одна в глуши лесов сосновых</a:t>
            </a:r>
          </a:p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Давно, давно ты ждешь меня.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599">
            <a:off x="5076056" y="5904160"/>
            <a:ext cx="278408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10992" y="1484784"/>
            <a:ext cx="7959582" cy="8926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  Кому Пушкин посвятил следующие стихотворные строки?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2" y="1267606"/>
            <a:ext cx="3993910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075009" y="5718956"/>
            <a:ext cx="5153175" cy="89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няне Арине Родионовне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9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4752528" cy="1143000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О поэте 20 </a:t>
            </a:r>
            <a:endParaRPr lang="ru-RU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98" y="1412776"/>
            <a:ext cx="8473982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latin typeface="Georgia" panose="02040502050405020303" pitchFamily="18" charset="0"/>
              </a:rPr>
              <a:t>Под каким произведением поэт впервые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поставил свою полную подпись? </a:t>
            </a:r>
          </a:p>
          <a:p>
            <a:pPr marL="0" indent="0">
              <a:buNone/>
            </a:pPr>
            <a:endParaRPr lang="ru-RU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599">
            <a:off x="5076056" y="5904160"/>
            <a:ext cx="278408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28" y="2705787"/>
            <a:ext cx="7562850" cy="2005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547664" y="5695674"/>
            <a:ext cx="4896544" cy="9736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«Воспоминания в Царском Селе»</a:t>
            </a:r>
          </a:p>
        </p:txBody>
      </p:sp>
    </p:spTree>
    <p:extLst>
      <p:ext uri="{BB962C8B-B14F-4D97-AF65-F5344CB8AC3E}">
        <p14:creationId xmlns:p14="http://schemas.microsoft.com/office/powerpoint/2010/main" val="155994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4752528" cy="1143000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О поэте 30 </a:t>
            </a:r>
            <a:endParaRPr lang="ru-RU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410" y="1268760"/>
            <a:ext cx="7704856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latin typeface="Georgia" panose="02040502050405020303" pitchFamily="18" charset="0"/>
              </a:rPr>
              <a:t>Кто из русских литераторов так же</a:t>
            </a:r>
            <a:r>
              <a:rPr lang="ru-RU" dirty="0" smtClean="0">
                <a:latin typeface="Georgia" panose="02040502050405020303" pitchFamily="18" charset="0"/>
              </a:rPr>
              <a:t>,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как и </a:t>
            </a:r>
            <a:r>
              <a:rPr lang="ru-RU" dirty="0" smtClean="0">
                <a:latin typeface="Georgia" panose="02040502050405020303" pitchFamily="18" charset="0"/>
              </a:rPr>
              <a:t>Пушкин </a:t>
            </a:r>
            <a:r>
              <a:rPr lang="ru-RU" dirty="0">
                <a:latin typeface="Georgia" panose="02040502050405020303" pitchFamily="18" charset="0"/>
              </a:rPr>
              <a:t>служил в Коллегии иностранных </a:t>
            </a:r>
            <a:r>
              <a:rPr lang="ru-RU" dirty="0" smtClean="0">
                <a:latin typeface="Georgia" panose="02040502050405020303" pitchFamily="18" charset="0"/>
              </a:rPr>
              <a:t>дел</a:t>
            </a:r>
            <a:r>
              <a:rPr lang="ru-RU" dirty="0">
                <a:latin typeface="Georgia" panose="02040502050405020303" pitchFamily="18" charset="0"/>
              </a:rPr>
              <a:t>? </a:t>
            </a:r>
          </a:p>
          <a:p>
            <a:pPr marL="0" indent="0">
              <a:buNone/>
            </a:pP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599">
            <a:off x="5076056" y="5904160"/>
            <a:ext cx="278408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3505200" cy="422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16" y="1270202"/>
            <a:ext cx="3490180" cy="4221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547664" y="5695674"/>
            <a:ext cx="4896544" cy="9736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А. Грибоедов, </a:t>
            </a:r>
          </a:p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В. Кюхельбекер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31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4752528" cy="1143000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О поэте 40 </a:t>
            </a:r>
            <a:endParaRPr lang="ru-RU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700808"/>
            <a:ext cx="5770984" cy="3628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Georgia" panose="02040502050405020303" pitchFamily="18" charset="0"/>
              </a:rPr>
              <a:t>Кому принадлежат  данные слова о </a:t>
            </a:r>
            <a:r>
              <a:rPr lang="ru-RU" dirty="0">
                <a:latin typeface="Georgia" panose="02040502050405020303" pitchFamily="18" charset="0"/>
              </a:rPr>
              <a:t>Пушкине: </a:t>
            </a:r>
            <a:r>
              <a:rPr lang="ru-RU" b="1" i="1" dirty="0">
                <a:latin typeface="Georgia" panose="02040502050405020303" pitchFamily="18" charset="0"/>
              </a:rPr>
              <a:t>«..это русский человек в его развитии, в каком он, может быть, явится через двести лет».</a:t>
            </a:r>
          </a:p>
          <a:p>
            <a:pPr marL="0" indent="0">
              <a:buNone/>
            </a:pP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599">
            <a:off x="5076056" y="5904160"/>
            <a:ext cx="278408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0" y="1674845"/>
            <a:ext cx="363910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21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4752528" cy="1143000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О поэте 50 </a:t>
            </a:r>
            <a:endParaRPr lang="ru-RU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98" y="1340768"/>
            <a:ext cx="8473982" cy="1944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Кому  принадлежат слова: </a:t>
            </a:r>
            <a:r>
              <a:rPr lang="ru-RU" b="1" i="1" dirty="0" smtClean="0">
                <a:latin typeface="Georgia" panose="02040502050405020303" pitchFamily="18" charset="0"/>
              </a:rPr>
              <a:t>« </a:t>
            </a:r>
            <a:r>
              <a:rPr lang="ru-RU" b="1" i="1" dirty="0">
                <a:latin typeface="Georgia" panose="02040502050405020303" pitchFamily="18" charset="0"/>
              </a:rPr>
              <a:t>Человек, читавший </a:t>
            </a:r>
            <a:r>
              <a:rPr lang="ru-RU" b="1" i="1" dirty="0" smtClean="0">
                <a:latin typeface="Georgia" panose="02040502050405020303" pitchFamily="18" charset="0"/>
              </a:rPr>
              <a:t> «</a:t>
            </a:r>
            <a:r>
              <a:rPr lang="ru-RU" b="1" i="1" dirty="0">
                <a:latin typeface="Georgia" panose="02040502050405020303" pitchFamily="18" charset="0"/>
              </a:rPr>
              <a:t>Капитанскую дочку» Пушкина,  </a:t>
            </a:r>
            <a:r>
              <a:rPr lang="ru-RU" b="1" i="1" dirty="0" smtClean="0">
                <a:latin typeface="Georgia" panose="02040502050405020303" pitchFamily="18" charset="0"/>
              </a:rPr>
              <a:t>умнее</a:t>
            </a:r>
            <a:r>
              <a:rPr lang="ru-RU" b="1" i="1" dirty="0">
                <a:latin typeface="Georgia" panose="02040502050405020303" pitchFamily="18" charset="0"/>
              </a:rPr>
              <a:t>, добрее и лучше </a:t>
            </a:r>
            <a:r>
              <a:rPr lang="ru-RU" b="1" i="1" dirty="0" smtClean="0">
                <a:latin typeface="Georgia" panose="02040502050405020303" pitchFamily="18" charset="0"/>
              </a:rPr>
              <a:t> того</a:t>
            </a:r>
            <a:r>
              <a:rPr lang="ru-RU" b="1" i="1" dirty="0">
                <a:latin typeface="Georgia" panose="02040502050405020303" pitchFamily="18" charset="0"/>
              </a:rPr>
              <a:t>, кто её не </a:t>
            </a:r>
            <a:r>
              <a:rPr lang="ru-RU" b="1" i="1" dirty="0" smtClean="0">
                <a:latin typeface="Georgia" panose="02040502050405020303" pitchFamily="18" charset="0"/>
              </a:rPr>
              <a:t>читал»?</a:t>
            </a:r>
            <a:endParaRPr lang="ru-RU" b="1" i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599">
            <a:off x="5052165" y="5794458"/>
            <a:ext cx="278408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547664" y="5695674"/>
            <a:ext cx="4896544" cy="973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М. </a:t>
            </a:r>
            <a:r>
              <a:rPr lang="ru-RU" b="1" smtClean="0">
                <a:latin typeface="Georgia" panose="02040502050405020303" pitchFamily="18" charset="0"/>
              </a:rPr>
              <a:t>И. Цветаева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5019076" y="3108807"/>
            <a:ext cx="22717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4686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4752528" cy="1143000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О поэте 60 </a:t>
            </a:r>
            <a:endParaRPr lang="ru-RU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2204864"/>
            <a:ext cx="3672408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Georgia" panose="02040502050405020303" pitchFamily="18" charset="0"/>
              </a:rPr>
              <a:t>Где установлен   этот памятник                                 А.С. Пушкину? </a:t>
            </a:r>
            <a:endParaRPr lang="ru-RU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599">
            <a:off x="5076056" y="5904160"/>
            <a:ext cx="278408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547664" y="5695674"/>
            <a:ext cx="4896544" cy="973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   В </a:t>
            </a:r>
            <a:r>
              <a:rPr lang="ru-RU" b="1" dirty="0">
                <a:latin typeface="Georgia" panose="02040502050405020303" pitchFamily="18" charset="0"/>
              </a:rPr>
              <a:t>Царском </a:t>
            </a:r>
            <a:r>
              <a:rPr lang="ru-RU" b="1" dirty="0" smtClean="0">
                <a:latin typeface="Georgia" panose="02040502050405020303" pitchFamily="18" charset="0"/>
              </a:rPr>
              <a:t>Селе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55" y="1268760"/>
            <a:ext cx="4828609" cy="4004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95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616624" cy="114300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Портрет 30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В </a:t>
            </a:r>
            <a:r>
              <a:rPr lang="ru-RU" dirty="0">
                <a:latin typeface="Georgia" panose="02040502050405020303" pitchFamily="18" charset="0"/>
              </a:rPr>
              <a:t>стихотворении «…</a:t>
            </a:r>
            <a:r>
              <a:rPr lang="ru-RU" i="1" dirty="0">
                <a:latin typeface="Georgia" panose="02040502050405020303" pitchFamily="18" charset="0"/>
              </a:rPr>
              <a:t>Вновь я посетил</a:t>
            </a:r>
            <a:r>
              <a:rPr lang="ru-RU" dirty="0">
                <a:latin typeface="Georgia" panose="02040502050405020303" pitchFamily="18" charset="0"/>
              </a:rPr>
              <a:t>…» со словами: «</a:t>
            </a:r>
            <a:r>
              <a:rPr lang="ru-RU" b="1" i="1" dirty="0">
                <a:latin typeface="Georgia" panose="02040502050405020303" pitchFamily="18" charset="0"/>
              </a:rPr>
              <a:t>Здравствуй, племя, младое, незнакомое…» </a:t>
            </a:r>
            <a:r>
              <a:rPr lang="ru-RU" i="1" dirty="0">
                <a:latin typeface="Georgia" panose="02040502050405020303" pitchFamily="18" charset="0"/>
              </a:rPr>
              <a:t>лирический герой обращается </a:t>
            </a:r>
            <a:r>
              <a:rPr lang="ru-RU" i="1" dirty="0" smtClean="0">
                <a:latin typeface="Georgia" panose="02040502050405020303" pitchFamily="18" charset="0"/>
              </a:rPr>
              <a:t>к …</a:t>
            </a:r>
          </a:p>
          <a:p>
            <a:pPr marL="0" indent="0">
              <a:buNone/>
            </a:pPr>
            <a:r>
              <a:rPr lang="ru-RU" b="1" i="1" dirty="0" smtClean="0">
                <a:latin typeface="Georgia" panose="02040502050405020303" pitchFamily="18" charset="0"/>
              </a:rPr>
              <a:t>Кому?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599">
            <a:off x="5076056" y="5904160"/>
            <a:ext cx="278408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971600" y="4940595"/>
            <a:ext cx="3744416" cy="8926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молодым соснам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592" y="3402596"/>
            <a:ext cx="3744416" cy="251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97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616624" cy="114300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Портрет 40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987" y="1556792"/>
            <a:ext cx="5698976" cy="40610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Отправляясь в южную ссылку, А.С</a:t>
            </a:r>
            <a:r>
              <a:rPr lang="ru-RU" dirty="0">
                <a:latin typeface="Georgia" panose="02040502050405020303" pitchFamily="18" charset="0"/>
              </a:rPr>
              <a:t>. Пушкин едет </a:t>
            </a:r>
            <a:endParaRPr lang="ru-RU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в </a:t>
            </a:r>
            <a:r>
              <a:rPr lang="ru-RU" dirty="0" err="1">
                <a:latin typeface="Georgia" panose="02040502050405020303" pitchFamily="18" charset="0"/>
              </a:rPr>
              <a:t>Екатеринослав</a:t>
            </a:r>
            <a:r>
              <a:rPr lang="ru-RU" dirty="0">
                <a:latin typeface="Georgia" panose="02040502050405020303" pitchFamily="18" charset="0"/>
              </a:rPr>
              <a:t>, где находилась тогда штаб–квартира </a:t>
            </a:r>
            <a:r>
              <a:rPr lang="ru-RU" dirty="0" smtClean="0">
                <a:latin typeface="Georgia" panose="02040502050405020303" pitchFamily="18" charset="0"/>
              </a:rPr>
              <a:t>генерала, чей портрет представлен. Назовите его имя. </a:t>
            </a:r>
            <a:endParaRPr lang="ru-RU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599">
            <a:off x="5076056" y="5904160"/>
            <a:ext cx="278408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5642084"/>
            <a:ext cx="4384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Georgia" panose="02040502050405020303" pitchFamily="18" charset="0"/>
              </a:rPr>
              <a:t>Иван Никитич </a:t>
            </a:r>
            <a:r>
              <a:rPr lang="ru-RU" sz="2800" b="1" dirty="0" err="1" smtClean="0">
                <a:latin typeface="Georgia" panose="02040502050405020303" pitchFamily="18" charset="0"/>
              </a:rPr>
              <a:t>Инзов</a:t>
            </a:r>
            <a:endParaRPr lang="ru-R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45862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56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616624" cy="114300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Портрет 50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600201"/>
            <a:ext cx="4968552" cy="355699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Кому принадлежит портрет? </a:t>
            </a: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Ей А.С. Пушкин в 1825 г  посвятил стихотворение «Я помню чудное мгновенье…»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599">
            <a:off x="5076056" y="5904160"/>
            <a:ext cx="278408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0" y="1340768"/>
            <a:ext cx="313504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763688" y="5407509"/>
            <a:ext cx="3064943" cy="89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Анна Керн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6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616624" cy="114300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Портрет 60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98" y="2185051"/>
            <a:ext cx="6419056" cy="204482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Дика, печальна, молчалива,</a:t>
            </a:r>
            <a:br>
              <a:rPr lang="ru-RU" b="1" dirty="0">
                <a:latin typeface="Georgia" panose="02040502050405020303" pitchFamily="18" charset="0"/>
              </a:rPr>
            </a:br>
            <a:r>
              <a:rPr lang="ru-RU" b="1" dirty="0">
                <a:latin typeface="Georgia" panose="02040502050405020303" pitchFamily="18" charset="0"/>
              </a:rPr>
              <a:t>Как лань лесная боязлива,</a:t>
            </a:r>
            <a:br>
              <a:rPr lang="ru-RU" b="1" dirty="0">
                <a:latin typeface="Georgia" panose="02040502050405020303" pitchFamily="18" charset="0"/>
              </a:rPr>
            </a:br>
            <a:r>
              <a:rPr lang="ru-RU" b="1" dirty="0">
                <a:latin typeface="Georgia" panose="02040502050405020303" pitchFamily="18" charset="0"/>
              </a:rPr>
              <a:t>Она в семье своей родной</a:t>
            </a:r>
            <a:br>
              <a:rPr lang="ru-RU" b="1" dirty="0">
                <a:latin typeface="Georgia" panose="02040502050405020303" pitchFamily="18" charset="0"/>
              </a:rPr>
            </a:br>
            <a:r>
              <a:rPr lang="ru-RU" b="1" dirty="0">
                <a:latin typeface="Georgia" panose="02040502050405020303" pitchFamily="18" charset="0"/>
              </a:rPr>
              <a:t>Казалась девочкой чужой.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599">
            <a:off x="5076056" y="5904160"/>
            <a:ext cx="278408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899592" y="1196752"/>
            <a:ext cx="6400800" cy="89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   Узнайте героиню: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0229" y="6082956"/>
            <a:ext cx="3315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Georgia" panose="02040502050405020303" pitchFamily="18" charset="0"/>
              </a:rPr>
              <a:t>Татьяна Ларина</a:t>
            </a:r>
            <a:endParaRPr lang="ru-RU" sz="28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30" y="1803119"/>
            <a:ext cx="3873939" cy="424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08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63072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Кто из героев 10</a:t>
            </a:r>
            <a:endParaRPr lang="ru-RU" b="1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b="1" i="1" dirty="0" smtClean="0">
                <a:latin typeface="Georgia" panose="02040502050405020303" pitchFamily="18" charset="0"/>
              </a:rPr>
              <a:t>… деревенский старожил.</a:t>
            </a:r>
          </a:p>
          <a:p>
            <a:pPr marL="0" indent="0">
              <a:buNone/>
            </a:pPr>
            <a:r>
              <a:rPr lang="ru-RU" b="1" i="1" dirty="0">
                <a:latin typeface="Georgia" panose="02040502050405020303" pitchFamily="18" charset="0"/>
              </a:rPr>
              <a:t> </a:t>
            </a:r>
            <a:r>
              <a:rPr lang="ru-RU" b="1" i="1" dirty="0" smtClean="0">
                <a:latin typeface="Georgia" panose="02040502050405020303" pitchFamily="18" charset="0"/>
              </a:rPr>
              <a:t>Лет сорок с ключницей бранился,</a:t>
            </a:r>
          </a:p>
          <a:p>
            <a:pPr marL="0" indent="0">
              <a:buNone/>
            </a:pPr>
            <a:r>
              <a:rPr lang="ru-RU" b="1" i="1" dirty="0" smtClean="0">
                <a:latin typeface="Georgia" panose="02040502050405020303" pitchFamily="18" charset="0"/>
              </a:rPr>
              <a:t>В окно смотрел и мух давил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599">
            <a:off x="5076056" y="5904160"/>
            <a:ext cx="278408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259632" y="5524637"/>
            <a:ext cx="3064943" cy="8926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dirty="0" smtClean="0">
                <a:latin typeface="Georgia" panose="02040502050405020303" pitchFamily="18" charset="0"/>
              </a:rPr>
              <a:t>дядя Онегина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4" y="1484784"/>
            <a:ext cx="56896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74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1347</Words>
  <Application>Microsoft Office PowerPoint</Application>
  <PresentationFormat>Экран (4:3)</PresentationFormat>
  <Paragraphs>233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«А знаете ли вы жизнь и творчество Александра  Сергеевича Пушкина?» Своя игра</vt:lpstr>
      <vt:lpstr>Презентация PowerPoint</vt:lpstr>
      <vt:lpstr>Портрет 10</vt:lpstr>
      <vt:lpstr>Портрет 20</vt:lpstr>
      <vt:lpstr>Портрет 30</vt:lpstr>
      <vt:lpstr>Портрет 40</vt:lpstr>
      <vt:lpstr>Портрет 50</vt:lpstr>
      <vt:lpstr>Портрет 60</vt:lpstr>
      <vt:lpstr>Кто из героев 10</vt:lpstr>
      <vt:lpstr>Кто из героев 20</vt:lpstr>
      <vt:lpstr>Кто из героев 30</vt:lpstr>
      <vt:lpstr>Кто из героев 40</vt:lpstr>
      <vt:lpstr>Кто из героев 50</vt:lpstr>
      <vt:lpstr>Кто из героев 60</vt:lpstr>
      <vt:lpstr>Сказки в ребусах 10</vt:lpstr>
      <vt:lpstr>Сказки в ребусах 20</vt:lpstr>
      <vt:lpstr>Сказки в ребусах 30</vt:lpstr>
      <vt:lpstr>Сказки в ребусах 40</vt:lpstr>
      <vt:lpstr>Сказки в ребусах 50</vt:lpstr>
      <vt:lpstr>Сказки в ребусах 60</vt:lpstr>
      <vt:lpstr>Место действия 10</vt:lpstr>
      <vt:lpstr>Место действия 20</vt:lpstr>
      <vt:lpstr>Место действия 30</vt:lpstr>
      <vt:lpstr>Место действия 40</vt:lpstr>
      <vt:lpstr>Место действия 50</vt:lpstr>
      <vt:lpstr>Место действия 60</vt:lpstr>
      <vt:lpstr>Кому принадлежат 10</vt:lpstr>
      <vt:lpstr>Кому принадлежат 20</vt:lpstr>
      <vt:lpstr>Кому принадлежат 30</vt:lpstr>
      <vt:lpstr>Кому принадлежат 40</vt:lpstr>
      <vt:lpstr>Кому принадлежат 50</vt:lpstr>
      <vt:lpstr>Кому принадлежат 60</vt:lpstr>
      <vt:lpstr>Сцена из произведения 10</vt:lpstr>
      <vt:lpstr>Сцена из произведения 20</vt:lpstr>
      <vt:lpstr>Сцена из произведения 30</vt:lpstr>
      <vt:lpstr>Сцена из произведения 40</vt:lpstr>
      <vt:lpstr>Сцена из произведения 50</vt:lpstr>
      <vt:lpstr>Сцена из произведения 60</vt:lpstr>
      <vt:lpstr>О поэте 10 </vt:lpstr>
      <vt:lpstr>О поэте 20 </vt:lpstr>
      <vt:lpstr>О поэте 30 </vt:lpstr>
      <vt:lpstr>О поэте 40 </vt:lpstr>
      <vt:lpstr>О поэте 50 </vt:lpstr>
      <vt:lpstr>О поэте 60 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DNA7 X86</cp:lastModifiedBy>
  <cp:revision>68</cp:revision>
  <dcterms:created xsi:type="dcterms:W3CDTF">2017-02-05T02:45:55Z</dcterms:created>
  <dcterms:modified xsi:type="dcterms:W3CDTF">2017-02-10T09:11:22Z</dcterms:modified>
</cp:coreProperties>
</file>