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1" r:id="rId4"/>
    <p:sldId id="259" r:id="rId5"/>
    <p:sldId id="260" r:id="rId6"/>
    <p:sldId id="261" r:id="rId7"/>
    <p:sldId id="272" r:id="rId8"/>
    <p:sldId id="262" r:id="rId9"/>
    <p:sldId id="274" r:id="rId10"/>
    <p:sldId id="275" r:id="rId11"/>
    <p:sldId id="282" r:id="rId12"/>
    <p:sldId id="280" r:id="rId13"/>
    <p:sldId id="277" r:id="rId14"/>
    <p:sldId id="27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14" y="-91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9F4075-91D2-451B-B3D2-BE25A06651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F8674336-46E3-46C9-990E-E3B084F2BF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5C9B6E6-8C58-4F4F-BC27-BB339D286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9232B-E336-4DD2-B128-4A93124A428C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0F5049E-ADCF-4FBC-BAA8-159D66FE1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4110981-C733-4E9B-8CFC-28BD3E7FF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9EE9-0BB2-4691-8327-B3FDE6DF7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379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3D339D-BA04-45D4-9588-77E843B34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AB73796-8C5C-425D-A7F7-E407B503B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673D66C-EB2A-4547-8F58-FF0E408D1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9232B-E336-4DD2-B128-4A93124A428C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0F5D320-8F12-4BE9-8C86-2005E42D7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A29C781-D24C-4148-863D-3C7DF0131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9EE9-0BB2-4691-8327-B3FDE6DF7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979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3AA21CE-89CF-4406-A979-53EBFAD1CD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902F835-1234-4182-BD86-FDA8D13407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3D6B9DF-58F5-4371-8876-4FDB941BD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9232B-E336-4DD2-B128-4A93124A428C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E54733C-FC41-46DF-8BE9-BB7CDECF3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2D69986-01BA-4D80-BC6A-2AB2E2231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9EE9-0BB2-4691-8327-B3FDE6DF7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799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A8DFEF-B93F-4EDB-BBFA-B6D55D961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8B52969-0521-4784-A6DA-625557378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BBBA5C9-FEB3-4E24-BDB1-345C9B144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9232B-E336-4DD2-B128-4A93124A428C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3715080-FE9C-4977-B6C1-18C2DCDA9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83DFAF8-2366-4356-8769-0D8F9BC5B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9EE9-0BB2-4691-8327-B3FDE6DF7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052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80429A-8E4C-4050-9E11-AA80915D0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FCCEE09-C828-4F50-B2ED-86277930C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EF6F50D-902E-42D9-9C3B-3B052C3EF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9232B-E336-4DD2-B128-4A93124A428C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ECF3F3C-C774-4F18-9DF9-8579AAFD7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8953C9A-B1C1-4F1C-ACBC-D9D11242D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9EE9-0BB2-4691-8327-B3FDE6DF7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149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268B700-AD43-49E4-A8C7-E55C97930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5032166-16A2-4E4E-B223-E011BD87A4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A41692C-467F-4AE3-8E54-987BA929F5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106362A-A547-44E9-AE86-001F23A8A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9232B-E336-4DD2-B128-4A93124A428C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BBF6A6A-8CCD-4E0B-A9F5-6C90707E1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AB3C47F-DBEA-4172-BF5D-4FFE43AB3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9EE9-0BB2-4691-8327-B3FDE6DF7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225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F1A915-9633-499D-BC13-D08894561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96FB32A-78B2-494D-910A-FC626E1B4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D164D60-1F80-49EC-890F-17F4C2C26C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6F5C7E8-7E58-4D8D-9F7E-993B1EE6D9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7EA1126-BF16-4BD2-9091-0FE5DDD4AE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C6006B92-0366-4346-A1DF-2999BF5EC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9232B-E336-4DD2-B128-4A93124A428C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2A4BDF26-B7F7-4313-90E2-2AA65B0E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4389C57F-3EFB-483B-993C-CD327568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9EE9-0BB2-4691-8327-B3FDE6DF7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001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FABD30-2E0F-4C00-B121-50E59CB3D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8CE0C109-3423-4E1E-BA48-CD632C844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9232B-E336-4DD2-B128-4A93124A428C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D26E8A2-FCF6-4CAB-B373-C11B033A9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3581417-7838-4090-8769-8C80BCCBD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9EE9-0BB2-4691-8327-B3FDE6DF7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741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94B7F1D3-6DE4-4C73-9DE0-13C910092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9232B-E336-4DD2-B128-4A93124A428C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372A1063-C232-41DF-ABEA-9CF3362F5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F9E2ABE-1CC6-41B1-A157-8724391A8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9EE9-0BB2-4691-8327-B3FDE6DF7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493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2C288B6-6862-40AA-8022-0BA2EA0FB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0899226-0955-42E6-AE00-7FDCB835E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39CCAE5-58CC-49A8-9847-20D5873502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1463D29-65BC-4FB6-835D-8CF0AA925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9232B-E336-4DD2-B128-4A93124A428C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6BA21F3-F04D-468D-B143-A2F55B128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1A9A7E4-91FE-477B-A074-3BF3A3E76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9EE9-0BB2-4691-8327-B3FDE6DF7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779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AE943E-7BE2-4C9B-82A4-09AA472B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8EAF3A08-62B5-4133-9986-24FC2AF30F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FDDE39C-97C4-479C-A586-98F06D3BF0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06F7C5B-A22A-46EA-917B-1CEA7CDFA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9232B-E336-4DD2-B128-4A93124A428C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B9871FC-84B5-42B3-AD0B-AC51CA9B4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FB9F686-C8C4-4271-A479-0C67B2696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4F9EE9-0BB2-4691-8327-B3FDE6DF7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818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EE642FC-C95E-401E-AAA2-BF4539FE4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4BA2E31-A28D-4EA5-BF7D-6BAD85799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1BBC460-689D-4845-94CF-EC7D907943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9232B-E336-4DD2-B128-4A93124A428C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AC6259B-FB09-4267-8BD4-489A44B147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62F640A-0DAC-4652-931C-41F38DBAFA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F9EE9-0BB2-4691-8327-B3FDE6DF7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26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l="-4000" t="-1000" r="-4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578046-3B4A-47E7-ABF9-5BD27BB6C6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7077" y="-1359579"/>
            <a:ext cx="9144000" cy="2387600"/>
          </a:xfrm>
        </p:spPr>
        <p:txBody>
          <a:bodyPr/>
          <a:lstStyle/>
          <a:p>
            <a:r>
              <a:rPr lang="ru-RU" dirty="0"/>
              <a:t>Урок литературы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6FDBC8F-750C-4E19-9D11-0FE7ECAAC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4931" y="942813"/>
            <a:ext cx="9144000" cy="1655762"/>
          </a:xfrm>
        </p:spPr>
        <p:txBody>
          <a:bodyPr/>
          <a:lstStyle/>
          <a:p>
            <a:pPr algn="r"/>
            <a:r>
              <a:rPr lang="ru-RU" dirty="0"/>
              <a:t>10 класс</a:t>
            </a:r>
          </a:p>
        </p:txBody>
      </p:sp>
    </p:spTree>
    <p:extLst>
      <p:ext uri="{BB962C8B-B14F-4D97-AF65-F5344CB8AC3E}">
        <p14:creationId xmlns:p14="http://schemas.microsoft.com/office/powerpoint/2010/main" val="111630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E4F4B7-F6F6-441F-A4C4-B07676EA3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ya-vstretil-vas-romans-na-slova-tyutceva_nDZsZGaj">
            <a:hlinkClick r:id="" action="ppaction://media"/>
            <a:extLst>
              <a:ext uri="{FF2B5EF4-FFF2-40B4-BE49-F238E27FC236}">
                <a16:creationId xmlns:a16="http://schemas.microsoft.com/office/drawing/2014/main" xmlns="" id="{FC255E86-7A57-456C-A40C-5CD00D25B81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2828" y="163790"/>
            <a:ext cx="9686344" cy="5448446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1A1730E-5FCC-43FD-B085-54C9F479FF9E}"/>
              </a:ext>
            </a:extLst>
          </p:cNvPr>
          <p:cNvSpPr txBox="1"/>
          <p:nvPr/>
        </p:nvSpPr>
        <p:spPr>
          <a:xfrm>
            <a:off x="741726" y="5713670"/>
            <a:ext cx="106120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/>
              <a:t>Посвящено Амалии </a:t>
            </a:r>
            <a:r>
              <a:rPr lang="ru-RU" sz="3200" i="1" dirty="0" err="1"/>
              <a:t>Крюденер</a:t>
            </a:r>
            <a:endParaRPr lang="ru-RU" sz="3200" i="1" dirty="0"/>
          </a:p>
          <a:p>
            <a:pPr algn="ctr"/>
            <a:r>
              <a:rPr lang="ru-RU" sz="3200" i="1" dirty="0"/>
              <a:t>«Я встретил Вас…»</a:t>
            </a:r>
          </a:p>
        </p:txBody>
      </p:sp>
    </p:spTree>
    <p:extLst>
      <p:ext uri="{BB962C8B-B14F-4D97-AF65-F5344CB8AC3E}">
        <p14:creationId xmlns:p14="http://schemas.microsoft.com/office/powerpoint/2010/main" val="62606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88BA5D-B860-4C6D-8828-CD459203E7B1}"/>
              </a:ext>
            </a:extLst>
          </p:cNvPr>
          <p:cNvSpPr txBox="1"/>
          <p:nvPr/>
        </p:nvSpPr>
        <p:spPr>
          <a:xfrm>
            <a:off x="906010" y="5490342"/>
            <a:ext cx="106120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/>
              <a:t>Посвящено Елене Денисьевой</a:t>
            </a:r>
          </a:p>
          <a:p>
            <a:pPr algn="ctr"/>
            <a:r>
              <a:rPr lang="ru-RU" sz="3200" i="1" dirty="0"/>
              <a:t>«Последняя любовь»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B315B57-5FA4-43F7-BBD9-8FA9A2145F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463" t="13578" r="23831" b="4831"/>
          <a:stretch/>
        </p:blipFill>
        <p:spPr>
          <a:xfrm>
            <a:off x="847287" y="290440"/>
            <a:ext cx="4152551" cy="5054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thepresentation.ru/img/tmb/1/74666/b8d1f3e6f7159229866972469663e8aa-800x.jpg">
            <a:extLst>
              <a:ext uri="{FF2B5EF4-FFF2-40B4-BE49-F238E27FC236}">
                <a16:creationId xmlns:a16="http://schemas.microsoft.com/office/drawing/2014/main" xmlns="" id="{A10A7B35-F724-45E2-A832-99A8914157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4" r="4606" b="6514"/>
          <a:stretch/>
        </p:blipFill>
        <p:spPr bwMode="auto">
          <a:xfrm>
            <a:off x="6096000" y="439890"/>
            <a:ext cx="4935524" cy="4755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-2022-12-08-02-31-11">
            <a:hlinkClick r:id="" action="ppaction://media"/>
            <a:extLst>
              <a:ext uri="{FF2B5EF4-FFF2-40B4-BE49-F238E27FC236}">
                <a16:creationId xmlns:a16="http://schemas.microsoft.com/office/drawing/2014/main" xmlns="" id="{B795A735-1B90-44E3-894F-36003F2021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8006" y="5724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7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6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8220" y="190708"/>
            <a:ext cx="10091119" cy="91059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Подумайте!</a:t>
            </a:r>
          </a:p>
        </p:txBody>
      </p:sp>
      <p:pic>
        <p:nvPicPr>
          <p:cNvPr id="26626" name="Picture 2" descr="https://www.defectologiya.pro/assets/images/zhurnal/Migacheva2/103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177" y="1398674"/>
            <a:ext cx="3015010" cy="2267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F1596446-3B43-44D2-935C-FA132BECD2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826725"/>
              </p:ext>
            </p:extLst>
          </p:nvPr>
        </p:nvGraphicFramePr>
        <p:xfrm>
          <a:off x="3611187" y="1199626"/>
          <a:ext cx="7498153" cy="555351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912028">
                  <a:extLst>
                    <a:ext uri="{9D8B030D-6E8A-4147-A177-3AD203B41FA5}">
                      <a16:colId xmlns:a16="http://schemas.microsoft.com/office/drawing/2014/main" xmlns="" val="2469893043"/>
                    </a:ext>
                  </a:extLst>
                </a:gridCol>
                <a:gridCol w="1291904">
                  <a:extLst>
                    <a:ext uri="{9D8B030D-6E8A-4147-A177-3AD203B41FA5}">
                      <a16:colId xmlns:a16="http://schemas.microsoft.com/office/drawing/2014/main" xmlns="" val="1088718067"/>
                    </a:ext>
                  </a:extLst>
                </a:gridCol>
                <a:gridCol w="1294221">
                  <a:extLst>
                    <a:ext uri="{9D8B030D-6E8A-4147-A177-3AD203B41FA5}">
                      <a16:colId xmlns:a16="http://schemas.microsoft.com/office/drawing/2014/main" xmlns="" val="160494409"/>
                    </a:ext>
                  </a:extLst>
                </a:gridCol>
              </a:tblGrid>
              <a:tr h="52382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875"/>
                        </a:spcAft>
                      </a:pPr>
                      <a:r>
                        <a:rPr lang="ru-RU" sz="1600" b="1">
                          <a:effectLst/>
                        </a:rPr>
                        <a:t>Является ли данное утверждение верным или неверным?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875"/>
                        </a:spcAft>
                      </a:pPr>
                      <a:r>
                        <a:rPr lang="ru-RU" sz="1600" b="1">
                          <a:effectLst/>
                        </a:rPr>
                        <a:t>Верно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875"/>
                        </a:spcAft>
                      </a:pPr>
                      <a:r>
                        <a:rPr lang="ru-RU" sz="1600" b="1">
                          <a:effectLst/>
                        </a:rPr>
                        <a:t>Неверно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1541266"/>
                  </a:ext>
                </a:extLst>
              </a:tr>
              <a:tr h="18630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875"/>
                        </a:spcAft>
                      </a:pPr>
                      <a:r>
                        <a:rPr lang="ru-RU" sz="1600" b="1">
                          <a:effectLst/>
                        </a:rPr>
                        <a:t>Стихотворение «О, как убийственно мы любим…» композиционно делится на две части. В первой автор раздумывает над результатами убийственной любви, во второй возвращается к её истокам, где чувства делали двух людей счастливыми.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875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875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34621344"/>
                  </a:ext>
                </a:extLst>
              </a:tr>
              <a:tr h="7916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875"/>
                        </a:spcAft>
                      </a:pPr>
                      <a:r>
                        <a:rPr lang="ru-RU" sz="1600" b="1">
                          <a:effectLst/>
                        </a:rPr>
                        <a:t>Стихотворение «Ещё томлюсь тоской желаний…» посвящено памяти второй жены Эрнестине Дёрнберг.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875"/>
                        </a:spcAft>
                      </a:pPr>
                      <a:r>
                        <a:rPr lang="ru-RU" sz="1600" b="1">
                          <a:effectLst/>
                        </a:rPr>
                        <a:t> 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875"/>
                        </a:spcAft>
                      </a:pPr>
                      <a:r>
                        <a:rPr lang="ru-RU" sz="1600" b="1">
                          <a:effectLst/>
                        </a:rPr>
                        <a:t> 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634932263"/>
                  </a:ext>
                </a:extLst>
              </a:tr>
              <a:tr h="52382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875"/>
                        </a:spcAft>
                      </a:pPr>
                      <a:r>
                        <a:rPr lang="ru-RU" sz="1600" b="1" dirty="0">
                          <a:effectLst/>
                        </a:rPr>
                        <a:t>Любовь, по мнению Тютчева, слепа, как все человеческие страсти.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875"/>
                        </a:spcAft>
                      </a:pPr>
                      <a:r>
                        <a:rPr lang="ru-RU" sz="1600" b="1">
                          <a:effectLst/>
                        </a:rPr>
                        <a:t> 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875"/>
                        </a:spcAft>
                      </a:pPr>
                      <a:r>
                        <a:rPr lang="ru-RU" sz="1600" b="1">
                          <a:effectLst/>
                        </a:rPr>
                        <a:t> 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433956719"/>
                  </a:ext>
                </a:extLst>
              </a:tr>
              <a:tr h="79166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875"/>
                        </a:spcAft>
                      </a:pPr>
                      <a:r>
                        <a:rPr lang="ru-RU" sz="1600" b="1">
                          <a:effectLst/>
                        </a:rPr>
                        <a:t>Именно любовь помогает преодолеть драматизм восприятия действительности.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875"/>
                        </a:spcAft>
                      </a:pPr>
                      <a:r>
                        <a:rPr lang="ru-RU" sz="1600" b="1">
                          <a:effectLst/>
                        </a:rPr>
                        <a:t> 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875"/>
                        </a:spcAft>
                      </a:pPr>
                      <a:r>
                        <a:rPr lang="ru-RU" sz="1600" b="1">
                          <a:effectLst/>
                        </a:rPr>
                        <a:t> 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26511700"/>
                  </a:ext>
                </a:extLst>
              </a:tr>
              <a:tr h="105950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875"/>
                        </a:spcAft>
                      </a:pPr>
                      <a:r>
                        <a:rPr lang="ru-RU" sz="1600" b="1">
                          <a:effectLst/>
                        </a:rPr>
                        <a:t>Любовь, по Тютчеву, это почти всегда трагедия, но именно любовь дает человеку величайший душевный взлет, ощущение счастья.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875"/>
                        </a:spcAft>
                      </a:pPr>
                      <a:r>
                        <a:rPr lang="ru-RU" sz="1600" b="1">
                          <a:effectLst/>
                        </a:rPr>
                        <a:t> 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1875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07421358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B24EF0-E595-48A8-BAF2-F19EC207D898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Проблемные вопросы: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E7EDAB3-D756-4622-9865-825E6DEFA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pPr marL="0" indent="0">
              <a:buNone/>
            </a:pPr>
            <a:r>
              <a:rPr lang="ru-RU" sz="5400" dirty="0"/>
              <a:t>1. Что такое любовь в понимании </a:t>
            </a:r>
            <a:r>
              <a:rPr lang="ru-RU" sz="5400" dirty="0" err="1"/>
              <a:t>Ф.И.Тютчева</a:t>
            </a:r>
            <a:r>
              <a:rPr lang="ru-RU" sz="5400" dirty="0"/>
              <a:t>?</a:t>
            </a:r>
          </a:p>
          <a:p>
            <a:pPr marL="0" indent="0">
              <a:buNone/>
            </a:pPr>
            <a:r>
              <a:rPr lang="ru-RU" sz="5400" dirty="0"/>
              <a:t>2. Как факты из жизни повлияли на творчество поэта? И повлияли ли?</a:t>
            </a:r>
          </a:p>
        </p:txBody>
      </p:sp>
    </p:spTree>
    <p:extLst>
      <p:ext uri="{BB962C8B-B14F-4D97-AF65-F5344CB8AC3E}">
        <p14:creationId xmlns:p14="http://schemas.microsoft.com/office/powerpoint/2010/main" val="70863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784CDF-EF82-4A7E-B071-F2C7C7453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883092" cy="132556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Рефлексия</a:t>
            </a:r>
          </a:p>
        </p:txBody>
      </p:sp>
      <p:pic>
        <p:nvPicPr>
          <p:cNvPr id="1026" name="Picture 2" descr="https://thumbs.dreamstime.com/b/%D1%81%D0%B5%D1%80%D0%B4%D1%86%D0%B5-28374786.jpg">
            <a:extLst>
              <a:ext uri="{FF2B5EF4-FFF2-40B4-BE49-F238E27FC236}">
                <a16:creationId xmlns:a16="http://schemas.microsoft.com/office/drawing/2014/main" xmlns="" id="{9CE69AE9-B518-458E-A98A-B6F470E06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66902"/>
            <a:ext cx="4174756" cy="48981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2DC3DCB-C318-41E5-AEAF-74171086B7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94" t="15290" r="34013" b="5324"/>
          <a:stretch/>
        </p:blipFill>
        <p:spPr>
          <a:xfrm>
            <a:off x="6241409" y="102960"/>
            <a:ext cx="5318620" cy="656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1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sunhome.ru/poetry/79/vesennii-ruchei-v2.orig.jpg">
            <a:extLst>
              <a:ext uri="{FF2B5EF4-FFF2-40B4-BE49-F238E27FC236}">
                <a16:creationId xmlns:a16="http://schemas.microsoft.com/office/drawing/2014/main" xmlns="" id="{28A9D7A9-64F2-476C-9B54-C2A1EB8191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824" y="127828"/>
            <a:ext cx="9942352" cy="6602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uk-vesennej-kapeli-1">
            <a:hlinkClick r:id="" action="ppaction://media"/>
            <a:extLst>
              <a:ext uri="{FF2B5EF4-FFF2-40B4-BE49-F238E27FC236}">
                <a16:creationId xmlns:a16="http://schemas.microsoft.com/office/drawing/2014/main" xmlns="" id="{7FCE83FF-BEEC-4A15-B6C5-E203D4A8FF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5224" y="55737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1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l="-4000" t="26000" r="-4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>
            <a:extLst>
              <a:ext uri="{FF2B5EF4-FFF2-40B4-BE49-F238E27FC236}">
                <a16:creationId xmlns:a16="http://schemas.microsoft.com/office/drawing/2014/main" xmlns="" id="{D800FC9F-9DEB-41FA-A15C-A496F084E1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9984" y="935751"/>
            <a:ext cx="9144000" cy="2387600"/>
          </a:xfr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Любовная лирика </a:t>
            </a:r>
            <a:br>
              <a:rPr lang="ru-RU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Фёдора Ивановича Тютчева </a:t>
            </a:r>
          </a:p>
        </p:txBody>
      </p:sp>
    </p:spTree>
    <p:extLst>
      <p:ext uri="{BB962C8B-B14F-4D97-AF65-F5344CB8AC3E}">
        <p14:creationId xmlns:p14="http://schemas.microsoft.com/office/powerpoint/2010/main" val="422168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19967A1E-F375-42B2-8789-19732F59F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255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Адресаты любовной лирики Тютчева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28F751D-D3D3-4F5E-A6DA-78EEA22D5B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85" t="24652" r="26926" b="22324"/>
          <a:stretch/>
        </p:blipFill>
        <p:spPr>
          <a:xfrm>
            <a:off x="1192286" y="1251512"/>
            <a:ext cx="9807429" cy="5499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https://cdn.culture.ru/c/648352.jpg">
            <a:extLst>
              <a:ext uri="{FF2B5EF4-FFF2-40B4-BE49-F238E27FC236}">
                <a16:creationId xmlns:a16="http://schemas.microsoft.com/office/drawing/2014/main" xmlns="" id="{8254D421-D9E5-46E7-A604-A0F10CCFC3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" t="10586" r="4545" b="7671"/>
          <a:stretch/>
        </p:blipFill>
        <p:spPr bwMode="auto">
          <a:xfrm>
            <a:off x="9748007" y="1367405"/>
            <a:ext cx="2181138" cy="12835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7c09b3a25c24c56">
            <a:hlinkClick r:id="" action="ppaction://media"/>
            <a:extLst>
              <a:ext uri="{FF2B5EF4-FFF2-40B4-BE49-F238E27FC236}">
                <a16:creationId xmlns:a16="http://schemas.microsoft.com/office/drawing/2014/main" xmlns="" id="{C4358212-DDC4-410C-8B6E-3C5085BD28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8690" y="58832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B24EF0-E595-48A8-BAF2-F19EC207D898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Проблемные вопросы: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E7EDAB3-D756-4622-9865-825E6DEFA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pPr marL="0" indent="0">
              <a:buNone/>
            </a:pPr>
            <a:r>
              <a:rPr lang="ru-RU" sz="5400" dirty="0"/>
              <a:t>1. Что такое любовь в понимании Ф.И. Тютчева?</a:t>
            </a:r>
          </a:p>
          <a:p>
            <a:pPr marL="0" indent="0">
              <a:buNone/>
            </a:pPr>
            <a:r>
              <a:rPr lang="ru-RU" sz="5400" dirty="0"/>
              <a:t>2. Как факты из жизни повлияли на творчество поэта? И повлияли ли?</a:t>
            </a:r>
          </a:p>
        </p:txBody>
      </p:sp>
    </p:spTree>
    <p:extLst>
      <p:ext uri="{BB962C8B-B14F-4D97-AF65-F5344CB8AC3E}">
        <p14:creationId xmlns:p14="http://schemas.microsoft.com/office/powerpoint/2010/main" val="427278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4DDE3D-BD23-4B1C-8C8E-309ED1384102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Домашнее задание (на выбор)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3860475-721C-4387-AE3F-2F9A50D44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z="3600" dirty="0"/>
              <a:t>Подготовить выразительное чтение наизусть стихотворения </a:t>
            </a:r>
            <a:r>
              <a:rPr lang="ru-RU" sz="3600" dirty="0" err="1"/>
              <a:t>Ф.И.Тютчева</a:t>
            </a:r>
            <a:r>
              <a:rPr lang="ru-RU" sz="3600" dirty="0"/>
              <a:t> о любви.</a:t>
            </a:r>
          </a:p>
          <a:p>
            <a:pPr lvl="0"/>
            <a:r>
              <a:rPr lang="ru-RU" sz="3600" dirty="0"/>
              <a:t>Составить небольшой поэтический сборник «Самые красочные стихотворения </a:t>
            </a:r>
            <a:r>
              <a:rPr lang="ru-RU" sz="3600" dirty="0" err="1"/>
              <a:t>Ф.И.Тютчева</a:t>
            </a:r>
            <a:r>
              <a:rPr lang="ru-RU" sz="3600" dirty="0"/>
              <a:t>».</a:t>
            </a:r>
          </a:p>
          <a:p>
            <a:pPr lvl="0"/>
            <a:r>
              <a:rPr lang="ru-RU" sz="3600" dirty="0"/>
              <a:t>Письменно сопоставить лексику, синтаксис и поэтические интонации стихотворения  «Я встретил вас…» Тютчева и стихотворения Пушкина «Я помню чудное мгновение…».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707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85275"/>
            <a:ext cx="10515600" cy="98874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Работа в группах</a:t>
            </a:r>
          </a:p>
        </p:txBody>
      </p:sp>
      <p:pic>
        <p:nvPicPr>
          <p:cNvPr id="22530" name="Picture 2" descr="https://static.tildacdn.com/tild6238-3664-4538-a438-376562316634/partn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3006" y="1789517"/>
            <a:ext cx="3942825" cy="2271600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05DEB9E-F602-4ED1-B61A-0AFBA952D7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74" t="11028" r="23066" b="17126"/>
          <a:stretch/>
        </p:blipFill>
        <p:spPr>
          <a:xfrm>
            <a:off x="838200" y="1597494"/>
            <a:ext cx="7005506" cy="49272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43A8EE-B9C7-45FC-8B12-F63ECB0C1EEF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/>
              <a:t>Критерии оценивания групповой работы: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E4D635F-E4E1-4021-8A1E-4236C795E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178" y="2311167"/>
            <a:ext cx="6501468" cy="4706223"/>
          </a:xfrm>
        </p:spPr>
        <p:txBody>
          <a:bodyPr>
            <a:normAutofit fontScale="40000" lnSpcReduction="20000"/>
          </a:bodyPr>
          <a:lstStyle/>
          <a:p>
            <a:pPr marL="0" lvl="0" indent="0">
              <a:buNone/>
            </a:pPr>
            <a:r>
              <a:rPr lang="ru-RU" sz="7600" dirty="0"/>
              <a:t>1) Глубина, полнота ответа – 2 балла (0-1-2)</a:t>
            </a:r>
          </a:p>
          <a:p>
            <a:pPr marL="0" lvl="0" indent="0">
              <a:buNone/>
            </a:pPr>
            <a:r>
              <a:rPr lang="ru-RU" sz="7600" dirty="0"/>
              <a:t>2) Аргументированность ответа:</a:t>
            </a:r>
          </a:p>
          <a:p>
            <a:pPr marL="0" indent="0">
              <a:buNone/>
            </a:pPr>
            <a:r>
              <a:rPr lang="ru-RU" sz="7600" dirty="0"/>
              <a:t>- приведено 2 и более примера – 2 балла;</a:t>
            </a:r>
          </a:p>
          <a:p>
            <a:pPr marL="0" indent="0">
              <a:buNone/>
            </a:pPr>
            <a:r>
              <a:rPr lang="ru-RU" sz="7600" dirty="0"/>
              <a:t>- приведён один пример – 1 балл;</a:t>
            </a:r>
          </a:p>
          <a:p>
            <a:pPr marL="0" indent="0">
              <a:buNone/>
            </a:pPr>
            <a:r>
              <a:rPr lang="ru-RU" sz="7600" dirty="0"/>
              <a:t>- не приведено примеров – 0 баллов.</a:t>
            </a:r>
          </a:p>
          <a:p>
            <a:pPr marL="0" indent="0">
              <a:buNone/>
            </a:pPr>
            <a:r>
              <a:rPr lang="ru-RU" sz="7600" dirty="0"/>
              <a:t>3) Речь (языковое оформление ответа) – 2 балла (0-1-2)</a:t>
            </a:r>
          </a:p>
          <a:p>
            <a:pPr marL="0" indent="0">
              <a:buNone/>
            </a:pPr>
            <a:r>
              <a:rPr lang="ru-RU" sz="4000" dirty="0"/>
              <a:t> </a:t>
            </a:r>
          </a:p>
          <a:p>
            <a:pPr marL="0" indent="0">
              <a:buNone/>
            </a:pPr>
            <a:r>
              <a:rPr lang="ru-RU" sz="4000" dirty="0"/>
              <a:t> </a:t>
            </a:r>
          </a:p>
          <a:p>
            <a:pPr marL="0" indent="0">
              <a:buNone/>
            </a:pPr>
            <a:r>
              <a:rPr lang="ru-RU" sz="4000" dirty="0"/>
              <a:t> </a:t>
            </a:r>
          </a:p>
          <a:p>
            <a:endParaRPr lang="ru-RU" dirty="0"/>
          </a:p>
        </p:txBody>
      </p:sp>
      <p:pic>
        <p:nvPicPr>
          <p:cNvPr id="4" name="Таймер 8 минут обратный отсчёт ( с тиканьем )">
            <a:hlinkClick r:id="" action="ppaction://media"/>
            <a:extLst>
              <a:ext uri="{FF2B5EF4-FFF2-40B4-BE49-F238E27FC236}">
                <a16:creationId xmlns:a16="http://schemas.microsoft.com/office/drawing/2014/main" xmlns="" id="{3259A755-40AE-434E-8907-74590E1FB5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08813" y="2611335"/>
            <a:ext cx="4469934" cy="251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30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edor-ivanovic-tyutcev_on84Mk2R">
            <a:hlinkClick r:id="" action="ppaction://media"/>
            <a:extLst>
              <a:ext uri="{FF2B5EF4-FFF2-40B4-BE49-F238E27FC236}">
                <a16:creationId xmlns:a16="http://schemas.microsoft.com/office/drawing/2014/main" xmlns="" id="{27E0110D-C06E-4CF9-AC3C-ADB57B66ADE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77434" y="1454105"/>
            <a:ext cx="4767224" cy="3575093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58888AF-DD14-482B-AB10-A434C7A79D8A}"/>
              </a:ext>
            </a:extLst>
          </p:cNvPr>
          <p:cNvSpPr txBox="1"/>
          <p:nvPr/>
        </p:nvSpPr>
        <p:spPr>
          <a:xfrm>
            <a:off x="755009" y="5789171"/>
            <a:ext cx="106120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/>
              <a:t>Посвящено Эрнестине фон </a:t>
            </a:r>
            <a:r>
              <a:rPr lang="ru-RU" sz="3200" i="1" dirty="0" err="1"/>
              <a:t>Дёрнберг</a:t>
            </a:r>
            <a:r>
              <a:rPr lang="ru-RU" sz="3200" i="1" dirty="0"/>
              <a:t> </a:t>
            </a:r>
          </a:p>
          <a:p>
            <a:pPr algn="ctr"/>
            <a:r>
              <a:rPr lang="ru-RU" sz="3200" i="1" dirty="0"/>
              <a:t>«Люблю глаза твои, мой друг…»</a:t>
            </a:r>
          </a:p>
        </p:txBody>
      </p:sp>
    </p:spTree>
    <p:extLst>
      <p:ext uri="{BB962C8B-B14F-4D97-AF65-F5344CB8AC3E}">
        <p14:creationId xmlns:p14="http://schemas.microsoft.com/office/powerpoint/2010/main" val="384550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315</Words>
  <Application>Microsoft Office PowerPoint</Application>
  <PresentationFormat>Произвольный</PresentationFormat>
  <Paragraphs>53</Paragraphs>
  <Slides>14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Урок литературы </vt:lpstr>
      <vt:lpstr>Презентация PowerPoint</vt:lpstr>
      <vt:lpstr>Любовная лирика  Фёдора Ивановича Тютчева </vt:lpstr>
      <vt:lpstr>Адресаты любовной лирики Тютчева</vt:lpstr>
      <vt:lpstr>Проблемные вопросы:</vt:lpstr>
      <vt:lpstr>Домашнее задание (на выбор)</vt:lpstr>
      <vt:lpstr>Работа в группах</vt:lpstr>
      <vt:lpstr>Критерии оценивания групповой работы: </vt:lpstr>
      <vt:lpstr>Презентация PowerPoint</vt:lpstr>
      <vt:lpstr>Презентация PowerPoint</vt:lpstr>
      <vt:lpstr>Презентация PowerPoint</vt:lpstr>
      <vt:lpstr>Подумайте!</vt:lpstr>
      <vt:lpstr>Проблемные вопросы:</vt:lpstr>
      <vt:lpstr>Рефлексия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литературы</dc:title>
  <dc:creator>Смирнова Ирина Энверовна</dc:creator>
  <cp:lastModifiedBy>Надежда Пронская</cp:lastModifiedBy>
  <cp:revision>23</cp:revision>
  <dcterms:created xsi:type="dcterms:W3CDTF">2022-12-05T08:08:05Z</dcterms:created>
  <dcterms:modified xsi:type="dcterms:W3CDTF">2023-04-13T12:43:28Z</dcterms:modified>
</cp:coreProperties>
</file>