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1" r:id="rId8"/>
    <p:sldId id="260" r:id="rId9"/>
    <p:sldId id="264" r:id="rId10"/>
    <p:sldId id="265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69" r:id="rId26"/>
    <p:sldId id="270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убанова Александра Юрьевна" initials="ГАЮ" lastIdx="2" clrIdx="0">
    <p:extLst>
      <p:ext uri="{19B8F6BF-5375-455C-9EA6-DF929625EA0E}">
        <p15:presenceInfo xmlns:p15="http://schemas.microsoft.com/office/powerpoint/2012/main" userId="S-1-5-21-4110527633-3077493103-2606483700-3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60" d="100"/>
          <a:sy n="60" d="100"/>
        </p:scale>
        <p:origin x="96" y="1230"/>
      </p:cViewPr>
      <p:guideLst>
        <p:guide orient="horz" pos="3657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анкетирования: как и когда применяется, особенности </a:t>
            </a:r>
            <a:r>
              <a:rPr lang="ru-RU" dirty="0" smtClean="0"/>
              <a:t>метода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олна 11"/>
          <p:cNvSpPr/>
          <p:nvPr/>
        </p:nvSpPr>
        <p:spPr>
          <a:xfrm>
            <a:off x="3863752" y="5741113"/>
            <a:ext cx="1262399" cy="216024"/>
          </a:xfrm>
          <a:prstGeom prst="wav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олна 12"/>
          <p:cNvSpPr/>
          <p:nvPr/>
        </p:nvSpPr>
        <p:spPr>
          <a:xfrm>
            <a:off x="3863752" y="3501008"/>
            <a:ext cx="1262399" cy="216024"/>
          </a:xfrm>
          <a:prstGeom prst="wav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олна 13"/>
          <p:cNvSpPr/>
          <p:nvPr/>
        </p:nvSpPr>
        <p:spPr>
          <a:xfrm>
            <a:off x="3807643" y="2557327"/>
            <a:ext cx="1262399" cy="216024"/>
          </a:xfrm>
          <a:prstGeom prst="wav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824526" y="4549927"/>
            <a:ext cx="1262399" cy="216024"/>
          </a:xfrm>
          <a:prstGeom prst="wav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862" y="2466024"/>
            <a:ext cx="8180379" cy="4509108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cs typeface="Times New Roman"/>
              </a:rPr>
              <a:t>о фактах</a:t>
            </a:r>
          </a:p>
          <a:p>
            <a:pPr marL="360000" indent="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Цель </a:t>
            </a:r>
            <a:r>
              <a:rPr lang="ru-RU" sz="2400" dirty="0">
                <a:solidFill>
                  <a:schemeClr val="tx1"/>
                </a:solidFill>
                <a:cs typeface="Times New Roman"/>
              </a:rPr>
              <a:t>— получение информации о конкретных явлениях, </a:t>
            </a: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событиях.</a:t>
            </a:r>
            <a:endParaRPr lang="ru-RU" sz="2400" dirty="0">
              <a:solidFill>
                <a:schemeClr val="tx1"/>
              </a:solidFill>
              <a:cs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cs typeface="Times New Roman"/>
              </a:rPr>
              <a:t>о знании</a:t>
            </a:r>
          </a:p>
          <a:p>
            <a:pPr marL="360000" indent="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Выясняют </a:t>
            </a:r>
            <a:r>
              <a:rPr lang="ru-RU" sz="2400" dirty="0">
                <a:solidFill>
                  <a:schemeClr val="tx1"/>
                </a:solidFill>
                <a:cs typeface="Times New Roman"/>
              </a:rPr>
              <a:t>уровень информированности и знания </a:t>
            </a: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респондента (как </a:t>
            </a:r>
            <a:r>
              <a:rPr lang="ru-RU" sz="2400" dirty="0">
                <a:solidFill>
                  <a:schemeClr val="tx1"/>
                </a:solidFill>
                <a:cs typeface="Times New Roman"/>
              </a:rPr>
              <a:t>правило, </a:t>
            </a: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тестовые и экзаменационные вопросы).</a:t>
            </a:r>
            <a:endParaRPr lang="ru-RU" sz="2400" dirty="0">
              <a:solidFill>
                <a:schemeClr val="tx1"/>
              </a:solidFill>
              <a:cs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cs typeface="Times New Roman"/>
              </a:rPr>
              <a:t>о мнении</a:t>
            </a:r>
          </a:p>
          <a:p>
            <a:pPr marL="360000" indent="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Цель — узнать личные, </a:t>
            </a:r>
            <a:r>
              <a:rPr lang="ru-RU" sz="2400" dirty="0">
                <a:solidFill>
                  <a:schemeClr val="tx1"/>
                </a:solidFill>
                <a:cs typeface="Times New Roman"/>
              </a:rPr>
              <a:t>оценочные </a:t>
            </a: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суждения опрашиваемого; определить </a:t>
            </a:r>
            <a:r>
              <a:rPr lang="ru-RU" sz="2400" dirty="0">
                <a:solidFill>
                  <a:schemeClr val="tx1"/>
                </a:solidFill>
                <a:cs typeface="Times New Roman"/>
              </a:rPr>
              <a:t>отношение человека к </a:t>
            </a: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интересующим явлениям, событиям.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cs typeface="Times New Roman"/>
              </a:rPr>
              <a:t>о мотивах </a:t>
            </a:r>
          </a:p>
          <a:p>
            <a:pPr marL="360000" indent="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Помогают </a:t>
            </a:r>
            <a:r>
              <a:rPr lang="ru-RU" sz="2400" dirty="0">
                <a:solidFill>
                  <a:schemeClr val="tx1"/>
                </a:solidFill>
                <a:cs typeface="Times New Roman"/>
              </a:rPr>
              <a:t>выяснить субъективные представления человека о мотивах своих </a:t>
            </a:r>
            <a:r>
              <a:rPr lang="ru-RU" sz="2400" dirty="0" smtClean="0">
                <a:solidFill>
                  <a:schemeClr val="tx1"/>
                </a:solidFill>
                <a:cs typeface="Times New Roman"/>
              </a:rPr>
              <a:t>действий в различных ситуациях.</a:t>
            </a:r>
            <a:endParaRPr lang="ru-RU" sz="24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b="1" dirty="0"/>
              <a:t>Основные правила составления  анкеты</a:t>
            </a:r>
          </a:p>
        </p:txBody>
      </p:sp>
      <p:pic>
        <p:nvPicPr>
          <p:cNvPr id="5" name="Picture 2" descr="https://www.pinclipart.com/picdir/big/40-401470_computer-icons-arrow-drawing-download-hand-drawn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542">
            <a:off x="2422410" y="-32374"/>
            <a:ext cx="1296144" cy="7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3752" y="-30541"/>
            <a:ext cx="5908990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Второй </a:t>
            </a:r>
            <a:r>
              <a:rPr lang="ru-RU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блок </a:t>
            </a: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анкеты</a:t>
            </a:r>
            <a:endParaRPr lang="ru-RU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6426" y="525983"/>
            <a:ext cx="4427815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состоит </a:t>
            </a:r>
            <a:r>
              <a:rPr lang="ru-RU" sz="3600" i="1" dirty="0">
                <a:ea typeface="Calibri" panose="020F0502020204030204" pitchFamily="34" charset="0"/>
                <a:cs typeface="Times New Roman" panose="02020603050405020304" pitchFamily="18" charset="0"/>
              </a:rPr>
              <a:t>из вопросов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1472" y="1414111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pc="-5" dirty="0">
                <a:cs typeface="Times New Roman"/>
              </a:rPr>
              <a:t>Какие </a:t>
            </a:r>
            <a:r>
              <a:rPr lang="ru-RU" sz="3200" spc="-5" dirty="0" smtClean="0">
                <a:cs typeface="Times New Roman"/>
              </a:rPr>
              <a:t>бывают вопросы</a:t>
            </a:r>
            <a:r>
              <a:rPr lang="ru-RU" sz="3200" spc="-5" dirty="0">
                <a:cs typeface="Times New Roman"/>
              </a:rPr>
              <a:t>?</a:t>
            </a:r>
          </a:p>
        </p:txBody>
      </p:sp>
      <p:pic>
        <p:nvPicPr>
          <p:cNvPr id="4100" name="Picture 4" descr="https://i.ytimg.com/vi/Ebkkj2Ys6Ac/maxresdefaul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r="41236"/>
          <a:stretch/>
        </p:blipFill>
        <p:spPr bwMode="auto">
          <a:xfrm rot="20846397">
            <a:off x="3672722" y="832958"/>
            <a:ext cx="798602" cy="1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5" y="1123837"/>
            <a:ext cx="3168353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b="1" dirty="0"/>
              <a:t>Вопросы </a:t>
            </a:r>
            <a:r>
              <a:rPr lang="ru-RU" sz="4400" b="1" dirty="0" smtClean="0"/>
              <a:t>анкеты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6809" y="806460"/>
            <a:ext cx="8302124" cy="59046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</a:rPr>
              <a:t>В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зависимости от </a:t>
            </a:r>
            <a:r>
              <a:rPr lang="ru-RU" sz="3200" u="sng" dirty="0" smtClean="0">
                <a:solidFill>
                  <a:schemeClr val="tx1"/>
                </a:solidFill>
              </a:rPr>
              <a:t>формы</a:t>
            </a:r>
            <a:r>
              <a:rPr lang="ru-RU" sz="3200" dirty="0" smtClean="0">
                <a:solidFill>
                  <a:schemeClr val="tx1"/>
                </a:solidFill>
              </a:rPr>
              <a:t> выделяют: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Открытые вопросы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Полузакрытые вопросы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Закрытые вопросы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 </a:t>
            </a:r>
            <a:r>
              <a:rPr lang="ru-RU" sz="3200" dirty="0">
                <a:solidFill>
                  <a:schemeClr val="tx1"/>
                </a:solidFill>
              </a:rPr>
              <a:t>зависимости от </a:t>
            </a:r>
            <a:r>
              <a:rPr lang="ru-RU" sz="3200" u="sng" dirty="0">
                <a:solidFill>
                  <a:schemeClr val="tx1"/>
                </a:solidFill>
              </a:rPr>
              <a:t>цели</a:t>
            </a:r>
            <a:r>
              <a:rPr lang="ru-RU" sz="3200" dirty="0">
                <a:solidFill>
                  <a:schemeClr val="tx1"/>
                </a:solidFill>
              </a:rPr>
              <a:t> постановки вопроса </a:t>
            </a:r>
            <a:r>
              <a:rPr lang="ru-RU" sz="3200" dirty="0" smtClean="0">
                <a:solidFill>
                  <a:schemeClr val="tx1"/>
                </a:solidFill>
              </a:rPr>
              <a:t>выделяют: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Содержательные </a:t>
            </a:r>
            <a:r>
              <a:rPr lang="ru-RU" sz="3200" dirty="0">
                <a:solidFill>
                  <a:schemeClr val="tx1"/>
                </a:solidFill>
              </a:rPr>
              <a:t>вопросы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</a:rPr>
              <a:t>Вопросы-фильтры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</a:rPr>
              <a:t>Вопросы-ловушки (или контрольные вопросы)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401" y="0"/>
            <a:ext cx="929453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Вопросы социологической </a:t>
            </a: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анкеты</a:t>
            </a:r>
            <a:endParaRPr lang="ru-RU" sz="4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3712" y="901662"/>
            <a:ext cx="8352928" cy="5233191"/>
          </a:xfrm>
        </p:spPr>
        <p:txBody>
          <a:bodyPr>
            <a:normAutofit fontScale="92500" lnSpcReduction="20000"/>
          </a:bodyPr>
          <a:lstStyle/>
          <a:p>
            <a:pPr marL="0" marR="5080" indent="0" algn="just">
              <a:lnSpc>
                <a:spcPct val="100000"/>
              </a:lnSpc>
              <a:spcBef>
                <a:spcPts val="0"/>
              </a:spcBef>
              <a:buClr>
                <a:srgbClr val="549E38"/>
              </a:buClr>
              <a:buSzPct val="81818"/>
              <a:buNone/>
              <a:tabLst>
                <a:tab pos="410845" algn="l"/>
                <a:tab pos="411480" algn="l"/>
                <a:tab pos="1992630" algn="l"/>
              </a:tabLst>
            </a:pPr>
            <a:r>
              <a:rPr lang="ru-RU" sz="3800" i="1" dirty="0" smtClean="0">
                <a:solidFill>
                  <a:schemeClr val="tx1"/>
                </a:solidFill>
              </a:rPr>
              <a:t>Открытые</a:t>
            </a:r>
            <a:r>
              <a:rPr lang="ru-RU" sz="3800" dirty="0" smtClean="0">
                <a:solidFill>
                  <a:schemeClr val="tx1"/>
                </a:solidFill>
              </a:rPr>
              <a:t> – </a:t>
            </a:r>
            <a:r>
              <a:rPr lang="ru-RU" sz="3800" dirty="0">
                <a:solidFill>
                  <a:schemeClr val="tx1"/>
                </a:solidFill>
              </a:rPr>
              <a:t>предусматривают свободную форму  ответа, то есть респондент сам формулирует его</a:t>
            </a:r>
            <a:r>
              <a:rPr lang="ru-RU" sz="3800" dirty="0" smtClean="0">
                <a:solidFill>
                  <a:schemeClr val="tx1"/>
                </a:solidFill>
              </a:rPr>
              <a:t>.</a:t>
            </a:r>
          </a:p>
          <a:p>
            <a:pPr marL="0" marR="5080" indent="0" algn="just">
              <a:lnSpc>
                <a:spcPct val="100000"/>
              </a:lnSpc>
              <a:spcBef>
                <a:spcPts val="0"/>
              </a:spcBef>
              <a:buClr>
                <a:srgbClr val="549E38"/>
              </a:buClr>
              <a:buSzPct val="81818"/>
              <a:buNone/>
              <a:tabLst>
                <a:tab pos="410845" algn="l"/>
                <a:tab pos="411480" algn="l"/>
                <a:tab pos="1992630" algn="l"/>
              </a:tabLst>
            </a:pPr>
            <a:endParaRPr lang="ru-RU" sz="15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94"/>
              </a:spcBef>
              <a:buNone/>
            </a:pPr>
            <a:r>
              <a:rPr lang="ru-RU" sz="3000" spc="-10" dirty="0">
                <a:solidFill>
                  <a:schemeClr val="tx1"/>
                </a:solidFill>
                <a:cs typeface="Times New Roman"/>
              </a:rPr>
              <a:t>Например:</a:t>
            </a:r>
            <a:endParaRPr lang="ru-RU" sz="3000" dirty="0">
              <a:solidFill>
                <a:schemeClr val="tx1"/>
              </a:solidFill>
              <a:cs typeface="Times New Roman"/>
            </a:endParaRPr>
          </a:p>
          <a:p>
            <a:pPr marL="1858645" marR="334645" indent="0" algn="just">
              <a:lnSpc>
                <a:spcPct val="101299"/>
              </a:lnSpc>
              <a:spcBef>
                <a:spcPts val="1000"/>
              </a:spcBef>
              <a:buNone/>
            </a:pPr>
            <a:r>
              <a:rPr lang="ru-RU" sz="3000" spc="-5" dirty="0">
                <a:solidFill>
                  <a:schemeClr val="tx1"/>
                </a:solidFill>
                <a:cs typeface="Times New Roman"/>
              </a:rPr>
              <a:t>Что</a:t>
            </a:r>
            <a:r>
              <a:rPr lang="ru-RU" sz="3000" spc="-25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3000" spc="-5" dirty="0" smtClean="0">
                <a:solidFill>
                  <a:schemeClr val="tx1"/>
                </a:solidFill>
                <a:cs typeface="Times New Roman"/>
              </a:rPr>
              <a:t>тебе</a:t>
            </a:r>
            <a:r>
              <a:rPr lang="ru-RU" sz="3000" spc="-15" dirty="0" smtClean="0">
                <a:solidFill>
                  <a:schemeClr val="tx1"/>
                </a:solidFill>
                <a:cs typeface="Times New Roman"/>
              </a:rPr>
              <a:t> нравится </a:t>
            </a:r>
            <a:r>
              <a:rPr lang="ru-RU" sz="3000" dirty="0" smtClean="0">
                <a:solidFill>
                  <a:schemeClr val="tx1"/>
                </a:solidFill>
                <a:cs typeface="Times New Roman"/>
              </a:rPr>
              <a:t>в</a:t>
            </a:r>
            <a:r>
              <a:rPr lang="ru-RU" sz="3000" spc="-20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3000" spc="-5" dirty="0">
                <a:solidFill>
                  <a:schemeClr val="tx1"/>
                </a:solidFill>
                <a:cs typeface="Times New Roman"/>
              </a:rPr>
              <a:t>нашей </a:t>
            </a:r>
            <a:r>
              <a:rPr lang="ru-RU" sz="3000" spc="-535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3000" spc="-15" dirty="0" smtClean="0">
                <a:solidFill>
                  <a:schemeClr val="tx1"/>
                </a:solidFill>
                <a:cs typeface="Times New Roman"/>
              </a:rPr>
              <a:t>школе?</a:t>
            </a:r>
          </a:p>
          <a:p>
            <a:pPr marL="1858645" marR="334645" indent="0" algn="just">
              <a:lnSpc>
                <a:spcPct val="101299"/>
              </a:lnSpc>
              <a:spcBef>
                <a:spcPts val="1000"/>
              </a:spcBef>
              <a:buNone/>
            </a:pPr>
            <a:r>
              <a:rPr lang="ru-RU" sz="3000" spc="-15" dirty="0" smtClean="0">
                <a:solidFill>
                  <a:schemeClr val="tx1"/>
                </a:solidFill>
                <a:cs typeface="Times New Roman"/>
              </a:rPr>
              <a:t>__________________________________________________________________</a:t>
            </a:r>
          </a:p>
          <a:p>
            <a:pPr marL="1858645" marR="334645" indent="0" algn="just">
              <a:lnSpc>
                <a:spcPct val="101299"/>
              </a:lnSpc>
              <a:spcBef>
                <a:spcPts val="1000"/>
              </a:spcBef>
              <a:buNone/>
            </a:pPr>
            <a:r>
              <a:rPr lang="ru-RU" sz="3000" spc="-15" dirty="0" smtClean="0">
                <a:solidFill>
                  <a:schemeClr val="tx1"/>
                </a:solidFill>
                <a:cs typeface="Times New Roman"/>
              </a:rPr>
              <a:t>Каких кружков на твой взгляд не хватает?</a:t>
            </a:r>
          </a:p>
          <a:p>
            <a:pPr marL="1858645" marR="334645" indent="0" algn="just">
              <a:lnSpc>
                <a:spcPct val="101299"/>
              </a:lnSpc>
              <a:spcBef>
                <a:spcPts val="1000"/>
              </a:spcBef>
              <a:buNone/>
            </a:pPr>
            <a:r>
              <a:rPr lang="ru-RU" sz="3000" spc="-15" dirty="0" smtClean="0">
                <a:solidFill>
                  <a:schemeClr val="tx1"/>
                </a:solidFill>
                <a:cs typeface="Times New Roman"/>
              </a:rPr>
              <a:t>__________________________________________________________________</a:t>
            </a:r>
            <a:endParaRPr lang="ru-RU" sz="2100" spc="-15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1544" y="0"/>
            <a:ext cx="941315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зависимости от </a:t>
            </a: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формы вопроса</a:t>
            </a:r>
            <a:endParaRPr lang="ru-RU" sz="4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clipartmax.com/png/full/185-1853698_free-download-png-and-vector-questions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1" y="1947431"/>
            <a:ext cx="3089555" cy="29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5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6710" y="-34552"/>
            <a:ext cx="941315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зависимости от </a:t>
            </a: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формы вопроса</a:t>
            </a:r>
            <a:endParaRPr lang="ru-RU" sz="4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3712" y="759927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/>
              <a:t>Закрытые вопросы </a:t>
            </a:r>
            <a:r>
              <a:rPr lang="ru-RU" sz="3200" dirty="0"/>
              <a:t>– респонденту предлагается шкала ответов, из которых необходимо выбрать один или несколько, наиболее подходящих ему</a:t>
            </a:r>
            <a:r>
              <a:rPr lang="ru-RU" sz="32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Например:</a:t>
            </a:r>
          </a:p>
          <a:p>
            <a:pPr algn="just"/>
            <a:endParaRPr lang="ru-RU" sz="1400" dirty="0" smtClean="0"/>
          </a:p>
          <a:p>
            <a:pPr marL="1889125" algn="just"/>
            <a:r>
              <a:rPr lang="ru-RU" sz="2800" dirty="0"/>
              <a:t>Укажите Ваше образование:</a:t>
            </a:r>
          </a:p>
          <a:p>
            <a:pPr marL="2403475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2800" dirty="0" smtClean="0"/>
              <a:t>среднее</a:t>
            </a:r>
            <a:endParaRPr lang="ru-RU" sz="2800" dirty="0"/>
          </a:p>
          <a:p>
            <a:pPr marL="2403475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2800" dirty="0" smtClean="0"/>
              <a:t>среднее </a:t>
            </a:r>
            <a:r>
              <a:rPr lang="ru-RU" sz="2800" dirty="0"/>
              <a:t>специальное</a:t>
            </a:r>
          </a:p>
          <a:p>
            <a:pPr marL="2403475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2800" dirty="0" smtClean="0"/>
              <a:t>неоконченное </a:t>
            </a:r>
            <a:r>
              <a:rPr lang="ru-RU" sz="2800" dirty="0"/>
              <a:t>высшее</a:t>
            </a:r>
          </a:p>
          <a:p>
            <a:pPr marL="2403475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2800" dirty="0" smtClean="0"/>
              <a:t>высшее</a:t>
            </a:r>
            <a:endParaRPr lang="ru-RU" sz="2800" dirty="0"/>
          </a:p>
          <a:p>
            <a:pPr marL="2403475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2800" dirty="0" smtClean="0"/>
              <a:t>другое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02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3712" y="684848"/>
            <a:ext cx="8280920" cy="2888168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100" i="1" dirty="0">
                <a:solidFill>
                  <a:schemeClr val="tx1"/>
                </a:solidFill>
              </a:rPr>
              <a:t>Полуоткрытые</a:t>
            </a:r>
            <a:r>
              <a:rPr lang="ru-RU" sz="3100" dirty="0">
                <a:solidFill>
                  <a:schemeClr val="tx1"/>
                </a:solidFill>
              </a:rPr>
              <a:t> – респонденту предлагаются варианты ответов </a:t>
            </a:r>
            <a:r>
              <a:rPr lang="ru-RU" sz="3100" dirty="0" smtClean="0">
                <a:solidFill>
                  <a:schemeClr val="tx1"/>
                </a:solidFill>
              </a:rPr>
              <a:t>и дается </a:t>
            </a:r>
            <a:r>
              <a:rPr lang="ru-RU" sz="3100" dirty="0">
                <a:solidFill>
                  <a:schemeClr val="tx1"/>
                </a:solidFill>
              </a:rPr>
              <a:t>возможность предложить свой вариант ответа, если в списке предложенных отсутствует нужный</a:t>
            </a:r>
            <a:r>
              <a:rPr lang="ru-RU" sz="3100" dirty="0" smtClean="0">
                <a:solidFill>
                  <a:schemeClr val="tx1"/>
                </a:solidFill>
              </a:rPr>
              <a:t>.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1478" y="-19690"/>
            <a:ext cx="941315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зависимости от </a:t>
            </a: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формы вопроса</a:t>
            </a:r>
            <a:endParaRPr lang="ru-RU" sz="4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3712" y="321297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-10" dirty="0">
                <a:cs typeface="Times New Roman"/>
              </a:rPr>
              <a:t>Например</a:t>
            </a:r>
            <a:r>
              <a:rPr lang="ru-RU" sz="2400" dirty="0"/>
              <a:t>:</a:t>
            </a:r>
          </a:p>
          <a:p>
            <a:pPr marL="1889125" indent="0" algn="just">
              <a:buNone/>
            </a:pPr>
            <a:r>
              <a:rPr lang="ru-RU" sz="2400" dirty="0"/>
              <a:t>Какие предметы ты любишь больше всего?</a:t>
            </a:r>
          </a:p>
          <a:p>
            <a:pPr marL="2346325" indent="-457200" algn="just">
              <a:buClr>
                <a:srgbClr val="0F6FC6"/>
              </a:buClr>
              <a:buFont typeface="+mj-lt"/>
              <a:buAutoNum type="arabicParenR"/>
            </a:pPr>
            <a:r>
              <a:rPr lang="ru-RU" sz="2400" dirty="0"/>
              <a:t>Русский язык</a:t>
            </a:r>
          </a:p>
          <a:p>
            <a:pPr marL="2346325" indent="-457200" algn="just">
              <a:buClr>
                <a:srgbClr val="0F6FC6"/>
              </a:buClr>
              <a:buFont typeface="+mj-lt"/>
              <a:buAutoNum type="arabicParenR"/>
            </a:pPr>
            <a:r>
              <a:rPr lang="ru-RU" sz="2400" dirty="0"/>
              <a:t>Математика</a:t>
            </a:r>
          </a:p>
          <a:p>
            <a:pPr marL="2346325" indent="-457200" algn="just">
              <a:buClr>
                <a:srgbClr val="0F6FC6"/>
              </a:buClr>
              <a:buFont typeface="+mj-lt"/>
              <a:buAutoNum type="arabicParenR"/>
            </a:pPr>
            <a:r>
              <a:rPr lang="ru-RU" sz="2400" dirty="0"/>
              <a:t>Литература</a:t>
            </a:r>
          </a:p>
          <a:p>
            <a:pPr marL="2346325" indent="-457200" algn="just">
              <a:buClr>
                <a:srgbClr val="0F6FC6"/>
              </a:buClr>
              <a:buFont typeface="+mj-lt"/>
              <a:buAutoNum type="arabicParenR"/>
            </a:pPr>
            <a:r>
              <a:rPr lang="ru-RU" sz="2400" dirty="0"/>
              <a:t>Английский язык</a:t>
            </a:r>
          </a:p>
          <a:p>
            <a:pPr marL="2346325" indent="-457200" algn="just">
              <a:buClr>
                <a:srgbClr val="0F6FC6"/>
              </a:buClr>
              <a:buFont typeface="+mj-lt"/>
              <a:buAutoNum type="arabicParenR"/>
            </a:pPr>
            <a:r>
              <a:rPr lang="ru-RU" sz="2400" dirty="0"/>
              <a:t>История</a:t>
            </a:r>
          </a:p>
          <a:p>
            <a:pPr marL="2346325" indent="-457200" algn="just">
              <a:buClr>
                <a:srgbClr val="0F6FC6"/>
              </a:buClr>
              <a:buFont typeface="+mj-lt"/>
              <a:buAutoNum type="arabicParenR"/>
            </a:pPr>
            <a:r>
              <a:rPr lang="ru-RU" sz="2400" dirty="0">
                <a:cs typeface="Times New Roman"/>
              </a:rPr>
              <a:t>Другой предмет, укажи, какой:  </a:t>
            </a:r>
          </a:p>
          <a:p>
            <a:pPr marL="1889125" algn="just">
              <a:buClr>
                <a:srgbClr val="0F6FC6"/>
              </a:buClr>
            </a:pPr>
            <a:r>
              <a:rPr lang="ru-RU" sz="2400" dirty="0" smtClean="0">
                <a:cs typeface="Times New Roman"/>
              </a:rPr>
              <a:t>	________________________________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020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537" y="-27384"/>
            <a:ext cx="1218314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цели постановки вопроса 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3692577" y="881389"/>
            <a:ext cx="8136904" cy="125226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630238" indent="-617538">
              <a:lnSpc>
                <a:spcPct val="100000"/>
              </a:lnSpc>
              <a:spcBef>
                <a:spcPts val="1085"/>
              </a:spcBef>
              <a:buAutoNum type="arabicParenR"/>
              <a:tabLst>
                <a:tab pos="630238" algn="l"/>
              </a:tabLst>
            </a:pPr>
            <a:r>
              <a:rPr sz="3200" dirty="0">
                <a:cs typeface="Times New Roman"/>
              </a:rPr>
              <a:t>вопросы</a:t>
            </a:r>
            <a:r>
              <a:rPr sz="3200" spc="-3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о</a:t>
            </a:r>
            <a:r>
              <a:rPr sz="3200" spc="-20" dirty="0">
                <a:cs typeface="Times New Roman"/>
              </a:rPr>
              <a:t> </a:t>
            </a:r>
            <a:r>
              <a:rPr sz="3200" spc="-5" dirty="0">
                <a:cs typeface="Times New Roman"/>
              </a:rPr>
              <a:t>фактах;</a:t>
            </a:r>
            <a:endParaRPr sz="3200" dirty="0">
              <a:cs typeface="Times New Roman"/>
            </a:endParaRPr>
          </a:p>
          <a:p>
            <a:pPr marL="630238" indent="-617538">
              <a:lnSpc>
                <a:spcPct val="100000"/>
              </a:lnSpc>
              <a:spcBef>
                <a:spcPts val="985"/>
              </a:spcBef>
              <a:buAutoNum type="arabicParenR"/>
              <a:tabLst>
                <a:tab pos="630238" algn="l"/>
              </a:tabLst>
            </a:pPr>
            <a:r>
              <a:rPr sz="3200" dirty="0">
                <a:cs typeface="Times New Roman"/>
              </a:rPr>
              <a:t>вопросы</a:t>
            </a:r>
            <a:r>
              <a:rPr sz="3200" spc="-1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оценки,</a:t>
            </a:r>
            <a:r>
              <a:rPr sz="3200" spc="-10" dirty="0">
                <a:cs typeface="Times New Roman"/>
              </a:rPr>
              <a:t> </a:t>
            </a:r>
            <a:r>
              <a:rPr sz="3200" spc="-5" dirty="0">
                <a:cs typeface="Times New Roman"/>
              </a:rPr>
              <a:t>мнения,</a:t>
            </a:r>
            <a:r>
              <a:rPr sz="3200" spc="-15" dirty="0">
                <a:cs typeface="Times New Roman"/>
              </a:rPr>
              <a:t> суждения.</a:t>
            </a:r>
            <a:endParaRPr sz="3200" dirty="0">
              <a:cs typeface="Times New Roman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3692577" y="2564904"/>
            <a:ext cx="7964039" cy="148797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266700" algn="just">
              <a:lnSpc>
                <a:spcPct val="101299"/>
              </a:lnSpc>
              <a:spcBef>
                <a:spcPts val="65"/>
              </a:spcBef>
              <a:tabLst>
                <a:tab pos="1930400" algn="l"/>
                <a:tab pos="2597150" algn="l"/>
                <a:tab pos="3301365" algn="l"/>
                <a:tab pos="3804920" algn="l"/>
                <a:tab pos="4986655" algn="l"/>
                <a:tab pos="5714365" algn="l"/>
                <a:tab pos="6445250" algn="l"/>
              </a:tabLst>
            </a:pPr>
            <a:r>
              <a:rPr lang="ru-RU" sz="3200" i="1" dirty="0" err="1"/>
              <a:t>Прожективный</a:t>
            </a:r>
            <a:r>
              <a:rPr lang="ru-RU" sz="3200" i="1" dirty="0"/>
              <a:t> вопрос </a:t>
            </a:r>
            <a:r>
              <a:rPr lang="ru-RU" sz="3200" dirty="0"/>
              <a:t>ставит человека в воображаемую ситуацию: «представьте	 себе, что…», «вообрази, что ты</a:t>
            </a:r>
            <a:r>
              <a:rPr lang="ru-RU" sz="3200" dirty="0" smtClean="0"/>
              <a:t>…».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2577" y="4420493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</a:rPr>
              <a:t>Например:</a:t>
            </a:r>
          </a:p>
          <a:p>
            <a:pPr marL="1889125" algn="just"/>
            <a:r>
              <a:rPr lang="ru-RU" sz="2800" dirty="0" smtClean="0">
                <a:solidFill>
                  <a:srgbClr val="000000"/>
                </a:solidFill>
              </a:rPr>
              <a:t>«</a:t>
            </a:r>
            <a:r>
              <a:rPr lang="ru-RU" sz="2800" dirty="0">
                <a:solidFill>
                  <a:srgbClr val="000000"/>
                </a:solidFill>
              </a:rPr>
              <a:t>Представьте себе идеальную </a:t>
            </a:r>
            <a:r>
              <a:rPr lang="ru-RU" sz="2800" dirty="0" smtClean="0">
                <a:solidFill>
                  <a:srgbClr val="000000"/>
                </a:solidFill>
              </a:rPr>
              <a:t>школу, </a:t>
            </a:r>
            <a:r>
              <a:rPr lang="ru-RU" sz="2800" dirty="0">
                <a:solidFill>
                  <a:srgbClr val="000000"/>
                </a:solidFill>
              </a:rPr>
              <a:t>какая она?»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548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3712" y="548680"/>
            <a:ext cx="8280920" cy="1616468"/>
          </a:xfrm>
        </p:spPr>
        <p:txBody>
          <a:bodyPr vert="horz" wrap="square" lIns="0" tIns="137795" rIns="0" bIns="0" rtlCol="0">
            <a:spAutoFit/>
          </a:bodyPr>
          <a:lstStyle/>
          <a:p>
            <a:pPr marL="12700" indent="0" algn="just" defTabSz="457200">
              <a:lnSpc>
                <a:spcPct val="100000"/>
              </a:lnSpc>
              <a:spcBef>
                <a:spcPts val="0"/>
              </a:spcBef>
              <a:buNone/>
              <a:tabLst>
                <a:tab pos="630238" algn="l"/>
              </a:tabLst>
            </a:pPr>
            <a:r>
              <a:rPr lang="ru-RU" sz="3200" i="1" dirty="0">
                <a:solidFill>
                  <a:schemeClr val="tx1"/>
                </a:solidFill>
                <a:cs typeface="Times New Roman"/>
              </a:rPr>
              <a:t>Вопросы-фильтры</a:t>
            </a:r>
            <a:r>
              <a:rPr lang="ru-RU" sz="3200" dirty="0">
                <a:solidFill>
                  <a:schemeClr val="tx1"/>
                </a:solidFill>
                <a:cs typeface="Times New Roman"/>
              </a:rPr>
              <a:t> помогают отобрать ту аудиторию, которую нужно опросить (целевая группа исследования</a:t>
            </a:r>
            <a:r>
              <a:rPr lang="ru-RU" sz="3200" dirty="0" smtClean="0">
                <a:solidFill>
                  <a:schemeClr val="tx1"/>
                </a:solidFill>
                <a:cs typeface="Times New Roman"/>
              </a:rPr>
              <a:t>).</a:t>
            </a:r>
            <a:endParaRPr lang="ru-RU" sz="32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7" y="-27384"/>
            <a:ext cx="1218314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цели постановки вопроса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31704" y="2204864"/>
            <a:ext cx="8280920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dirty="0" smtClean="0">
                <a:solidFill>
                  <a:srgbClr val="000000"/>
                </a:solidFill>
              </a:rPr>
              <a:t>Например:</a:t>
            </a:r>
          </a:p>
          <a:p>
            <a:pPr marL="1889125"/>
            <a:r>
              <a:rPr lang="ru-RU" sz="2800" dirty="0" smtClean="0">
                <a:solidFill>
                  <a:srgbClr val="000000"/>
                </a:solidFill>
              </a:rPr>
              <a:t>Как ты относишься </a:t>
            </a:r>
            <a:r>
              <a:rPr lang="ru-RU" sz="2800" dirty="0">
                <a:solidFill>
                  <a:srgbClr val="000000"/>
                </a:solidFill>
              </a:rPr>
              <a:t>к чтению</a:t>
            </a:r>
            <a:r>
              <a:rPr lang="ru-RU" sz="2800" dirty="0" smtClean="0">
                <a:solidFill>
                  <a:srgbClr val="000000"/>
                </a:solidFill>
              </a:rPr>
              <a:t>? </a:t>
            </a:r>
            <a:endParaRPr lang="ru-RU" sz="2800" dirty="0">
              <a:solidFill>
                <a:srgbClr val="000000"/>
              </a:solidFill>
            </a:endParaRPr>
          </a:p>
          <a:p>
            <a:pPr marL="2403475" indent="-514350" algn="just">
              <a:buClr>
                <a:srgbClr val="0F6FC6"/>
              </a:buClr>
              <a:buFont typeface="+mj-lt"/>
              <a:buAutoNum type="arabicParenR"/>
            </a:pPr>
            <a:r>
              <a:rPr lang="ru-RU" sz="2750" dirty="0" smtClean="0">
                <a:solidFill>
                  <a:srgbClr val="000000"/>
                </a:solidFill>
              </a:rPr>
              <a:t>мне </a:t>
            </a:r>
            <a:r>
              <a:rPr lang="ru-RU" sz="2750" dirty="0">
                <a:solidFill>
                  <a:srgbClr val="000000"/>
                </a:solidFill>
              </a:rPr>
              <a:t>нравится читать, я много читаю </a:t>
            </a:r>
          </a:p>
          <a:p>
            <a:pPr marL="2403475" indent="-514350" algn="just">
              <a:buClr>
                <a:srgbClr val="0F6FC6"/>
              </a:buClr>
              <a:buFont typeface="+mj-lt"/>
              <a:buAutoNum type="arabicParenR"/>
            </a:pPr>
            <a:r>
              <a:rPr lang="ru-RU" sz="2750" dirty="0" smtClean="0">
                <a:solidFill>
                  <a:srgbClr val="000000"/>
                </a:solidFill>
              </a:rPr>
              <a:t>читаю </a:t>
            </a:r>
            <a:r>
              <a:rPr lang="ru-RU" sz="2750" dirty="0">
                <a:solidFill>
                  <a:srgbClr val="000000"/>
                </a:solidFill>
              </a:rPr>
              <a:t>редко, читать не люблю </a:t>
            </a:r>
          </a:p>
          <a:p>
            <a:pPr marL="2403475" indent="-514350" algn="just">
              <a:buClr>
                <a:srgbClr val="0F6FC6"/>
              </a:buClr>
              <a:buFont typeface="+mj-lt"/>
              <a:buAutoNum type="arabicParenR"/>
            </a:pPr>
            <a:r>
              <a:rPr lang="ru-RU" sz="2750" dirty="0" smtClean="0">
                <a:solidFill>
                  <a:srgbClr val="000000"/>
                </a:solidFill>
              </a:rPr>
              <a:t>читаю </a:t>
            </a:r>
            <a:r>
              <a:rPr lang="ru-RU" sz="2750" dirty="0">
                <a:solidFill>
                  <a:srgbClr val="000000"/>
                </a:solidFill>
              </a:rPr>
              <a:t>для получения информации </a:t>
            </a:r>
          </a:p>
          <a:p>
            <a:pPr marL="2403475" indent="-514350" algn="just">
              <a:buClr>
                <a:srgbClr val="0F6FC6"/>
              </a:buClr>
              <a:buFont typeface="+mj-lt"/>
              <a:buAutoNum type="arabicParenR"/>
            </a:pPr>
            <a:r>
              <a:rPr lang="ru-RU" sz="2750" dirty="0" smtClean="0">
                <a:solidFill>
                  <a:srgbClr val="000000"/>
                </a:solidFill>
              </a:rPr>
              <a:t>не </a:t>
            </a:r>
            <a:r>
              <a:rPr lang="ru-RU" sz="2750" dirty="0">
                <a:solidFill>
                  <a:srgbClr val="000000"/>
                </a:solidFill>
              </a:rPr>
              <a:t>читаю, чтение сейчас никому не нужно </a:t>
            </a:r>
          </a:p>
          <a:p>
            <a:pPr marL="2403475" indent="-514350" algn="just">
              <a:buClr>
                <a:srgbClr val="0F6FC6"/>
              </a:buClr>
              <a:buFont typeface="+mj-lt"/>
              <a:buAutoNum type="arabicParenR"/>
            </a:pPr>
            <a:r>
              <a:rPr lang="ru-RU" sz="2750" dirty="0" smtClean="0">
                <a:solidFill>
                  <a:srgbClr val="000000"/>
                </a:solidFill>
              </a:rPr>
              <a:t>я </a:t>
            </a:r>
            <a:r>
              <a:rPr lang="ru-RU" sz="2750" dirty="0">
                <a:solidFill>
                  <a:srgbClr val="000000"/>
                </a:solidFill>
              </a:rPr>
              <a:t>люблю читать, но на чтение обычно не хватает времени </a:t>
            </a:r>
          </a:p>
        </p:txBody>
      </p:sp>
    </p:spTree>
    <p:extLst>
      <p:ext uri="{BB962C8B-B14F-4D97-AF65-F5344CB8AC3E}">
        <p14:creationId xmlns:p14="http://schemas.microsoft.com/office/powerpoint/2010/main" val="429393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75720" y="582216"/>
            <a:ext cx="8208912" cy="6063839"/>
          </a:xfrm>
          <a:prstGeom prst="rect">
            <a:avLst/>
          </a:prstGeom>
        </p:spPr>
        <p:txBody>
          <a:bodyPr vert="horz" wrap="square" lIns="0" tIns="137795" rIns="0" bIns="0" rtlCol="0" anchor="ctr"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just" defTabSz="45720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tabLst>
                <a:tab pos="630238" algn="l"/>
              </a:tabLst>
            </a:pPr>
            <a:r>
              <a:rPr lang="ru-RU" sz="3100" i="1" dirty="0" smtClean="0">
                <a:solidFill>
                  <a:schemeClr val="tx1"/>
                </a:solidFill>
                <a:cs typeface="Times New Roman"/>
              </a:rPr>
              <a:t>Вопросы-ловушки</a:t>
            </a:r>
            <a:r>
              <a:rPr lang="ru-RU" sz="3100" dirty="0" smtClean="0">
                <a:solidFill>
                  <a:schemeClr val="tx1"/>
                </a:solidFill>
                <a:cs typeface="Times New Roman"/>
              </a:rPr>
              <a:t> – своего рода тест, в котором только	один правильный вариант ответа; применяются, когда нужно точно выяснить знание в отношении какого-либо явления, процесса и т. п.</a:t>
            </a:r>
          </a:p>
          <a:p>
            <a:pPr marL="12700" indent="0" algn="just" defTabSz="457200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  <a:tabLst>
                <a:tab pos="630238" algn="l"/>
              </a:tabLst>
            </a:pPr>
            <a:r>
              <a:rPr lang="ru-RU" sz="2500" dirty="0" smtClean="0">
                <a:solidFill>
                  <a:schemeClr val="tx1"/>
                </a:solidFill>
                <a:cs typeface="Times New Roman"/>
              </a:rPr>
              <a:t>Например:</a:t>
            </a:r>
          </a:p>
          <a:p>
            <a:pPr marL="1889125" indent="0" algn="just" defTabSz="45720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tabLst>
                <a:tab pos="630238" algn="l"/>
              </a:tabLst>
            </a:pPr>
            <a:r>
              <a:rPr lang="ru-RU" sz="2500" dirty="0">
                <a:solidFill>
                  <a:srgbClr val="000000"/>
                </a:solidFill>
              </a:rPr>
              <a:t>Что такое ОГЭ?</a:t>
            </a:r>
          </a:p>
          <a:p>
            <a:pPr marL="1889125" indent="630238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tabLst>
                <a:tab pos="630238" algn="l"/>
              </a:tabLst>
            </a:pPr>
            <a:r>
              <a:rPr lang="ru-RU" sz="2500" dirty="0">
                <a:solidFill>
                  <a:srgbClr val="000000"/>
                </a:solidFill>
              </a:rPr>
              <a:t>Общественно-государственный этикет</a:t>
            </a:r>
          </a:p>
          <a:p>
            <a:pPr marL="1889125" indent="630238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tabLst>
                <a:tab pos="630238" algn="l"/>
              </a:tabLst>
            </a:pPr>
            <a:r>
              <a:rPr lang="ru-RU" sz="2500" dirty="0">
                <a:solidFill>
                  <a:srgbClr val="000000"/>
                </a:solidFill>
              </a:rPr>
              <a:t>Основной государственный экзамен</a:t>
            </a:r>
          </a:p>
          <a:p>
            <a:pPr marL="1889125" indent="630238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tabLst>
                <a:tab pos="630238" algn="l"/>
              </a:tabLst>
            </a:pPr>
            <a:r>
              <a:rPr lang="ru-RU" sz="2500" dirty="0">
                <a:solidFill>
                  <a:srgbClr val="000000"/>
                </a:solidFill>
              </a:rPr>
              <a:t>Ограниченная гарантия эксплуатации</a:t>
            </a:r>
          </a:p>
          <a:p>
            <a:pPr marL="1889125" indent="630238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tabLst>
                <a:tab pos="630238" algn="l"/>
              </a:tabLst>
            </a:pPr>
            <a:r>
              <a:rPr lang="ru-RU" sz="2500" dirty="0">
                <a:solidFill>
                  <a:srgbClr val="000000"/>
                </a:solidFill>
              </a:rPr>
              <a:t>Общественно-гражданская </a:t>
            </a:r>
            <a:r>
              <a:rPr lang="ru-RU" sz="2500" dirty="0" smtClean="0">
                <a:solidFill>
                  <a:srgbClr val="000000"/>
                </a:solidFill>
              </a:rPr>
              <a:t>экспертиза</a:t>
            </a:r>
            <a:endParaRPr lang="ru-RU" sz="32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7" y="-27384"/>
            <a:ext cx="1218314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цели постановки вопроса </a:t>
            </a:r>
          </a:p>
        </p:txBody>
      </p:sp>
    </p:spTree>
    <p:extLst>
      <p:ext uri="{BB962C8B-B14F-4D97-AF65-F5344CB8AC3E}">
        <p14:creationId xmlns:p14="http://schemas.microsoft.com/office/powerpoint/2010/main" val="2260747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552" y="0"/>
            <a:ext cx="9794348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sz="4400" b="1" i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Типы шкал и правила </a:t>
            </a:r>
            <a:r>
              <a:rPr sz="4400" b="1" i="1" dirty="0" err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sz="4400" b="1" i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4400" b="1" i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построения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3712" y="816827"/>
            <a:ext cx="8354188" cy="25410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5080" algn="just"/>
            <a:r>
              <a:rPr sz="3200" dirty="0">
                <a:cs typeface="Times New Roman"/>
              </a:rPr>
              <a:t>В социологических исследованиях применяется 3 </a:t>
            </a:r>
            <a:r>
              <a:rPr sz="3200" dirty="0" err="1">
                <a:cs typeface="Times New Roman"/>
              </a:rPr>
              <a:t>типа</a:t>
            </a:r>
            <a:r>
              <a:rPr sz="3200" dirty="0">
                <a:cs typeface="Times New Roman"/>
              </a:rPr>
              <a:t> </a:t>
            </a:r>
            <a:r>
              <a:rPr sz="3200" dirty="0" err="1" smtClean="0">
                <a:cs typeface="Times New Roman"/>
              </a:rPr>
              <a:t>шкал</a:t>
            </a:r>
            <a:r>
              <a:rPr sz="3200" dirty="0">
                <a:cs typeface="Times New Roman"/>
              </a:rPr>
              <a:t>:</a:t>
            </a:r>
          </a:p>
          <a:p>
            <a:pPr marL="809625" indent="449263">
              <a:buClr>
                <a:srgbClr val="0F6FC6"/>
              </a:buClr>
              <a:buSzPct val="79545"/>
              <a:buFont typeface="Wingdings" panose="05000000000000000000" pitchFamily="2" charset="2"/>
              <a:buChar char="v"/>
              <a:tabLst>
                <a:tab pos="410845" algn="l"/>
                <a:tab pos="411480" algn="l"/>
              </a:tabLst>
            </a:pPr>
            <a:r>
              <a:rPr sz="3200" dirty="0">
                <a:cs typeface="Times New Roman"/>
              </a:rPr>
              <a:t>номинальная;</a:t>
            </a:r>
          </a:p>
          <a:p>
            <a:pPr marL="809625" indent="449263">
              <a:buClr>
                <a:srgbClr val="0F6FC6"/>
              </a:buClr>
              <a:buSzPct val="79545"/>
              <a:buFont typeface="Wingdings" panose="05000000000000000000" pitchFamily="2" charset="2"/>
              <a:buChar char="v"/>
              <a:tabLst>
                <a:tab pos="410845" algn="l"/>
                <a:tab pos="411480" algn="l"/>
              </a:tabLst>
            </a:pPr>
            <a:r>
              <a:rPr sz="3200" dirty="0">
                <a:cs typeface="Times New Roman"/>
              </a:rPr>
              <a:t>порядковая (или ранговая);</a:t>
            </a:r>
          </a:p>
          <a:p>
            <a:pPr marL="809625" indent="449263">
              <a:buClr>
                <a:srgbClr val="0F6FC6"/>
              </a:buClr>
              <a:buSzPct val="79545"/>
              <a:buFont typeface="Wingdings" panose="05000000000000000000" pitchFamily="2" charset="2"/>
              <a:buChar char="v"/>
              <a:tabLst>
                <a:tab pos="410845" algn="l"/>
                <a:tab pos="411480" algn="l"/>
              </a:tabLst>
            </a:pPr>
            <a:r>
              <a:rPr sz="3200" dirty="0">
                <a:cs typeface="Times New Roman"/>
              </a:rPr>
              <a:t>интервальная шкала.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90" y="3975286"/>
            <a:ext cx="4538154" cy="1200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077" y="3603295"/>
            <a:ext cx="3949843" cy="1629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302" y="5515568"/>
            <a:ext cx="8337618" cy="11998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9335" y="1123837"/>
            <a:ext cx="316835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/>
              <a:t>Типы шкал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4049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31704" y="791408"/>
            <a:ext cx="82809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 smtClean="0">
                <a:solidFill>
                  <a:srgbClr val="000000"/>
                </a:solidFill>
              </a:rPr>
              <a:t>Номинальная шкала </a:t>
            </a:r>
            <a:r>
              <a:rPr lang="ru-RU" sz="2600" dirty="0" smtClean="0">
                <a:solidFill>
                  <a:srgbClr val="000000"/>
                </a:solidFill>
              </a:rPr>
              <a:t>устанавливает </a:t>
            </a:r>
            <a:r>
              <a:rPr lang="ru-RU" sz="2600" dirty="0">
                <a:solidFill>
                  <a:srgbClr val="000000"/>
                </a:solidFill>
              </a:rPr>
              <a:t>отношения равенства между объектами, включенными в один </a:t>
            </a:r>
            <a:r>
              <a:rPr lang="ru-RU" sz="2600" dirty="0" smtClean="0">
                <a:solidFill>
                  <a:srgbClr val="000000"/>
                </a:solidFill>
              </a:rPr>
              <a:t>класс, может </a:t>
            </a:r>
            <a:r>
              <a:rPr lang="ru-RU" sz="2600" dirty="0">
                <a:solidFill>
                  <a:srgbClr val="000000"/>
                </a:solidFill>
              </a:rPr>
              <a:t>зафиксировать наличие или отсутствие признака в изучаемом пространстве </a:t>
            </a:r>
            <a:r>
              <a:rPr lang="ru-RU" sz="2600" dirty="0" smtClean="0">
                <a:solidFill>
                  <a:srgbClr val="000000"/>
                </a:solidFill>
              </a:rPr>
              <a:t>переменных, часто </a:t>
            </a:r>
            <a:r>
              <a:rPr lang="ru-RU" sz="2600" dirty="0">
                <a:solidFill>
                  <a:srgbClr val="000000"/>
                </a:solidFill>
              </a:rPr>
              <a:t>используется </a:t>
            </a:r>
            <a:r>
              <a:rPr lang="ru-RU" sz="2600" dirty="0" smtClean="0">
                <a:solidFill>
                  <a:srgbClr val="000000"/>
                </a:solidFill>
              </a:rPr>
              <a:t>при </a:t>
            </a:r>
            <a:r>
              <a:rPr lang="ru-RU" sz="2600" dirty="0">
                <a:solidFill>
                  <a:srgbClr val="000000"/>
                </a:solidFill>
              </a:rPr>
              <a:t>формулировании закрытых и полузакрытых вопросов, когда </a:t>
            </a:r>
            <a:r>
              <a:rPr lang="ru-RU" sz="2600" dirty="0" smtClean="0">
                <a:solidFill>
                  <a:srgbClr val="000000"/>
                </a:solidFill>
              </a:rPr>
              <a:t>предлагаются </a:t>
            </a:r>
            <a:r>
              <a:rPr lang="ru-RU" sz="2600" dirty="0">
                <a:solidFill>
                  <a:srgbClr val="000000"/>
                </a:solidFill>
              </a:rPr>
              <a:t>готовые варианты ответа. </a:t>
            </a:r>
            <a:endParaRPr lang="ru-RU" sz="2600" dirty="0" smtClean="0">
              <a:solidFill>
                <a:srgbClr val="000000"/>
              </a:solidFill>
            </a:endParaRPr>
          </a:p>
          <a:p>
            <a:pPr algn="just"/>
            <a:r>
              <a:rPr lang="ru-RU" sz="2600" i="1" dirty="0"/>
              <a:t>Ранговая </a:t>
            </a:r>
            <a:r>
              <a:rPr lang="ru-RU" sz="2600" i="1" dirty="0" smtClean="0"/>
              <a:t>(порядковая) шкала </a:t>
            </a:r>
            <a:r>
              <a:rPr lang="ru-RU" sz="2600" dirty="0"/>
              <a:t>устанавливает отношения равенства между явлениями в каждом классе и отношениями последовательности в понятиях больше/меньше между всеми без исключения классами. С ее помощью измеряется большинство свойств и признаков социальных явлений. 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063552" y="0"/>
            <a:ext cx="9794348" cy="8168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Типы шкал и правила их построения</a:t>
            </a:r>
            <a:endParaRPr lang="ru-RU" sz="4400" b="1" i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6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Какие виды исследований бывают?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gallery.1x.com/images/user/e1e4db11018b61c784191640d5b042e0-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621"/>
            <a:ext cx="3433614" cy="34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1651" y="778355"/>
            <a:ext cx="8352928" cy="5770811"/>
          </a:xfrm>
        </p:spPr>
        <p:txBody>
          <a:bodyPr wrap="square">
            <a:spAutoFit/>
          </a:bodyPr>
          <a:lstStyle/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rgbClr val="000000"/>
                </a:solidFill>
              </a:rPr>
              <a:t>Позиции </a:t>
            </a:r>
            <a:r>
              <a:rPr lang="ru-RU" sz="2600" i="1" dirty="0">
                <a:solidFill>
                  <a:srgbClr val="000000"/>
                </a:solidFill>
              </a:rPr>
              <a:t>ранговой шкалы</a:t>
            </a:r>
            <a:r>
              <a:rPr lang="ru-RU" sz="2600" dirty="0">
                <a:solidFill>
                  <a:srgbClr val="000000"/>
                </a:solidFill>
              </a:rPr>
              <a:t> располагаются в строгом порядке: от наиболее к наименее значимой (или наоборот). Позиции должны быть расположены симметрично – то есть число позиций с положительными значениями должно быть равно числу позиций с отрицательными, а между ними должна располагаться позиция с нейтральным, «нулевым» значением. </a:t>
            </a:r>
            <a:endParaRPr lang="ru-RU" sz="2600" dirty="0" smtClean="0">
              <a:solidFill>
                <a:srgbClr val="000000"/>
              </a:solidFill>
            </a:endParaRPr>
          </a:p>
          <a:p>
            <a:pPr marL="0" indent="0" algn="just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Пример шкалы рангового (порядкового) </a:t>
            </a:r>
            <a:r>
              <a:rPr lang="ru-RU" sz="2600" dirty="0">
                <a:solidFill>
                  <a:srgbClr val="000000"/>
                </a:solidFill>
              </a:rPr>
              <a:t>типа:</a:t>
            </a:r>
          </a:p>
          <a:p>
            <a:pPr marL="0" indent="474663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600" dirty="0" smtClean="0">
                <a:solidFill>
                  <a:srgbClr val="000000"/>
                </a:solidFill>
              </a:rPr>
              <a:t>совершенно </a:t>
            </a:r>
            <a:r>
              <a:rPr lang="ru-RU" sz="2600" dirty="0">
                <a:solidFill>
                  <a:srgbClr val="000000"/>
                </a:solidFill>
              </a:rPr>
              <a:t>согласен / крайне </a:t>
            </a:r>
            <a:r>
              <a:rPr lang="ru-RU" sz="2600" dirty="0" smtClean="0">
                <a:solidFill>
                  <a:srgbClr val="000000"/>
                </a:solidFill>
              </a:rPr>
              <a:t>положительно</a:t>
            </a:r>
            <a:endParaRPr lang="ru-RU" sz="2600" dirty="0">
              <a:solidFill>
                <a:srgbClr val="000000"/>
              </a:solidFill>
            </a:endParaRPr>
          </a:p>
          <a:p>
            <a:pPr marL="0" indent="474663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600" dirty="0" smtClean="0">
                <a:solidFill>
                  <a:srgbClr val="000000"/>
                </a:solidFill>
              </a:rPr>
              <a:t>пожалуй</a:t>
            </a:r>
            <a:r>
              <a:rPr lang="ru-RU" sz="2600" dirty="0">
                <a:solidFill>
                  <a:srgbClr val="000000"/>
                </a:solidFill>
              </a:rPr>
              <a:t>, согласен / скорее </a:t>
            </a:r>
            <a:r>
              <a:rPr lang="ru-RU" sz="2600" dirty="0" smtClean="0">
                <a:solidFill>
                  <a:srgbClr val="000000"/>
                </a:solidFill>
              </a:rPr>
              <a:t>положительно</a:t>
            </a:r>
            <a:endParaRPr lang="ru-RU" sz="2600" dirty="0">
              <a:solidFill>
                <a:srgbClr val="000000"/>
              </a:solidFill>
            </a:endParaRPr>
          </a:p>
          <a:p>
            <a:pPr marL="0" indent="474663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600" dirty="0" smtClean="0">
                <a:solidFill>
                  <a:srgbClr val="000000"/>
                </a:solidFill>
              </a:rPr>
              <a:t>затрудняюсь </a:t>
            </a:r>
            <a:r>
              <a:rPr lang="ru-RU" sz="2600" dirty="0">
                <a:solidFill>
                  <a:srgbClr val="000000"/>
                </a:solidFill>
              </a:rPr>
              <a:t>ответить / </a:t>
            </a:r>
            <a:r>
              <a:rPr lang="ru-RU" sz="2600" dirty="0" smtClean="0">
                <a:solidFill>
                  <a:srgbClr val="000000"/>
                </a:solidFill>
              </a:rPr>
              <a:t>нейтрально</a:t>
            </a:r>
          </a:p>
          <a:p>
            <a:pPr marL="0" indent="474663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600" dirty="0" smtClean="0">
                <a:solidFill>
                  <a:srgbClr val="000000"/>
                </a:solidFill>
              </a:rPr>
              <a:t>пожалуй</a:t>
            </a:r>
            <a:r>
              <a:rPr lang="ru-RU" sz="2600" dirty="0">
                <a:solidFill>
                  <a:srgbClr val="000000"/>
                </a:solidFill>
              </a:rPr>
              <a:t>, не согласен / скорее </a:t>
            </a:r>
            <a:r>
              <a:rPr lang="ru-RU" sz="2600" dirty="0" smtClean="0">
                <a:solidFill>
                  <a:srgbClr val="000000"/>
                </a:solidFill>
              </a:rPr>
              <a:t>отрицательно</a:t>
            </a:r>
          </a:p>
          <a:p>
            <a:pPr marL="0" indent="474663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600" dirty="0" smtClean="0">
                <a:solidFill>
                  <a:srgbClr val="000000"/>
                </a:solidFill>
              </a:rPr>
              <a:t>совершенно </a:t>
            </a:r>
            <a:r>
              <a:rPr lang="ru-RU" sz="2600" dirty="0">
                <a:solidFill>
                  <a:srgbClr val="000000"/>
                </a:solidFill>
              </a:rPr>
              <a:t>не согласен / крайне </a:t>
            </a:r>
            <a:r>
              <a:rPr lang="ru-RU" sz="2600" dirty="0" smtClean="0">
                <a:solidFill>
                  <a:srgbClr val="000000"/>
                </a:solidFill>
              </a:rPr>
              <a:t>отрицательно</a:t>
            </a:r>
            <a:endParaRPr lang="ru-RU" sz="2600" dirty="0">
              <a:solidFill>
                <a:srgbClr val="000000"/>
              </a:solidFill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063552" y="0"/>
            <a:ext cx="9794348" cy="8168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Типы шкал и правила их построения</a:t>
            </a:r>
            <a:endParaRPr lang="ru-RU" sz="4400" b="1" i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8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1704" y="754429"/>
            <a:ext cx="8352928" cy="497059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i="1" dirty="0" smtClean="0">
                <a:solidFill>
                  <a:srgbClr val="000000"/>
                </a:solidFill>
              </a:rPr>
              <a:t>Ранговая </a:t>
            </a:r>
            <a:r>
              <a:rPr lang="ru-RU" sz="2600" i="1" dirty="0">
                <a:solidFill>
                  <a:srgbClr val="000000"/>
                </a:solidFill>
              </a:rPr>
              <a:t>шкала</a:t>
            </a:r>
            <a:r>
              <a:rPr lang="ru-RU" sz="2600" dirty="0">
                <a:solidFill>
                  <a:srgbClr val="000000"/>
                </a:solidFill>
              </a:rPr>
              <a:t> может иметь </a:t>
            </a:r>
            <a:r>
              <a:rPr lang="ru-RU" sz="2600" dirty="0" smtClean="0">
                <a:solidFill>
                  <a:srgbClr val="000000"/>
                </a:solidFill>
              </a:rPr>
              <a:t>другой </a:t>
            </a:r>
            <a:r>
              <a:rPr lang="ru-RU" sz="2600" dirty="0">
                <a:solidFill>
                  <a:srgbClr val="000000"/>
                </a:solidFill>
              </a:rPr>
              <a:t>вид – альтернативы могут располагаться в произвольном порядке, а респонденту в этом случае будет предложено </a:t>
            </a:r>
            <a:r>
              <a:rPr lang="ru-RU" sz="2600" dirty="0" smtClean="0">
                <a:solidFill>
                  <a:srgbClr val="000000"/>
                </a:solidFill>
              </a:rPr>
              <a:t>расставить </a:t>
            </a:r>
            <a:r>
              <a:rPr lang="ru-RU" sz="2600" dirty="0">
                <a:solidFill>
                  <a:srgbClr val="000000"/>
                </a:solidFill>
              </a:rPr>
              <a:t>в порядке </a:t>
            </a:r>
            <a:r>
              <a:rPr lang="ru-RU" sz="2600" dirty="0" smtClean="0">
                <a:solidFill>
                  <a:srgbClr val="000000"/>
                </a:solidFill>
              </a:rPr>
              <a:t>предпочтительности </a:t>
            </a:r>
            <a:r>
              <a:rPr lang="ru-RU" sz="2600" dirty="0">
                <a:solidFill>
                  <a:srgbClr val="000000"/>
                </a:solidFill>
              </a:rPr>
              <a:t>ряд этих </a:t>
            </a:r>
            <a:r>
              <a:rPr lang="ru-RU" sz="2600" dirty="0" smtClean="0">
                <a:solidFill>
                  <a:srgbClr val="000000"/>
                </a:solidFill>
              </a:rPr>
              <a:t>альтернатив.</a:t>
            </a:r>
          </a:p>
          <a:p>
            <a:pPr marL="0" indent="0" algn="just" defTabSz="457200"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Пример: </a:t>
            </a:r>
          </a:p>
          <a:p>
            <a:pPr marL="1436688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Приведенные </a:t>
            </a:r>
            <a:r>
              <a:rPr lang="ru-RU" sz="2600" dirty="0">
                <a:solidFill>
                  <a:srgbClr val="000000"/>
                </a:solidFill>
              </a:rPr>
              <a:t>ниже формы досуга расположите от наиболее предпочтительных для Вас к наименее предпочтительным (от 1 до 4, где 1 – это наиболее, 4 – наименее предпочтительные</a:t>
            </a:r>
            <a:r>
              <a:rPr lang="ru-RU" sz="2600" dirty="0" smtClean="0">
                <a:solidFill>
                  <a:srgbClr val="000000"/>
                </a:solidFill>
              </a:rPr>
              <a:t>):</a:t>
            </a:r>
            <a:endParaRPr lang="ru-RU" sz="26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1864" y="5949280"/>
            <a:ext cx="6912768" cy="12003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</a:rPr>
              <a:t> чтение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</a:rPr>
              <a:t> </a:t>
            </a:r>
            <a:r>
              <a:rPr lang="ru-RU" sz="2400" dirty="0" smtClean="0">
                <a:solidFill>
                  <a:srgbClr val="000000"/>
                </a:solidFill>
              </a:rPr>
              <a:t>прогулка</a:t>
            </a:r>
          </a:p>
          <a:p>
            <a:pPr algn="just"/>
            <a:endParaRPr lang="ru-RU" sz="2400" dirty="0" smtClean="0">
              <a:solidFill>
                <a:srgbClr val="0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 </a:t>
            </a:r>
            <a:r>
              <a:rPr lang="ru-RU" sz="2400" dirty="0">
                <a:solidFill>
                  <a:srgbClr val="000000"/>
                </a:solidFill>
              </a:rPr>
              <a:t>занятия спортом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</a:rPr>
              <a:t> кино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063552" y="0"/>
            <a:ext cx="9794348" cy="8168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Типы шкал и правила их построения</a:t>
            </a:r>
            <a:endParaRPr lang="ru-RU" sz="4400" b="1" i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0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2964" y="922650"/>
            <a:ext cx="8424936" cy="517064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</a:rPr>
              <a:t>При помощи </a:t>
            </a:r>
            <a:r>
              <a:rPr lang="ru-RU" sz="3200" i="1" dirty="0">
                <a:solidFill>
                  <a:srgbClr val="000000"/>
                </a:solidFill>
              </a:rPr>
              <a:t>интервальной шкалы</a:t>
            </a:r>
            <a:r>
              <a:rPr lang="ru-RU" sz="3200" dirty="0">
                <a:solidFill>
                  <a:srgbClr val="000000"/>
                </a:solidFill>
              </a:rPr>
              <a:t> измеряют сравнительно небольшое число свойств и признаков, главным образом те, которые можно выразить в численной форме. К таким свойствам относят возраст, стаж работы, доход и т. п. </a:t>
            </a:r>
          </a:p>
          <a:p>
            <a:pPr marL="0" indent="0" algn="just" defTabSz="45720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При </a:t>
            </a:r>
            <a:r>
              <a:rPr lang="ru-RU" sz="3200" dirty="0">
                <a:solidFill>
                  <a:srgbClr val="000000"/>
                </a:solidFill>
              </a:rPr>
              <a:t>составлении вопросов с интервальной шкалой </a:t>
            </a:r>
            <a:r>
              <a:rPr lang="ru-RU" sz="3200" dirty="0" smtClean="0">
                <a:solidFill>
                  <a:srgbClr val="000000"/>
                </a:solidFill>
              </a:rPr>
              <a:t>важно </a:t>
            </a:r>
            <a:r>
              <a:rPr lang="ru-RU" sz="3200" dirty="0">
                <a:solidFill>
                  <a:srgbClr val="000000"/>
                </a:solidFill>
              </a:rPr>
              <a:t>не допускать ошибок в самой шкале, таких как наложение или разрыв шкалы. 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063552" y="0"/>
            <a:ext cx="9794348" cy="8168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Типы шкал и правила их построения</a:t>
            </a:r>
            <a:endParaRPr lang="ru-RU" sz="4400" b="1" i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63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1704" y="1750164"/>
            <a:ext cx="2376264" cy="3046988"/>
          </a:xfrm>
        </p:spPr>
        <p:txBody>
          <a:bodyPr vert="horz" wrap="square" lIns="91440" tIns="45720" rIns="91440" bIns="45720" numCol="1" rtlCol="0" anchor="ctr">
            <a:spAutoFit/>
          </a:bodyPr>
          <a:lstStyle/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srgbClr val="000000"/>
                </a:solidFill>
              </a:rPr>
              <a:t>Пример 1: </a:t>
            </a:r>
          </a:p>
          <a:p>
            <a:pPr marL="5143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20-25 </a:t>
            </a:r>
            <a:r>
              <a:rPr lang="ru-RU" sz="3100" dirty="0">
                <a:solidFill>
                  <a:srgbClr val="000000"/>
                </a:solidFill>
              </a:rPr>
              <a:t>лет </a:t>
            </a:r>
          </a:p>
          <a:p>
            <a:pPr marL="5143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25-30 </a:t>
            </a:r>
            <a:r>
              <a:rPr lang="ru-RU" sz="3100" dirty="0">
                <a:solidFill>
                  <a:srgbClr val="000000"/>
                </a:solidFill>
              </a:rPr>
              <a:t>лет </a:t>
            </a:r>
          </a:p>
          <a:p>
            <a:pPr marL="5143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31-35 </a:t>
            </a:r>
            <a:r>
              <a:rPr lang="ru-RU" sz="3100" dirty="0">
                <a:solidFill>
                  <a:srgbClr val="000000"/>
                </a:solidFill>
              </a:rPr>
              <a:t>лет </a:t>
            </a:r>
          </a:p>
          <a:p>
            <a:pPr marL="5143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36-40 </a:t>
            </a:r>
            <a:r>
              <a:rPr lang="ru-RU" sz="3100" dirty="0">
                <a:solidFill>
                  <a:srgbClr val="000000"/>
                </a:solidFill>
              </a:rPr>
              <a:t>лет </a:t>
            </a:r>
          </a:p>
          <a:p>
            <a:pPr marL="5143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41-45 </a:t>
            </a:r>
            <a:r>
              <a:rPr lang="ru-RU" sz="3100" dirty="0">
                <a:solidFill>
                  <a:srgbClr val="000000"/>
                </a:solidFill>
              </a:rPr>
              <a:t>лет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3095" y="1750164"/>
            <a:ext cx="2383145" cy="2554545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spAutoFit/>
          </a:bodyPr>
          <a:lstStyle/>
          <a:p>
            <a:pPr algn="just">
              <a:buClr>
                <a:schemeClr val="accent1"/>
              </a:buClr>
              <a:buFont typeface="Wingdings 2" pitchFamily="18" charset="2"/>
              <a:buNone/>
            </a:pPr>
            <a:r>
              <a:rPr lang="ru-RU" sz="3100" dirty="0">
                <a:solidFill>
                  <a:srgbClr val="000000"/>
                </a:solidFill>
              </a:rPr>
              <a:t>Пример 2: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20-25 </a:t>
            </a:r>
            <a:r>
              <a:rPr lang="ru-RU" sz="3100" dirty="0">
                <a:solidFill>
                  <a:srgbClr val="000000"/>
                </a:solidFill>
              </a:rPr>
              <a:t>лет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26-30 </a:t>
            </a:r>
            <a:r>
              <a:rPr lang="ru-RU" sz="3100" dirty="0">
                <a:solidFill>
                  <a:srgbClr val="000000"/>
                </a:solidFill>
              </a:rPr>
              <a:t>лет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36-40 </a:t>
            </a:r>
            <a:r>
              <a:rPr lang="ru-RU" sz="3100" dirty="0">
                <a:solidFill>
                  <a:srgbClr val="000000"/>
                </a:solidFill>
              </a:rPr>
              <a:t>лет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41-45 </a:t>
            </a:r>
            <a:r>
              <a:rPr lang="ru-RU" sz="3100" dirty="0">
                <a:solidFill>
                  <a:srgbClr val="000000"/>
                </a:solidFill>
              </a:rPr>
              <a:t>лет 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063552" y="0"/>
            <a:ext cx="9794348" cy="8168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Типы шкал и правила их построения</a:t>
            </a:r>
            <a:endParaRPr lang="ru-RU" sz="4400" b="1" i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92245" y="1750164"/>
            <a:ext cx="3780419" cy="2554545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spAutoFit/>
          </a:bodyPr>
          <a:lstStyle/>
          <a:p>
            <a:pPr algn="just">
              <a:buClr>
                <a:schemeClr val="accent1"/>
              </a:buClr>
              <a:buFont typeface="Wingdings 2" pitchFamily="18" charset="2"/>
              <a:buNone/>
            </a:pPr>
            <a:r>
              <a:rPr lang="ru-RU" sz="3100" dirty="0" smtClean="0">
                <a:solidFill>
                  <a:srgbClr val="000000"/>
                </a:solidFill>
              </a:rPr>
              <a:t>Пример 3: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часто </a:t>
            </a:r>
            <a:endParaRPr lang="ru-RU" sz="3100" dirty="0">
              <a:solidFill>
                <a:srgbClr val="000000"/>
              </a:solidFill>
            </a:endParaRPr>
          </a:p>
          <a:p>
            <a:pPr marL="514350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1-2 </a:t>
            </a:r>
            <a:r>
              <a:rPr lang="ru-RU" sz="3100" dirty="0">
                <a:solidFill>
                  <a:srgbClr val="000000"/>
                </a:solidFill>
              </a:rPr>
              <a:t>раза в месяц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1-2 </a:t>
            </a:r>
            <a:r>
              <a:rPr lang="ru-RU" sz="3100" dirty="0">
                <a:solidFill>
                  <a:srgbClr val="000000"/>
                </a:solidFill>
              </a:rPr>
              <a:t>раза в год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ru-RU" sz="3100" dirty="0" smtClean="0">
                <a:solidFill>
                  <a:srgbClr val="000000"/>
                </a:solidFill>
              </a:rPr>
              <a:t>редко </a:t>
            </a:r>
            <a:endParaRPr lang="ru-RU" sz="3100" dirty="0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807968" y="1895087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56240" y="1905506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43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3530" y="66492"/>
            <a:ext cx="11687815" cy="8168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sz="4400" b="1" i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Исправление ошибок при  составлении шкал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8360"/>
              </p:ext>
            </p:extLst>
          </p:nvPr>
        </p:nvGraphicFramePr>
        <p:xfrm>
          <a:off x="3512616" y="1052736"/>
          <a:ext cx="827201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008"/>
                <a:gridCol w="4136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-5" dirty="0" smtClean="0">
                          <a:latin typeface="+mn-lt"/>
                          <a:cs typeface="Times New Roman"/>
                        </a:rPr>
                        <a:t>Способ </a:t>
                      </a:r>
                      <a:r>
                        <a:rPr lang="ru-RU" sz="3200" b="1" dirty="0" smtClean="0">
                          <a:latin typeface="+mn-lt"/>
                          <a:cs typeface="Times New Roman"/>
                        </a:rPr>
                        <a:t>1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-5" dirty="0" smtClean="0">
                          <a:latin typeface="+mn-lt"/>
                          <a:cs typeface="Times New Roman"/>
                        </a:rPr>
                        <a:t>Способ</a:t>
                      </a:r>
                      <a:r>
                        <a:rPr lang="ru-RU" sz="3200" b="1" spc="-4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latin typeface="+mn-lt"/>
                          <a:cs typeface="Times New Roman"/>
                        </a:rPr>
                        <a:t>2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spc="-15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1) </a:t>
                      </a:r>
                      <a:r>
                        <a:rPr lang="ru-RU" sz="3200" spc="-15" dirty="0" smtClean="0">
                          <a:latin typeface="+mn-lt"/>
                          <a:cs typeface="Times New Roman"/>
                        </a:rPr>
                        <a:t>Часто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spc="-15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1) </a:t>
                      </a:r>
                      <a:r>
                        <a:rPr lang="ru-RU" sz="3200" spc="-10" dirty="0" smtClean="0">
                          <a:latin typeface="+mn-lt"/>
                          <a:cs typeface="Times New Roman"/>
                        </a:rPr>
                        <a:t>Каждую</a:t>
                      </a:r>
                      <a:r>
                        <a:rPr lang="ru-RU" sz="3200" spc="-5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spc="-10" dirty="0" smtClean="0">
                          <a:latin typeface="+mn-lt"/>
                          <a:cs typeface="Times New Roman"/>
                        </a:rPr>
                        <a:t>неделю</a:t>
                      </a:r>
                      <a:endParaRPr lang="ru-RU" sz="320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spc="-5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2)</a:t>
                      </a:r>
                      <a:r>
                        <a:rPr lang="ru-RU" sz="3200" spc="-5" baseline="0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spc="-5" dirty="0" smtClean="0">
                          <a:latin typeface="+mn-lt"/>
                          <a:cs typeface="Times New Roman"/>
                        </a:rPr>
                        <a:t>Не</a:t>
                      </a:r>
                      <a:r>
                        <a:rPr lang="ru-RU" sz="3200" spc="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spc="-20" dirty="0" smtClean="0">
                          <a:latin typeface="+mn-lt"/>
                          <a:cs typeface="Times New Roman"/>
                        </a:rPr>
                        <a:t>очень</a:t>
                      </a:r>
                      <a:r>
                        <a:rPr lang="ru-RU" sz="3200" spc="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spc="-15" dirty="0" smtClean="0">
                          <a:latin typeface="+mn-lt"/>
                          <a:cs typeface="Times New Roman"/>
                        </a:rPr>
                        <a:t>часто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spc="-5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2)</a:t>
                      </a:r>
                      <a:r>
                        <a:rPr lang="ru-RU" sz="3200" spc="-5" baseline="0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+mn-lt"/>
                          <a:cs typeface="Times New Roman"/>
                        </a:rPr>
                        <a:t>1-2</a:t>
                      </a:r>
                      <a:r>
                        <a:rPr lang="ru-RU" sz="3200" spc="-2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+mn-lt"/>
                          <a:cs typeface="Times New Roman"/>
                        </a:rPr>
                        <a:t>раза</a:t>
                      </a:r>
                      <a:r>
                        <a:rPr lang="ru-RU" sz="3200" spc="-2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lang="ru-RU" sz="3200" spc="-2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spc="5" dirty="0" smtClean="0">
                          <a:latin typeface="+mn-lt"/>
                          <a:cs typeface="Times New Roman"/>
                        </a:rPr>
                        <a:t>месяц</a:t>
                      </a:r>
                      <a:endParaRPr lang="ru-RU" sz="320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spc="-45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3) </a:t>
                      </a:r>
                      <a:r>
                        <a:rPr lang="ru-RU" sz="3200" spc="-45" dirty="0" smtClean="0">
                          <a:latin typeface="+mn-lt"/>
                          <a:cs typeface="Times New Roman"/>
                        </a:rPr>
                        <a:t>Редко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spc="-45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3) </a:t>
                      </a:r>
                      <a:r>
                        <a:rPr lang="ru-RU" sz="3200" dirty="0" smtClean="0">
                          <a:latin typeface="+mn-lt"/>
                          <a:cs typeface="Times New Roman"/>
                        </a:rPr>
                        <a:t>1-2</a:t>
                      </a:r>
                      <a:r>
                        <a:rPr lang="ru-RU" sz="3200" spc="-2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+mn-lt"/>
                          <a:cs typeface="Times New Roman"/>
                        </a:rPr>
                        <a:t>раза</a:t>
                      </a:r>
                      <a:r>
                        <a:rPr lang="ru-RU" sz="3200" spc="-1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lang="ru-RU" sz="3200" spc="-2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spc="-50" dirty="0" smtClean="0">
                          <a:latin typeface="+mn-lt"/>
                          <a:cs typeface="Times New Roman"/>
                        </a:rPr>
                        <a:t>год</a:t>
                      </a:r>
                      <a:endParaRPr lang="ru-RU" sz="320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spc="-5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4) </a:t>
                      </a:r>
                      <a:r>
                        <a:rPr lang="ru-RU" sz="3200" spc="-5" dirty="0" smtClean="0">
                          <a:latin typeface="+mn-lt"/>
                          <a:cs typeface="Times New Roman"/>
                        </a:rPr>
                        <a:t>Совсем</a:t>
                      </a:r>
                      <a:r>
                        <a:rPr lang="ru-RU" sz="3200" spc="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spc="-5" dirty="0" smtClean="0">
                          <a:latin typeface="+mn-lt"/>
                          <a:cs typeface="Times New Roman"/>
                        </a:rPr>
                        <a:t>не</a:t>
                      </a:r>
                      <a:r>
                        <a:rPr lang="ru-RU" sz="3200" spc="5" dirty="0" smtClean="0">
                          <a:latin typeface="+mn-lt"/>
                          <a:cs typeface="Times New Roman"/>
                        </a:rPr>
                        <a:t> посещаем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spc="-5" dirty="0" smtClean="0">
                          <a:solidFill>
                            <a:srgbClr val="0F6FC6"/>
                          </a:solidFill>
                          <a:latin typeface="+mn-lt"/>
                          <a:cs typeface="Times New Roman"/>
                        </a:rPr>
                        <a:t>4) </a:t>
                      </a:r>
                      <a:r>
                        <a:rPr lang="ru-RU" sz="3200" dirty="0" smtClean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lang="ru-RU" sz="3200" spc="-2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+mn-lt"/>
                          <a:cs typeface="Times New Roman"/>
                        </a:rPr>
                        <a:t>раз</a:t>
                      </a:r>
                      <a:r>
                        <a:rPr lang="ru-RU" sz="3200" spc="-1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lang="ru-RU" sz="3200" spc="-2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spc="-30" dirty="0" smtClean="0">
                          <a:latin typeface="+mn-lt"/>
                          <a:cs typeface="Times New Roman"/>
                        </a:rPr>
                        <a:t>несколько</a:t>
                      </a:r>
                      <a:r>
                        <a:rPr lang="ru-RU" sz="3200" spc="-2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3200" spc="-5" dirty="0" smtClean="0">
                          <a:latin typeface="+mn-lt"/>
                          <a:cs typeface="Times New Roman"/>
                        </a:rPr>
                        <a:t>лет</a:t>
                      </a:r>
                      <a:endParaRPr lang="ru-RU" sz="320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359696" y="4653136"/>
            <a:ext cx="8272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F6FC6"/>
                </a:solidFill>
              </a:rPr>
              <a:t>Важно! </a:t>
            </a:r>
            <a:r>
              <a:rPr lang="ru-RU" sz="3200" dirty="0" smtClean="0">
                <a:solidFill>
                  <a:srgbClr val="000000"/>
                </a:solidFill>
              </a:rPr>
              <a:t>Из </a:t>
            </a:r>
            <a:r>
              <a:rPr lang="ru-RU" sz="3200" dirty="0">
                <a:solidFill>
                  <a:srgbClr val="000000"/>
                </a:solidFill>
              </a:rPr>
              <a:t>интервальной </a:t>
            </a:r>
            <a:r>
              <a:rPr lang="ru-RU" sz="3200" dirty="0" smtClean="0">
                <a:solidFill>
                  <a:srgbClr val="000000"/>
                </a:solidFill>
              </a:rPr>
              <a:t>шкалы можно сделать ранговую.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</a:rPr>
              <a:t>Из </a:t>
            </a:r>
            <a:r>
              <a:rPr lang="ru-RU" sz="3200" dirty="0">
                <a:solidFill>
                  <a:srgbClr val="000000"/>
                </a:solidFill>
              </a:rPr>
              <a:t>ранговой сделать интервальную </a:t>
            </a:r>
            <a:r>
              <a:rPr lang="ru-RU" sz="3200" dirty="0" smtClean="0">
                <a:solidFill>
                  <a:srgbClr val="000000"/>
                </a:solidFill>
              </a:rPr>
              <a:t>шкалу нельзя</a:t>
            </a:r>
            <a:r>
              <a:rPr lang="ru-RU" sz="3200" dirty="0">
                <a:solidFill>
                  <a:srgbClr val="000000"/>
                </a:solidFill>
              </a:rPr>
              <a:t>. </a:t>
            </a:r>
            <a:endParaRPr lang="ru-RU" sz="3200" dirty="0"/>
          </a:p>
        </p:txBody>
      </p:sp>
      <p:pic>
        <p:nvPicPr>
          <p:cNvPr id="1026" name="Picture 2" descr="https://uslugino.ru/img/166/550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672162"/>
            <a:ext cx="3359696" cy="22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4769" cy="4601183"/>
          </a:xfrm>
        </p:spPr>
        <p:txBody>
          <a:bodyPr>
            <a:normAutofit/>
          </a:bodyPr>
          <a:lstStyle/>
          <a:p>
            <a:r>
              <a:rPr lang="ru-RU" sz="4000" b="1" dirty="0"/>
              <a:t>Способы упрощения вопросов  </a:t>
            </a:r>
            <a:r>
              <a:rPr lang="ru-RU" sz="4000" b="1" dirty="0" smtClean="0"/>
              <a:t>анкеты</a:t>
            </a:r>
            <a:endParaRPr lang="ru-RU" sz="4000" b="1" dirty="0"/>
          </a:p>
        </p:txBody>
      </p:sp>
      <p:sp>
        <p:nvSpPr>
          <p:cNvPr id="5" name="object 3"/>
          <p:cNvSpPr txBox="1">
            <a:spLocks noGrp="1"/>
          </p:cNvSpPr>
          <p:nvPr>
            <p:ph idx="1"/>
          </p:nvPr>
        </p:nvSpPr>
        <p:spPr>
          <a:xfrm>
            <a:off x="3533353" y="330968"/>
            <a:ext cx="7315200" cy="468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Табличная форма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1984" y="4190338"/>
            <a:ext cx="5224507" cy="481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ru-RU" sz="2800" dirty="0"/>
              <a:t>Иллюстрации и изображения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841859"/>
            <a:ext cx="6200775" cy="3076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071" y="4775544"/>
            <a:ext cx="5995764" cy="1898952"/>
          </a:xfrm>
          <a:prstGeom prst="rect">
            <a:avLst/>
          </a:prstGeom>
        </p:spPr>
      </p:pic>
      <p:pic>
        <p:nvPicPr>
          <p:cNvPr id="1026" name="Picture 2" descr="https://i.pinimg.com/originals/aa/ea/af/aaeaaf226e0119befe521d3749f909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21312" r="66507" b="38309"/>
          <a:stretch/>
        </p:blipFill>
        <p:spPr bwMode="auto">
          <a:xfrm>
            <a:off x="7817915" y="5763734"/>
            <a:ext cx="518882" cy="5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pinimg.com/originals/aa/ea/af/aaeaaf226e0119befe521d3749f909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21312" r="37494" b="38309"/>
          <a:stretch/>
        </p:blipFill>
        <p:spPr bwMode="auto">
          <a:xfrm>
            <a:off x="8881067" y="5763733"/>
            <a:ext cx="504057" cy="5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.pinimg.com/originals/aa/ea/af/aaeaaf226e0119befe521d3749f909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3" t="21312" r="8063" b="38309"/>
          <a:stretch/>
        </p:blipFill>
        <p:spPr bwMode="auto">
          <a:xfrm>
            <a:off x="9929394" y="5763733"/>
            <a:ext cx="518881" cy="5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72298" y="5338244"/>
            <a:ext cx="2785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Нравится ли тебе учиться?</a:t>
            </a:r>
            <a:endParaRPr lang="ru-RU" dirty="0"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00296" y="5883965"/>
            <a:ext cx="360000" cy="35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474747" y="5883965"/>
            <a:ext cx="360000" cy="35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560536" y="5874427"/>
            <a:ext cx="360000" cy="35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4425" y="1400463"/>
            <a:ext cx="7315200" cy="4008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В</a:t>
            </a:r>
            <a:r>
              <a:rPr lang="ru-RU" sz="2800" dirty="0" smtClean="0">
                <a:solidFill>
                  <a:schemeClr val="tx1"/>
                </a:solidFill>
              </a:rPr>
              <a:t>опросы к респонденту о его: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поле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</a:t>
            </a:r>
            <a:r>
              <a:rPr lang="ru-RU" sz="2800" dirty="0" smtClean="0">
                <a:solidFill>
                  <a:schemeClr val="tx1"/>
                </a:solidFill>
              </a:rPr>
              <a:t>озрасте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бразовании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</a:t>
            </a:r>
            <a:r>
              <a:rPr lang="ru-RU" sz="2800" dirty="0" smtClean="0">
                <a:solidFill>
                  <a:schemeClr val="tx1"/>
                </a:solidFill>
              </a:rPr>
              <a:t>таже работы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и</a:t>
            </a:r>
            <a:r>
              <a:rPr lang="ru-RU" sz="2800" dirty="0" smtClean="0">
                <a:solidFill>
                  <a:schemeClr val="tx1"/>
                </a:solidFill>
              </a:rPr>
              <a:t> т.п.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7506" y="-60046"/>
            <a:ext cx="5812810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Третий блок анкеты</a:t>
            </a:r>
            <a:endParaRPr lang="ru-RU" sz="4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pinclipart.com/picdir/big/40-401470_computer-icons-arrow-drawing-download-hand-drawn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542">
            <a:off x="2422410" y="-32374"/>
            <a:ext cx="1296144" cy="7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43872" y="583636"/>
            <a:ext cx="6890028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ea typeface="Calibri" panose="020F0502020204030204" pitchFamily="34" charset="0"/>
                <a:cs typeface="Times New Roman" panose="02020603050405020304" pitchFamily="18" charset="0"/>
              </a:rPr>
              <a:t>Социально-демографический блок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491" y="2265684"/>
            <a:ext cx="3917909" cy="731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3242692"/>
            <a:ext cx="5350567" cy="796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257" y="4334773"/>
            <a:ext cx="3312368" cy="15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0F6FC6"/>
                </a:solidFill>
                <a:latin typeface="+mj-lt"/>
              </a:rPr>
              <a:t>Спасибо за внимание!</a:t>
            </a:r>
            <a:endParaRPr lang="ru-RU" sz="7200" dirty="0">
              <a:solidFill>
                <a:srgbClr val="0F6FC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25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93915" y="761343"/>
            <a:ext cx="3798085" cy="5326168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4" y="761343"/>
            <a:ext cx="368585" cy="532616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image3.thematicnews.com/uploads/topics/preview/00/21/01/38/1013dedb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3" r="17846"/>
          <a:stretch/>
        </p:blipFill>
        <p:spPr bwMode="auto">
          <a:xfrm>
            <a:off x="8393914" y="1766946"/>
            <a:ext cx="3798085" cy="33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23637" y="761343"/>
            <a:ext cx="7325210" cy="53261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itchFamily="18" charset="2"/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Какие методы сбора информации вы знаете?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Что такое анкета</a:t>
            </a:r>
            <a:r>
              <a:rPr lang="ru-RU" sz="5400" b="1" dirty="0" smtClean="0"/>
              <a:t>?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3616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s://sales-generator.ru/upload/medialibrary/338/x33859121da47833c52aa3cb566bdcd1a.jpg.pagespeed.ic.qtbHJ_98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721095"/>
            <a:ext cx="2336800" cy="33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2.static1-sima-land.com/items/2359534/3/700-n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23652" r="6445" b="14887"/>
          <a:stretch/>
        </p:blipFill>
        <p:spPr bwMode="auto">
          <a:xfrm>
            <a:off x="6485468" y="66818"/>
            <a:ext cx="3539065" cy="25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sovetnik.ru/files/editor/images/1901/%D0%91%D0%BB%D0%B0%D0%BD%D0%BA%20%D0%B0%D0%BD%D0%BA%D0%B5%D1%82%D1%8B%20%D0%B2%D0%BE%D0%B4%D0%B8%D1%82%D0%B5%D0%BB%D1%8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6646" r="10658"/>
          <a:stretch/>
        </p:blipFill>
        <p:spPr bwMode="auto">
          <a:xfrm>
            <a:off x="6309785" y="4144471"/>
            <a:ext cx="3122082" cy="242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se1.mm.bing.net/th?id=OIP.cZKLFwE6wFdIOoXPq5PiewHaKg&amp;pid=15.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/>
          <a:stretch/>
        </p:blipFill>
        <p:spPr bwMode="auto">
          <a:xfrm>
            <a:off x="3625852" y="668705"/>
            <a:ext cx="2683933" cy="41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ru-RU" sz="6000" b="1" dirty="0" smtClean="0"/>
              <a:t>Анкета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7877" y="1155028"/>
            <a:ext cx="6121399" cy="17951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АНКЕТА, -ы, ж. 1. Опросный лист для получения каких-н. сведений о том</a:t>
            </a:r>
            <a:r>
              <a:rPr lang="ru-RU" dirty="0" smtClean="0">
                <a:solidFill>
                  <a:schemeClr val="tx1"/>
                </a:solidFill>
              </a:rPr>
              <a:t>, кто </a:t>
            </a:r>
            <a:r>
              <a:rPr lang="ru-RU" dirty="0">
                <a:solidFill>
                  <a:schemeClr val="tx1"/>
                </a:solidFill>
              </a:rPr>
              <a:t>его заполняет. Заполнить анкету. 2. Сбор сведений путем </a:t>
            </a:r>
            <a:r>
              <a:rPr lang="ru-RU" dirty="0" smtClean="0">
                <a:solidFill>
                  <a:schemeClr val="tx1"/>
                </a:solidFill>
              </a:rPr>
              <a:t>получения ответов </a:t>
            </a:r>
            <a:r>
              <a:rPr lang="ru-RU" dirty="0">
                <a:solidFill>
                  <a:schemeClr val="tx1"/>
                </a:solidFill>
              </a:rPr>
              <a:t>на определенные вопросы (книжн.). Провести анкету. II прил</a:t>
            </a:r>
            <a:r>
              <a:rPr lang="ru-RU" dirty="0" smtClean="0">
                <a:solidFill>
                  <a:schemeClr val="tx1"/>
                </a:solidFill>
              </a:rPr>
              <a:t>. анкетный</a:t>
            </a:r>
            <a:r>
              <a:rPr lang="ru-RU" dirty="0">
                <a:solidFill>
                  <a:schemeClr val="tx1"/>
                </a:solidFill>
              </a:rPr>
              <a:t>, -</a:t>
            </a:r>
            <a:r>
              <a:rPr lang="ru-RU" dirty="0" err="1">
                <a:solidFill>
                  <a:schemeClr val="tx1"/>
                </a:solidFill>
              </a:rPr>
              <a:t>ая</a:t>
            </a:r>
            <a:r>
              <a:rPr lang="ru-RU" dirty="0">
                <a:solidFill>
                  <a:schemeClr val="tx1"/>
                </a:solidFill>
              </a:rPr>
              <a:t>, -</a:t>
            </a:r>
            <a:r>
              <a:rPr lang="ru-RU" dirty="0" err="1">
                <a:solidFill>
                  <a:schemeClr val="tx1"/>
                </a:solidFill>
              </a:rPr>
              <a:t>ое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2.wp.com/syl.ru/misc/i/ai/352773/20900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87" y="1086421"/>
            <a:ext cx="1602627" cy="193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87877" y="3840889"/>
            <a:ext cx="6096000" cy="14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ru-RU" sz="2000" dirty="0"/>
              <a:t>АНКЕТА (франц. </a:t>
            </a:r>
            <a:r>
              <a:rPr lang="en-US" sz="2000" dirty="0"/>
              <a:t>e</a:t>
            </a:r>
            <a:r>
              <a:rPr lang="ru-RU" sz="2000" dirty="0" err="1"/>
              <a:t>nquete</a:t>
            </a:r>
            <a:r>
              <a:rPr lang="ru-RU" sz="2000" dirty="0"/>
              <a:t> – букв. расследование), опросный лист для получения каких-либо сведений о том, кто его заполняет, или для получения ответов на вопросы, составленные по определенной программе.</a:t>
            </a:r>
          </a:p>
        </p:txBody>
      </p:sp>
      <p:pic>
        <p:nvPicPr>
          <p:cNvPr id="2054" name="Picture 6" descr="https://ic.pics.livejournal.com/voiks/77284030/82640/82640_9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20" y="3673681"/>
            <a:ext cx="1527894" cy="20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8446" y="577495"/>
            <a:ext cx="794483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chemeClr val="accent1"/>
              </a:buClr>
              <a:buFont typeface="Wingdings 2" pitchFamily="18" charset="2"/>
              <a:buNone/>
            </a:pPr>
            <a:r>
              <a:rPr lang="ru-RU" sz="1400" b="1" dirty="0"/>
              <a:t>Анкетирование</a:t>
            </a:r>
            <a:r>
              <a:rPr lang="ru-RU" sz="1400" dirty="0"/>
              <a:t> (от франц. </a:t>
            </a:r>
            <a:r>
              <a:rPr lang="ru-RU" sz="1400" dirty="0" err="1"/>
              <a:t>enquete</a:t>
            </a:r>
            <a:r>
              <a:rPr lang="ru-RU" sz="1400" dirty="0"/>
              <a:t>, буквально — расследование) одно из основных технических средств конкретного социального исследования; применяется в социологических, социально-психологических, экономических, демографических и других исследованиях. В процессе А. каждому лицу из группы, выбранной для А., предлагается ответить письменно на вопросы, поставленные в форме опросного листа — анкеты.</a:t>
            </a:r>
          </a:p>
          <a:p>
            <a:pPr algn="just" defTabSz="914400">
              <a:buClr>
                <a:schemeClr val="accent1"/>
              </a:buClr>
              <a:buFont typeface="Wingdings 2" pitchFamily="18" charset="2"/>
              <a:buNone/>
            </a:pPr>
            <a:r>
              <a:rPr lang="ru-RU" sz="1400" dirty="0"/>
              <a:t>По форме вопросы разделяются на открытые (свободный ответ, например: «Что вы думаете делать после службы в армии?») и закрытые — ответ заключается в выборе из нескольких предлагаемых в анкете утверждений. Открытые вопросы дают более глубокие сведения, но при большом числе анкет приводят к значительным трудностям в обработке в связи с нестандартностью ответов. По содержанию вопросы делятся на объективные [об образовании, возрасте, заработной плате и др. опрашиваемого (респондента); при этом следует учитывать субъективные искажения при ответе] и субъективные, которые выявляют социально-психологическую установку опрашиваемого, его отношение к условиям своей жизни и определенным событиям. Ответы на вопросы носят, как правило, анонимный характер.</a:t>
            </a:r>
          </a:p>
          <a:p>
            <a:pPr algn="just" defTabSz="914400">
              <a:buClr>
                <a:schemeClr val="accent1"/>
              </a:buClr>
              <a:buFont typeface="Wingdings 2" pitchFamily="18" charset="2"/>
              <a:buNone/>
            </a:pPr>
            <a:r>
              <a:rPr lang="ru-RU" sz="1400" dirty="0"/>
              <a:t>Основные правила построения анкеты: логическая последовательность тем, затрагиваемых вопросами; интерес опрашиваемого должен расти от вопроса к вопросу; отсутствие слишком сложных или интимных вопросов; соответствие формулировки вопросов образовательному уровню опрашиваемой группы; в закрытых вопросах должны быть предусмотрены все возможные варианты ответов; общее количество вопросов не должно быть слишком большим — А. не должно утомлять или раздражать опрашиваемого.</a:t>
            </a:r>
          </a:p>
          <a:p>
            <a:pPr algn="just" defTabSz="914400">
              <a:buClr>
                <a:schemeClr val="accent1"/>
              </a:buClr>
              <a:buFont typeface="Wingdings 2" pitchFamily="18" charset="2"/>
              <a:buNone/>
            </a:pPr>
            <a:r>
              <a:rPr lang="ru-RU" sz="1400" dirty="0"/>
              <a:t>А. может проводиться 3 способами: анкета заполняется в присутствии сборщика индивидуально; групповое заполнение в присутствии сборщика; опрашиваемые самостоятельно заполняют и для сохранения анонимности одновременно сдают анкеты; «почтовое» А., когда анкета раздаётся или рассылается на дом, а затем опрошенным возвращается по почте. С целью повышения эффективности опроса перед массовым А., как правило, проводятся пробные опросы (50—100 анкет) для выбраковки неудачных («неработающих») вопросов.</a:t>
            </a:r>
          </a:p>
        </p:txBody>
      </p:sp>
      <p:pic>
        <p:nvPicPr>
          <p:cNvPr id="4100" name="Picture 4" descr="https://cache3.youla.io/files/images/780_780/57/dd/57dd7698d53f3dfa108f61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366"/>
            <a:ext cx="3455581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6214" y="864108"/>
            <a:ext cx="8314660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F6FC6"/>
                </a:solidFill>
              </a:rPr>
              <a:t>А что же такое анкетирование?</a:t>
            </a:r>
            <a:endParaRPr lang="ru-RU" sz="6000" b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455581" cy="4601183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Анкетирование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1442" y="4574915"/>
            <a:ext cx="7979173" cy="202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ru-RU" sz="2400" dirty="0"/>
              <a:t>АНКЕТИРОВАНИЕ </a:t>
            </a:r>
            <a:r>
              <a:rPr lang="ru-RU" sz="2400" dirty="0" smtClean="0"/>
              <a:t>– техническое </a:t>
            </a:r>
            <a:r>
              <a:rPr lang="ru-RU" sz="2400" dirty="0"/>
              <a:t>средство конкретного социального исследования, составление, распространение, изучение анкет. Применяется в общественных науках, при переписях населения, изучении общественного мнения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8" name="Picture 6" descr="http://www.molod-st.ru/Data/Sites/43/Image/News/%D1%84%D0%BE%D1%82%D0%BE-%D0%BF%D0%BE-%D0%BE%D0%B4%D0%BD%D0%BE%D0%BC%D1%83/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41" y="764704"/>
            <a:ext cx="5259573" cy="35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611" y="212020"/>
            <a:ext cx="3002259" cy="5828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b="1" dirty="0" err="1" smtClean="0"/>
              <a:t>Основные</a:t>
            </a:r>
            <a:r>
              <a:rPr b="1" dirty="0" smtClean="0"/>
              <a:t> </a:t>
            </a:r>
            <a:r>
              <a:rPr b="1" dirty="0" err="1" smtClean="0"/>
              <a:t>правила</a:t>
            </a:r>
            <a:r>
              <a:rPr b="1" dirty="0" smtClean="0"/>
              <a:t> </a:t>
            </a:r>
            <a:r>
              <a:rPr b="1" dirty="0" err="1" smtClean="0"/>
              <a:t>составления</a:t>
            </a:r>
            <a:r>
              <a:rPr b="1" dirty="0" smtClean="0"/>
              <a:t>  </a:t>
            </a:r>
            <a:r>
              <a:rPr b="1" dirty="0" err="1" smtClean="0"/>
              <a:t>анкеты</a:t>
            </a:r>
            <a:endParaRPr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1710" y="1130410"/>
            <a:ext cx="8136467" cy="1965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2" indent="-363538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1371600" algn="l"/>
              </a:tabLs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указание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того, кто проводит исследование;</a:t>
            </a:r>
          </a:p>
          <a:p>
            <a:pPr marL="719138" lvl="2" indent="-363538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137160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обращение к опрашиваемым (респондентам);</a:t>
            </a:r>
          </a:p>
          <a:p>
            <a:pPr marL="719138" lvl="2" indent="-363538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137160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разъяснение целей опроса;</a:t>
            </a:r>
          </a:p>
          <a:p>
            <a:pPr marL="719138" lvl="2" indent="-363538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137160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объяснение как нужно заполнять  анкету.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58" r="4563"/>
          <a:stretch/>
        </p:blipFill>
        <p:spPr>
          <a:xfrm>
            <a:off x="7673444" y="3658076"/>
            <a:ext cx="4072467" cy="1143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16" t="3026" r="4001"/>
          <a:stretch/>
        </p:blipFill>
        <p:spPr>
          <a:xfrm>
            <a:off x="3605211" y="3244812"/>
            <a:ext cx="4004733" cy="2229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5555"/>
          <a:stretch/>
        </p:blipFill>
        <p:spPr>
          <a:xfrm>
            <a:off x="4507461" y="5768975"/>
            <a:ext cx="6598158" cy="702734"/>
          </a:xfrm>
          <a:prstGeom prst="rect">
            <a:avLst/>
          </a:prstGeom>
        </p:spPr>
      </p:pic>
      <p:pic>
        <p:nvPicPr>
          <p:cNvPr id="9" name="Picture 2" descr="https://www.pinclipart.com/picdir/big/40-401470_computer-icons-arrow-drawing-download-hand-drawn-r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542">
            <a:off x="2422410" y="-32374"/>
            <a:ext cx="1296144" cy="7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35760" y="43855"/>
            <a:ext cx="5976316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Первый блок анкеты:</a:t>
            </a:r>
            <a:endParaRPr lang="ru-RU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2297</TotalTime>
  <Words>1345</Words>
  <Application>Microsoft Office PowerPoint</Application>
  <PresentationFormat>Широкоэкранный</PresentationFormat>
  <Paragraphs>172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Book Antiqua</vt:lpstr>
      <vt:lpstr>Calibri</vt:lpstr>
      <vt:lpstr>Times New Roman</vt:lpstr>
      <vt:lpstr>Wingdings</vt:lpstr>
      <vt:lpstr>Wingdings 2</vt:lpstr>
      <vt:lpstr>Yu Mincho</vt:lpstr>
      <vt:lpstr>Рама</vt:lpstr>
      <vt:lpstr>Метод анкетирования: как и когда применяется, особенности метода</vt:lpstr>
      <vt:lpstr>Презентация PowerPoint</vt:lpstr>
      <vt:lpstr>Презентация PowerPoint</vt:lpstr>
      <vt:lpstr>Что такое анкета?</vt:lpstr>
      <vt:lpstr>Анкета</vt:lpstr>
      <vt:lpstr>Презентация PowerPoint</vt:lpstr>
      <vt:lpstr>Презентация PowerPoint</vt:lpstr>
      <vt:lpstr>Анкетирование</vt:lpstr>
      <vt:lpstr>Основные правила составления  анкеты</vt:lpstr>
      <vt:lpstr>Основные правила составления  анкеты</vt:lpstr>
      <vt:lpstr>Вопросы анкеты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шкал и правила их построения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Исправление ошибок при  составлении шкал</vt:lpstr>
      <vt:lpstr>Способы упрощения вопросов  анкеты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анкетирования: как и когда применяется, особенности метода</dc:title>
  <dc:creator>Губанова Александра Юрьевна</dc:creator>
  <cp:lastModifiedBy>Губанова Александра Юрьевна</cp:lastModifiedBy>
  <cp:revision>101</cp:revision>
  <dcterms:created xsi:type="dcterms:W3CDTF">2022-08-15T11:08:04Z</dcterms:created>
  <dcterms:modified xsi:type="dcterms:W3CDTF">2023-04-11T05:36:58Z</dcterms:modified>
</cp:coreProperties>
</file>