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6" r:id="rId7"/>
    <p:sldId id="267" r:id="rId8"/>
    <p:sldId id="272" r:id="rId9"/>
    <p:sldId id="263" r:id="rId10"/>
    <p:sldId id="268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E70D4D-8B60-4091-BA61-60D8EE0A2E0B}" v="184" dt="2020-09-18T12:55:57.1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18"/>
  </p:normalViewPr>
  <p:slideViewPr>
    <p:cSldViewPr>
      <p:cViewPr varScale="1">
        <p:scale>
          <a:sx n="104" d="100"/>
          <a:sy n="104" d="100"/>
        </p:scale>
        <p:origin x="680" y="2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Карагузов Илья" userId="c81a5eccdecd164a" providerId="Windows Live" clId="Web-{92E70D4D-8B60-4091-BA61-60D8EE0A2E0B}"/>
    <pc:docChg chg="addSld delSld modSld">
      <pc:chgData name="Карагузов Илья" userId="c81a5eccdecd164a" providerId="Windows Live" clId="Web-{92E70D4D-8B60-4091-BA61-60D8EE0A2E0B}" dt="2020-09-18T12:55:57.144" v="182"/>
      <pc:docMkLst>
        <pc:docMk/>
      </pc:docMkLst>
      <pc:sldChg chg="del">
        <pc:chgData name="Карагузов Илья" userId="c81a5eccdecd164a" providerId="Windows Live" clId="Web-{92E70D4D-8B60-4091-BA61-60D8EE0A2E0B}" dt="2020-09-18T12:27:30.166" v="0"/>
        <pc:sldMkLst>
          <pc:docMk/>
          <pc:sldMk cId="856910588" sldId="257"/>
        </pc:sldMkLst>
      </pc:sldChg>
      <pc:sldChg chg="modSp">
        <pc:chgData name="Карагузов Илья" userId="c81a5eccdecd164a" providerId="Windows Live" clId="Web-{92E70D4D-8B60-4091-BA61-60D8EE0A2E0B}" dt="2020-09-18T12:52:48.776" v="171" actId="20577"/>
        <pc:sldMkLst>
          <pc:docMk/>
          <pc:sldMk cId="3001172516" sldId="261"/>
        </pc:sldMkLst>
        <pc:spChg chg="mod">
          <ac:chgData name="Карагузов Илья" userId="c81a5eccdecd164a" providerId="Windows Live" clId="Web-{92E70D4D-8B60-4091-BA61-60D8EE0A2E0B}" dt="2020-09-18T12:52:48.776" v="171" actId="20577"/>
          <ac:spMkLst>
            <pc:docMk/>
            <pc:sldMk cId="3001172516" sldId="261"/>
            <ac:spMk id="6" creationId="{00000000-0000-0000-0000-000000000000}"/>
          </ac:spMkLst>
        </pc:spChg>
      </pc:sldChg>
      <pc:sldChg chg="addSp modSp addAnim modAnim">
        <pc:chgData name="Карагузов Илья" userId="c81a5eccdecd164a" providerId="Windows Live" clId="Web-{92E70D4D-8B60-4091-BA61-60D8EE0A2E0B}" dt="2020-09-18T12:37:44.653" v="168"/>
        <pc:sldMkLst>
          <pc:docMk/>
          <pc:sldMk cId="4100096009" sldId="263"/>
        </pc:sldMkLst>
        <pc:picChg chg="mod modCrop">
          <ac:chgData name="Карагузов Илья" userId="c81a5eccdecd164a" providerId="Windows Live" clId="Web-{92E70D4D-8B60-4091-BA61-60D8EE0A2E0B}" dt="2020-09-18T12:37:37.544" v="166" actId="1076"/>
          <ac:picMkLst>
            <pc:docMk/>
            <pc:sldMk cId="4100096009" sldId="263"/>
            <ac:picMk id="2" creationId="{00000000-0000-0000-0000-000000000000}"/>
          </ac:picMkLst>
        </pc:picChg>
        <pc:picChg chg="add mod modCrop">
          <ac:chgData name="Карагузов Илья" userId="c81a5eccdecd164a" providerId="Windows Live" clId="Web-{92E70D4D-8B60-4091-BA61-60D8EE0A2E0B}" dt="2020-09-18T12:37:34.356" v="165" actId="1076"/>
          <ac:picMkLst>
            <pc:docMk/>
            <pc:sldMk cId="4100096009" sldId="263"/>
            <ac:picMk id="3" creationId="{5CB62E36-7A84-4358-9B26-AE482EC5B016}"/>
          </ac:picMkLst>
        </pc:picChg>
      </pc:sldChg>
      <pc:sldChg chg="addSp modSp new addAnim delAnim modAnim">
        <pc:chgData name="Карагузов Илья" userId="c81a5eccdecd164a" providerId="Windows Live" clId="Web-{92E70D4D-8B60-4091-BA61-60D8EE0A2E0B}" dt="2020-09-18T12:55:57.144" v="182"/>
        <pc:sldMkLst>
          <pc:docMk/>
          <pc:sldMk cId="336984297" sldId="267"/>
        </pc:sldMkLst>
        <pc:spChg chg="add mod">
          <ac:chgData name="Карагузов Илья" userId="c81a5eccdecd164a" providerId="Windows Live" clId="Web-{92E70D4D-8B60-4091-BA61-60D8EE0A2E0B}" dt="2020-09-18T12:55:34.297" v="174" actId="1076"/>
          <ac:spMkLst>
            <pc:docMk/>
            <pc:sldMk cId="336984297" sldId="267"/>
            <ac:spMk id="3" creationId="{8921043B-F447-4D7A-BD04-38C52D9ED133}"/>
          </ac:spMkLst>
        </pc:spChg>
        <pc:spChg chg="add mod">
          <ac:chgData name="Карагузов Илья" userId="c81a5eccdecd164a" providerId="Windows Live" clId="Web-{92E70D4D-8B60-4091-BA61-60D8EE0A2E0B}" dt="2020-09-18T12:32:13.018" v="156" actId="1076"/>
          <ac:spMkLst>
            <pc:docMk/>
            <pc:sldMk cId="336984297" sldId="267"/>
            <ac:spMk id="5" creationId="{2A31E5C4-C2A9-4033-947F-5A0E3247CF8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0A2F-129E-4601-964D-F7B56F72CB7B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1F24-D79A-43C8-8413-9CF329E76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070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0A2F-129E-4601-964D-F7B56F72CB7B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1F24-D79A-43C8-8413-9CF329E76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672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0A2F-129E-4601-964D-F7B56F72CB7B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1F24-D79A-43C8-8413-9CF329E76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896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0A2F-129E-4601-964D-F7B56F72CB7B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1F24-D79A-43C8-8413-9CF329E76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330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0A2F-129E-4601-964D-F7B56F72CB7B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1F24-D79A-43C8-8413-9CF329E76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939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0A2F-129E-4601-964D-F7B56F72CB7B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1F24-D79A-43C8-8413-9CF329E76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990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0A2F-129E-4601-964D-F7B56F72CB7B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1F24-D79A-43C8-8413-9CF329E76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925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0A2F-129E-4601-964D-F7B56F72CB7B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1F24-D79A-43C8-8413-9CF329E76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348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0A2F-129E-4601-964D-F7B56F72CB7B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1F24-D79A-43C8-8413-9CF329E76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769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0A2F-129E-4601-964D-F7B56F72CB7B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1F24-D79A-43C8-8413-9CF329E76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304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0A2F-129E-4601-964D-F7B56F72CB7B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1F24-D79A-43C8-8413-9CF329E76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869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00A2F-129E-4601-964D-F7B56F72CB7B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71F24-D79A-43C8-8413-9CF329E76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788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learningapps.org/watch?v=p64f8ber520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avatars.mds.yandex.net/get-zen_doc/60857/pub_5d56a0e96d29c100ad08c2a9_5d56aacefe289100ac82dbef/scale_1200"/>
          <p:cNvPicPr/>
          <p:nvPr/>
        </p:nvPicPr>
        <p:blipFill rotWithShape="1">
          <a:blip r:embed="rId2"/>
          <a:srcRect l="31819" r="-1" b="10924"/>
          <a:stretch/>
        </p:blipFill>
        <p:spPr bwMode="auto">
          <a:xfrm>
            <a:off x="1187624" y="836712"/>
            <a:ext cx="216024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87624" y="3068960"/>
            <a:ext cx="2160240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Дворец мира и согласия</a:t>
            </a:r>
            <a:endParaRPr lang="ru-RU" sz="2000" dirty="0"/>
          </a:p>
          <a:p>
            <a:pPr algn="ctr"/>
            <a:r>
              <a:rPr lang="ru-RU" sz="2000" dirty="0"/>
              <a:t>г. Астана (Казахстан)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900" y="1880828"/>
            <a:ext cx="4480498" cy="25202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55976" y="4639076"/>
            <a:ext cx="3096344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Центр «</a:t>
            </a:r>
            <a:r>
              <a:rPr lang="ru-RU" sz="2000" b="1" dirty="0" err="1">
                <a:solidFill>
                  <a:srgbClr val="C00000"/>
                </a:solidFill>
              </a:rPr>
              <a:t>Сколково</a:t>
            </a:r>
            <a:r>
              <a:rPr lang="ru-RU" sz="2000" b="1" dirty="0">
                <a:solidFill>
                  <a:srgbClr val="C00000"/>
                </a:solidFill>
              </a:rPr>
              <a:t>»</a:t>
            </a:r>
            <a:r>
              <a:rPr lang="ru-RU" sz="2000" dirty="0"/>
              <a:t> </a:t>
            </a:r>
          </a:p>
          <a:p>
            <a:pPr algn="ctr"/>
            <a:r>
              <a:rPr lang="ru-RU" sz="2000" dirty="0"/>
              <a:t>г. Москва (Россия)</a:t>
            </a:r>
          </a:p>
        </p:txBody>
      </p:sp>
    </p:spTree>
    <p:extLst>
      <p:ext uri="{BB962C8B-B14F-4D97-AF65-F5344CB8AC3E}">
        <p14:creationId xmlns:p14="http://schemas.microsoft.com/office/powerpoint/2010/main" val="1783828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190381"/>
            <a:ext cx="6933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Прямоугольный параллелепипед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251520" y="1096477"/>
            <a:ext cx="3582111" cy="1324411"/>
            <a:chOff x="2012082" y="318479"/>
            <a:chExt cx="4222918" cy="167163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2082" y="830315"/>
              <a:ext cx="2134600" cy="1159799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6682" y="318479"/>
              <a:ext cx="2088318" cy="1671635"/>
            </a:xfrm>
            <a:prstGeom prst="rect">
              <a:avLst/>
            </a:prstGeom>
          </p:spPr>
        </p:pic>
      </p:grpSp>
      <p:sp>
        <p:nvSpPr>
          <p:cNvPr id="8" name="Прямоугольник 7"/>
          <p:cNvSpPr/>
          <p:nvPr/>
        </p:nvSpPr>
        <p:spPr>
          <a:xfrm>
            <a:off x="179512" y="2957611"/>
            <a:ext cx="568863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>
                <a:solidFill>
                  <a:srgbClr val="009051"/>
                </a:solidFill>
              </a:rPr>
              <a:t>Оцените свои умения: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b="1" dirty="0">
                <a:solidFill>
                  <a:srgbClr val="009051"/>
                </a:solidFill>
              </a:rPr>
              <a:t>Знаю</a:t>
            </a:r>
            <a:r>
              <a:rPr lang="ru-RU" sz="2800" dirty="0"/>
              <a:t>, что такое прямоугольный параллелепипед.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b="1" dirty="0">
                <a:solidFill>
                  <a:srgbClr val="009051"/>
                </a:solidFill>
              </a:rPr>
              <a:t>Умею</a:t>
            </a:r>
            <a:r>
              <a:rPr lang="ru-RU" sz="2800" dirty="0"/>
              <a:t> определять его вершины, грани, ребра.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b="1" dirty="0">
                <a:solidFill>
                  <a:srgbClr val="009051"/>
                </a:solidFill>
              </a:rPr>
              <a:t>Могу</a:t>
            </a:r>
            <a:r>
              <a:rPr lang="ru-RU" sz="2800" dirty="0"/>
              <a:t> найти прямоугольный параллелепипед среди окружающих меня предметов.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8F98023-1CA2-4D1A-E256-3B9C62073B2F}"/>
              </a:ext>
            </a:extLst>
          </p:cNvPr>
          <p:cNvSpPr/>
          <p:nvPr/>
        </p:nvSpPr>
        <p:spPr>
          <a:xfrm>
            <a:off x="6372200" y="4197231"/>
            <a:ext cx="2016224" cy="576064"/>
          </a:xfrm>
          <a:prstGeom prst="rect">
            <a:avLst/>
          </a:prstGeom>
          <a:solidFill>
            <a:srgbClr val="00905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Умею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FB5860B-F415-6D11-FB98-253856733869}"/>
              </a:ext>
            </a:extLst>
          </p:cNvPr>
          <p:cNvSpPr/>
          <p:nvPr/>
        </p:nvSpPr>
        <p:spPr>
          <a:xfrm>
            <a:off x="6372200" y="5246392"/>
            <a:ext cx="201622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Затрудняюсь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9918EF-8BA1-DAB3-3F2C-5889CC847A4F}"/>
              </a:ext>
            </a:extLst>
          </p:cNvPr>
          <p:cNvSpPr txBox="1"/>
          <p:nvPr/>
        </p:nvSpPr>
        <p:spPr>
          <a:xfrm>
            <a:off x="3923928" y="908720"/>
            <a:ext cx="50951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C00000"/>
                </a:solidFill>
              </a:rPr>
              <a:t>Цель урока: </a:t>
            </a:r>
          </a:p>
          <a:p>
            <a:pPr algn="just"/>
            <a:r>
              <a:rPr lang="ru-RU" sz="2400" b="1" dirty="0"/>
              <a:t>узнать,</a:t>
            </a:r>
            <a:r>
              <a:rPr lang="ru-RU" sz="2400" dirty="0"/>
              <a:t> как называется призма, в которой все грани прямоугольники;</a:t>
            </a:r>
          </a:p>
          <a:p>
            <a:pPr algn="just"/>
            <a:r>
              <a:rPr lang="ru-RU" sz="2400" b="1" dirty="0"/>
              <a:t>научиться</a:t>
            </a:r>
            <a:r>
              <a:rPr lang="ru-RU" sz="2400" dirty="0"/>
              <a:t> определять ее вершины, ребра и грани.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dirty="0"/>
              <a:t> 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36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52383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rgbClr val="002060"/>
                </a:solidFill>
              </a:rPr>
              <a:t>«Прошли века, но роль геометрии не изменилась. Она по-прежнему</a:t>
            </a:r>
          </a:p>
          <a:p>
            <a:pPr algn="just"/>
            <a:r>
              <a:rPr lang="ru-RU" sz="3200" b="1" dirty="0">
                <a:solidFill>
                  <a:srgbClr val="002060"/>
                </a:solidFill>
              </a:rPr>
              <a:t>остается грамматикой архитектора»</a:t>
            </a:r>
          </a:p>
          <a:p>
            <a:pPr algn="r"/>
            <a:r>
              <a:rPr lang="ru-RU" sz="3200" b="1" dirty="0" err="1">
                <a:solidFill>
                  <a:srgbClr val="C00000"/>
                </a:solidFill>
              </a:rPr>
              <a:t>Ле</a:t>
            </a:r>
            <a:r>
              <a:rPr lang="ru-RU" sz="3200" b="1" dirty="0">
                <a:solidFill>
                  <a:srgbClr val="C00000"/>
                </a:solidFill>
              </a:rPr>
              <a:t> Корбюзье</a:t>
            </a:r>
          </a:p>
        </p:txBody>
      </p:sp>
      <p:pic>
        <p:nvPicPr>
          <p:cNvPr id="4" name="Рисунок 3" descr="https://avatars.mds.yandex.net/get-pdb/251121/3d2adc03-f0d3-4bcb-82b3-57d1fcd2b70a/s1200?webp=fals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7704" y="3382823"/>
            <a:ext cx="3546276" cy="3216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6697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8720"/>
            <a:ext cx="6403556" cy="487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3952" y="1462744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12160" y="3684775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8144" y="2149427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4008" y="1188041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83768" y="4017258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39952" y="2060848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99540" y="2457504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6</a:t>
            </a:r>
          </a:p>
        </p:txBody>
      </p:sp>
      <p:grpSp>
        <p:nvGrpSpPr>
          <p:cNvPr id="1027" name="Группа 1026"/>
          <p:cNvGrpSpPr/>
          <p:nvPr/>
        </p:nvGrpSpPr>
        <p:grpSpPr>
          <a:xfrm>
            <a:off x="808539" y="399453"/>
            <a:ext cx="3550337" cy="2457860"/>
            <a:chOff x="808539" y="399453"/>
            <a:chExt cx="3550337" cy="2457860"/>
          </a:xfrm>
        </p:grpSpPr>
        <p:cxnSp>
          <p:nvCxnSpPr>
            <p:cNvPr id="4" name="Прямая со стрелкой 3"/>
            <p:cNvCxnSpPr/>
            <p:nvPr/>
          </p:nvCxnSpPr>
          <p:spPr>
            <a:xfrm flipH="1" flipV="1">
              <a:off x="1763688" y="908720"/>
              <a:ext cx="570264" cy="64807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 flipH="1" flipV="1">
              <a:off x="1691680" y="980728"/>
              <a:ext cx="357140" cy="187658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 flipH="1" flipV="1">
              <a:off x="1906254" y="908720"/>
              <a:ext cx="2452622" cy="50405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808539" y="399453"/>
              <a:ext cx="199926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dirty="0"/>
                <a:t>Пирамида</a:t>
              </a:r>
            </a:p>
          </p:txBody>
        </p:sp>
      </p:grpSp>
      <p:grpSp>
        <p:nvGrpSpPr>
          <p:cNvPr id="1024" name="Группа 1023"/>
          <p:cNvGrpSpPr/>
          <p:nvPr/>
        </p:nvGrpSpPr>
        <p:grpSpPr>
          <a:xfrm>
            <a:off x="6696558" y="1302865"/>
            <a:ext cx="1470686" cy="974023"/>
            <a:chOff x="6696558" y="1302865"/>
            <a:chExt cx="1470686" cy="974023"/>
          </a:xfrm>
        </p:grpSpPr>
        <p:cxnSp>
          <p:nvCxnSpPr>
            <p:cNvPr id="18" name="Прямая со стрелкой 17"/>
            <p:cNvCxnSpPr/>
            <p:nvPr/>
          </p:nvCxnSpPr>
          <p:spPr>
            <a:xfrm flipV="1">
              <a:off x="6696558" y="1753012"/>
              <a:ext cx="357140" cy="52387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6972109" y="1302865"/>
              <a:ext cx="11951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dirty="0"/>
                <a:t>Конус</a:t>
              </a:r>
            </a:p>
          </p:txBody>
        </p:sp>
      </p:grpSp>
      <p:grpSp>
        <p:nvGrpSpPr>
          <p:cNvPr id="1025" name="Группа 1024"/>
          <p:cNvGrpSpPr/>
          <p:nvPr/>
        </p:nvGrpSpPr>
        <p:grpSpPr>
          <a:xfrm>
            <a:off x="6875128" y="2536405"/>
            <a:ext cx="1894529" cy="1055273"/>
            <a:chOff x="6875128" y="2536405"/>
            <a:chExt cx="1894529" cy="1055273"/>
          </a:xfrm>
        </p:grpSpPr>
        <p:cxnSp>
          <p:nvCxnSpPr>
            <p:cNvPr id="20" name="Прямая со стрелкой 19"/>
            <p:cNvCxnSpPr/>
            <p:nvPr/>
          </p:nvCxnSpPr>
          <p:spPr>
            <a:xfrm flipV="1">
              <a:off x="6875128" y="3121180"/>
              <a:ext cx="505184" cy="47049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7004430" y="2536405"/>
              <a:ext cx="176522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dirty="0"/>
                <a:t>Цилиндр</a:t>
              </a: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001300" y="2951007"/>
            <a:ext cx="3333532" cy="3116095"/>
            <a:chOff x="1001300" y="2951007"/>
            <a:chExt cx="3333532" cy="3116095"/>
          </a:xfrm>
        </p:grpSpPr>
        <p:cxnSp>
          <p:nvCxnSpPr>
            <p:cNvPr id="27" name="Прямая со стрелкой 26"/>
            <p:cNvCxnSpPr/>
            <p:nvPr/>
          </p:nvCxnSpPr>
          <p:spPr>
            <a:xfrm flipH="1">
              <a:off x="2001986" y="2951007"/>
              <a:ext cx="2332846" cy="248147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Группа 20"/>
            <p:cNvGrpSpPr/>
            <p:nvPr/>
          </p:nvGrpSpPr>
          <p:grpSpPr>
            <a:xfrm>
              <a:off x="1001300" y="3722725"/>
              <a:ext cx="1524776" cy="2344377"/>
              <a:chOff x="1001300" y="3722725"/>
              <a:chExt cx="1524776" cy="2344377"/>
            </a:xfrm>
          </p:grpSpPr>
          <p:cxnSp>
            <p:nvCxnSpPr>
              <p:cNvPr id="23" name="Прямая со стрелкой 22"/>
              <p:cNvCxnSpPr/>
              <p:nvPr/>
            </p:nvCxnSpPr>
            <p:spPr>
              <a:xfrm flipH="1">
                <a:off x="1808171" y="3722725"/>
                <a:ext cx="525663" cy="160152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/>
              <p:cNvSpPr txBox="1"/>
              <p:nvPr/>
            </p:nvSpPr>
            <p:spPr>
              <a:xfrm>
                <a:off x="1001300" y="5482327"/>
                <a:ext cx="152477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dirty="0"/>
                  <a:t>Призма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2555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nogogranniki.ru/images/vid/200/3_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9" t="4105" r="17555" b="2901"/>
          <a:stretch/>
        </p:blipFill>
        <p:spPr bwMode="auto">
          <a:xfrm>
            <a:off x="611560" y="1881344"/>
            <a:ext cx="1807025" cy="263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916832"/>
            <a:ext cx="3096344" cy="2529060"/>
          </a:xfrm>
          <a:prstGeom prst="rect">
            <a:avLst/>
          </a:prstGeom>
        </p:spPr>
      </p:pic>
      <p:pic>
        <p:nvPicPr>
          <p:cNvPr id="1026" name="Picture 2" descr="C:\Users\User114\Desktop\hexagonal-prism-face-triangular-prism-heptagonal-prism-face-thumbnail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060848"/>
            <a:ext cx="2278467" cy="195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54205" y="620688"/>
            <a:ext cx="20201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Призмы</a:t>
            </a:r>
          </a:p>
        </p:txBody>
      </p:sp>
      <p:sp>
        <p:nvSpPr>
          <p:cNvPr id="4" name="Овал 3"/>
          <p:cNvSpPr/>
          <p:nvPr/>
        </p:nvSpPr>
        <p:spPr>
          <a:xfrm>
            <a:off x="2418584" y="1556792"/>
            <a:ext cx="3953615" cy="32403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61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082" y="830315"/>
            <a:ext cx="2134600" cy="11597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682" y="318479"/>
            <a:ext cx="2088318" cy="16716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624" y="2060848"/>
            <a:ext cx="56166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Как называются призмы, у которых все грани прямоугольники?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9672" y="3402866"/>
            <a:ext cx="5760640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Цель урока:</a:t>
            </a:r>
          </a:p>
          <a:p>
            <a:r>
              <a:rPr lang="ru-RU" sz="3600" dirty="0"/>
              <a:t>		Узнать...</a:t>
            </a:r>
          </a:p>
          <a:p>
            <a:r>
              <a:rPr lang="ru-RU" sz="3600" dirty="0"/>
              <a:t>		</a:t>
            </a:r>
            <a:endParaRPr lang="ru-RU" sz="3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117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012082" y="318479"/>
            <a:ext cx="4222918" cy="1671635"/>
            <a:chOff x="2012082" y="318479"/>
            <a:chExt cx="4222918" cy="1671635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2082" y="830315"/>
              <a:ext cx="2134600" cy="1159799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6682" y="318479"/>
              <a:ext cx="2088318" cy="1671635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899592" y="2060848"/>
            <a:ext cx="62646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>
                <a:solidFill>
                  <a:srgbClr val="C00000"/>
                </a:solidFill>
              </a:rPr>
              <a:t>Цель урока: </a:t>
            </a:r>
          </a:p>
          <a:p>
            <a:pPr algn="just"/>
            <a:r>
              <a:rPr lang="ru-RU" sz="3600" b="1" dirty="0"/>
              <a:t>узнать,</a:t>
            </a:r>
            <a:r>
              <a:rPr lang="ru-RU" sz="3600" dirty="0"/>
              <a:t> как называется призма, в которой все грани прямоугольники;</a:t>
            </a:r>
          </a:p>
          <a:p>
            <a:pPr algn="just"/>
            <a:r>
              <a:rPr lang="ru-RU" sz="3600" b="1" dirty="0"/>
              <a:t>научиться</a:t>
            </a:r>
            <a:r>
              <a:rPr lang="ru-RU" sz="3600" dirty="0"/>
              <a:t> определять ее вершины, ребра и грани.</a:t>
            </a:r>
            <a:r>
              <a:rPr lang="ru-RU" sz="3600" b="1" dirty="0">
                <a:solidFill>
                  <a:srgbClr val="C00000"/>
                </a:solidFill>
              </a:rPr>
              <a:t> </a:t>
            </a:r>
            <a:r>
              <a:rPr lang="ru-RU" sz="3600" dirty="0"/>
              <a:t> 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624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88165" y="3780041"/>
            <a:ext cx="5544616" cy="286232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Призма, у которой все грани прямоугольники, называется</a:t>
            </a:r>
            <a:r>
              <a:rPr lang="ru-RU" sz="3600" b="1" dirty="0">
                <a:solidFill>
                  <a:srgbClr val="C00000"/>
                </a:solidFill>
              </a:rPr>
              <a:t>  прямоугольным параллелепипедом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60648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1. Обведите изображение призмы, у которой </a:t>
            </a:r>
            <a:r>
              <a:rPr lang="ru-RU" sz="2000" b="1" dirty="0">
                <a:solidFill>
                  <a:srgbClr val="C00000"/>
                </a:solidFill>
              </a:rPr>
              <a:t>все грани прямоугольники</a:t>
            </a:r>
            <a:r>
              <a:rPr lang="ru-RU" sz="2000" dirty="0"/>
              <a:t>: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467544" y="1106151"/>
            <a:ext cx="4968552" cy="2031877"/>
            <a:chOff x="827584" y="902359"/>
            <a:chExt cx="4968552" cy="2031877"/>
          </a:xfrm>
        </p:grpSpPr>
        <p:pic>
          <p:nvPicPr>
            <p:cNvPr id="8" name="Рисунок 7" descr="https://upload.wikimedia.org/wikipedia/commons/a/a2/Triangulated_hexagonal_prism.pn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5936" y="1042593"/>
              <a:ext cx="1800200" cy="1525113"/>
            </a:xfrm>
            <a:prstGeom prst="rect">
              <a:avLst/>
            </a:prstGeom>
          </p:spPr>
        </p:pic>
        <p:grpSp>
          <p:nvGrpSpPr>
            <p:cNvPr id="9" name="Группа 8"/>
            <p:cNvGrpSpPr/>
            <p:nvPr/>
          </p:nvGrpSpPr>
          <p:grpSpPr>
            <a:xfrm>
              <a:off x="827584" y="902359"/>
              <a:ext cx="1944216" cy="2031877"/>
              <a:chOff x="827584" y="902359"/>
              <a:chExt cx="1944216" cy="2031877"/>
            </a:xfrm>
          </p:grpSpPr>
          <p:pic>
            <p:nvPicPr>
              <p:cNvPr id="11" name="Рисунок 10" descr="https://img2.freepng.ru/20180409/oie/kisspng-rectangle-pentagonal-prism-triangular-prism-prism-5acb7a24c99bd6.4406787115232845168258.jpg"/>
              <p:cNvPicPr/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7584" y="902359"/>
                <a:ext cx="1944216" cy="1662545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1583870" y="2564904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1</a:t>
                </a: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4669329" y="25649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2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804248" y="991148"/>
            <a:ext cx="1512168" cy="2035586"/>
            <a:chOff x="6804248" y="902360"/>
            <a:chExt cx="1512168" cy="2035586"/>
          </a:xfrm>
        </p:grpSpPr>
        <p:pic>
          <p:nvPicPr>
            <p:cNvPr id="15" name="Рисунок 14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4248" y="902360"/>
              <a:ext cx="1512168" cy="1662544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7409489" y="256861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3</a:t>
              </a:r>
            </a:p>
          </p:txBody>
        </p:sp>
      </p:grpSp>
      <p:sp>
        <p:nvSpPr>
          <p:cNvPr id="13" name="Овал 12"/>
          <p:cNvSpPr/>
          <p:nvPr/>
        </p:nvSpPr>
        <p:spPr>
          <a:xfrm>
            <a:off x="6156176" y="849714"/>
            <a:ext cx="2808312" cy="2088232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00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81754" y="2549869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2. Сколько </a:t>
            </a:r>
            <a:r>
              <a:rPr lang="ru-RU" sz="2000" b="1" dirty="0">
                <a:solidFill>
                  <a:srgbClr val="C00000"/>
                </a:solidFill>
              </a:rPr>
              <a:t>граней</a:t>
            </a:r>
            <a:r>
              <a:rPr lang="ru-RU" sz="2000" dirty="0"/>
              <a:t> у прямоугольного параллелепипеда?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8427" y="3557981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3. Сколько </a:t>
            </a:r>
            <a:r>
              <a:rPr lang="ru-RU" sz="2000" b="1" dirty="0">
                <a:solidFill>
                  <a:srgbClr val="C00000"/>
                </a:solidFill>
              </a:rPr>
              <a:t>вершин</a:t>
            </a:r>
            <a:r>
              <a:rPr lang="ru-RU" sz="2000" dirty="0"/>
              <a:t> у прямоугольного параллелепипеда?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81754" y="4566093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4. Сколько </a:t>
            </a:r>
            <a:r>
              <a:rPr lang="ru-RU" sz="2000" b="1" dirty="0">
                <a:solidFill>
                  <a:srgbClr val="C00000"/>
                </a:solidFill>
              </a:rPr>
              <a:t>ребер</a:t>
            </a:r>
            <a:r>
              <a:rPr lang="ru-RU" sz="2000" dirty="0"/>
              <a:t> у прямоугольного параллелепипеда?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09022" y="2819930"/>
            <a:ext cx="1171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Ответ: </a:t>
            </a:r>
            <a:r>
              <a:rPr lang="ru-RU" sz="2800" b="1" dirty="0">
                <a:solidFill>
                  <a:srgbClr val="C00000"/>
                </a:solidFill>
              </a:rPr>
              <a:t>6</a:t>
            </a:r>
            <a:r>
              <a:rPr lang="ru-RU" sz="2000" dirty="0"/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09022" y="3832505"/>
            <a:ext cx="1171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Ответ: </a:t>
            </a:r>
            <a:r>
              <a:rPr lang="ru-RU" sz="2800" b="1" dirty="0">
                <a:solidFill>
                  <a:srgbClr val="C00000"/>
                </a:solidFill>
              </a:rPr>
              <a:t>8</a:t>
            </a:r>
            <a:r>
              <a:rPr lang="ru-RU" sz="2000" dirty="0"/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09022" y="4845080"/>
            <a:ext cx="1353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Ответ: </a:t>
            </a:r>
            <a:r>
              <a:rPr lang="ru-RU" sz="2800" b="1" dirty="0">
                <a:solidFill>
                  <a:srgbClr val="C00000"/>
                </a:solidFill>
              </a:rPr>
              <a:t>12</a:t>
            </a:r>
            <a:r>
              <a:rPr lang="ru-RU" sz="2000" dirty="0"/>
              <a:t> </a:t>
            </a:r>
          </a:p>
        </p:txBody>
      </p:sp>
      <p:pic>
        <p:nvPicPr>
          <p:cNvPr id="2050" name="Picture 2" descr="C:\Users\User114\Desktop\чай 20 пакетик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806832" y="260648"/>
            <a:ext cx="3342901" cy="210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6690" y="5589240"/>
            <a:ext cx="87577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/>
              <a:t>Противоположные грани прямоугольного параллелепипеда </a:t>
            </a:r>
            <a:r>
              <a:rPr lang="ru-RU" sz="3200" b="1" dirty="0">
                <a:solidFill>
                  <a:srgbClr val="C00000"/>
                </a:solidFill>
              </a:rPr>
              <a:t>равны</a:t>
            </a:r>
            <a:r>
              <a:rPr lang="ru-R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98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470025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hlinkClick r:id="rId2"/>
              </a:rPr>
              <a:t>Интерактивное задание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7F1863-E83E-C7A2-B6DE-8081512252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" r="976"/>
          <a:stretch/>
        </p:blipFill>
        <p:spPr>
          <a:xfrm>
            <a:off x="179512" y="1484784"/>
            <a:ext cx="8784976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63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63888" y="260648"/>
            <a:ext cx="2435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Задание 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98576" y="3412948"/>
            <a:ext cx="23469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u="sng" dirty="0">
                <a:solidFill>
                  <a:srgbClr val="C00000"/>
                </a:solidFill>
              </a:rPr>
              <a:t>Проверка</a:t>
            </a:r>
          </a:p>
        </p:txBody>
      </p:sp>
      <p:pic>
        <p:nvPicPr>
          <p:cNvPr id="8" name="Рисунок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831" y="4437112"/>
            <a:ext cx="1728193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Группа 14"/>
          <p:cNvGrpSpPr/>
          <p:nvPr/>
        </p:nvGrpSpPr>
        <p:grpSpPr>
          <a:xfrm>
            <a:off x="538831" y="1628800"/>
            <a:ext cx="7558686" cy="1305850"/>
            <a:chOff x="538831" y="1628800"/>
            <a:chExt cx="7558686" cy="1305850"/>
          </a:xfrm>
        </p:grpSpPr>
        <p:pic>
          <p:nvPicPr>
            <p:cNvPr id="7" name="Рисунок 6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8831" y="1637184"/>
              <a:ext cx="1728193" cy="1296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Рисунок 8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26546" y="1637184"/>
              <a:ext cx="1728193" cy="1296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Рисунок 9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369324" y="1628800"/>
              <a:ext cx="1728193" cy="1296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0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83768" y="1638506"/>
              <a:ext cx="1728193" cy="1296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8" name="Прямая соединительная линия 17"/>
          <p:cNvCxnSpPr/>
          <p:nvPr/>
        </p:nvCxnSpPr>
        <p:spPr>
          <a:xfrm>
            <a:off x="755576" y="5301208"/>
            <a:ext cx="0" cy="288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835696" y="5301208"/>
            <a:ext cx="0" cy="288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Группа 32"/>
          <p:cNvGrpSpPr/>
          <p:nvPr/>
        </p:nvGrpSpPr>
        <p:grpSpPr>
          <a:xfrm>
            <a:off x="2483768" y="4437112"/>
            <a:ext cx="5730647" cy="1296144"/>
            <a:chOff x="2483768" y="4437112"/>
            <a:chExt cx="5730647" cy="1296144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2483768" y="4437112"/>
              <a:ext cx="1728193" cy="1296144"/>
              <a:chOff x="2483768" y="4437112"/>
              <a:chExt cx="1728193" cy="1296144"/>
            </a:xfrm>
          </p:grpSpPr>
          <p:pic>
            <p:nvPicPr>
              <p:cNvPr id="14" name="Рисунок 13"/>
              <p:cNvPicPr/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483768" y="4437112"/>
                <a:ext cx="1728193" cy="1296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0" name="Прямая соединительная линия 19"/>
              <p:cNvCxnSpPr/>
              <p:nvPr/>
            </p:nvCxnSpPr>
            <p:spPr>
              <a:xfrm>
                <a:off x="2699792" y="5301208"/>
                <a:ext cx="0" cy="288032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>
                <a:off x="3779912" y="5301208"/>
                <a:ext cx="216024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Группа 30"/>
            <p:cNvGrpSpPr/>
            <p:nvPr/>
          </p:nvGrpSpPr>
          <p:grpSpPr>
            <a:xfrm>
              <a:off x="4484995" y="4437112"/>
              <a:ext cx="1728193" cy="1296144"/>
              <a:chOff x="4484995" y="4437112"/>
              <a:chExt cx="1728193" cy="1296144"/>
            </a:xfrm>
          </p:grpSpPr>
          <p:pic>
            <p:nvPicPr>
              <p:cNvPr id="13" name="Рисунок 12"/>
              <p:cNvPicPr/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484995" y="4437112"/>
                <a:ext cx="1728193" cy="1296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4" name="Прямая соединительная линия 23"/>
              <p:cNvCxnSpPr/>
              <p:nvPr/>
            </p:nvCxnSpPr>
            <p:spPr>
              <a:xfrm flipH="1">
                <a:off x="5724128" y="5255456"/>
                <a:ext cx="216024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 flipH="1">
                <a:off x="4499992" y="5301208"/>
                <a:ext cx="216024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Группа 31"/>
            <p:cNvGrpSpPr/>
            <p:nvPr/>
          </p:nvGrpSpPr>
          <p:grpSpPr>
            <a:xfrm>
              <a:off x="6486222" y="4437112"/>
              <a:ext cx="1728193" cy="1296144"/>
              <a:chOff x="6486222" y="4437112"/>
              <a:chExt cx="1728193" cy="1296144"/>
            </a:xfrm>
          </p:grpSpPr>
          <p:pic>
            <p:nvPicPr>
              <p:cNvPr id="12" name="Рисунок 11"/>
              <p:cNvPicPr/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486222" y="4437112"/>
                <a:ext cx="1728193" cy="1296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8" name="Прямая соединительная линия 27"/>
              <p:cNvCxnSpPr/>
              <p:nvPr/>
            </p:nvCxnSpPr>
            <p:spPr>
              <a:xfrm flipH="1">
                <a:off x="6486222" y="5301208"/>
                <a:ext cx="216024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>
              <a:xfrm>
                <a:off x="7740352" y="5301208"/>
                <a:ext cx="0" cy="288032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10009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220</Words>
  <Application>Microsoft Macintosh PowerPoint</Application>
  <PresentationFormat>Экран (4:3)</PresentationFormat>
  <Paragraphs>51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Интерактивное задание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Microsoft Office User</cp:lastModifiedBy>
  <cp:revision>93</cp:revision>
  <dcterms:created xsi:type="dcterms:W3CDTF">2020-09-17T10:29:26Z</dcterms:created>
  <dcterms:modified xsi:type="dcterms:W3CDTF">2023-03-28T11:11:25Z</dcterms:modified>
</cp:coreProperties>
</file>