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sldIdLst>
    <p:sldId id="256" r:id="rId2"/>
    <p:sldId id="265" r:id="rId3"/>
    <p:sldId id="271" r:id="rId4"/>
    <p:sldId id="257" r:id="rId5"/>
    <p:sldId id="258" r:id="rId6"/>
    <p:sldId id="259" r:id="rId7"/>
    <p:sldId id="266" r:id="rId8"/>
    <p:sldId id="267" r:id="rId9"/>
    <p:sldId id="272" r:id="rId10"/>
    <p:sldId id="268" r:id="rId11"/>
    <p:sldId id="261" r:id="rId12"/>
    <p:sldId id="262" r:id="rId13"/>
    <p:sldId id="269" r:id="rId14"/>
    <p:sldId id="264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BD2E6-10A4-4CA3-B204-DA6F81848628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6F296-CE4A-4B3B-8458-8AF01BDB3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9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6F296-CE4A-4B3B-8458-8AF01BDB321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9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692D99-E9E9-4CF9-BDC9-6B646A98F05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59650E-DA50-4B6B-938C-F9184FAB794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44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D99-E9E9-4CF9-BDC9-6B646A98F05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50E-DA50-4B6B-938C-F9184FAB7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3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D99-E9E9-4CF9-BDC9-6B646A98F05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50E-DA50-4B6B-938C-F9184FAB7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5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D99-E9E9-4CF9-BDC9-6B646A98F05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50E-DA50-4B6B-938C-F9184FAB7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5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D99-E9E9-4CF9-BDC9-6B646A98F05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50E-DA50-4B6B-938C-F9184FAB794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1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D99-E9E9-4CF9-BDC9-6B646A98F05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50E-DA50-4B6B-938C-F9184FAB7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08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D99-E9E9-4CF9-BDC9-6B646A98F05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50E-DA50-4B6B-938C-F9184FAB7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1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D99-E9E9-4CF9-BDC9-6B646A98F05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50E-DA50-4B6B-938C-F9184FAB7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D99-E9E9-4CF9-BDC9-6B646A98F05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50E-DA50-4B6B-938C-F9184FAB7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6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D99-E9E9-4CF9-BDC9-6B646A98F05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50E-DA50-4B6B-938C-F9184FAB7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9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D99-E9E9-4CF9-BDC9-6B646A98F05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50E-DA50-4B6B-938C-F9184FAB7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8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E692D99-E9E9-4CF9-BDC9-6B646A98F05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D59650E-DA50-4B6B-938C-F9184FAB7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4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ADB0D7-EE62-48FC-B2EB-01E7A6F2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193" y="910947"/>
            <a:ext cx="6452858" cy="962241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Constantia" panose="02030602050306030303" pitchFamily="18" charset="0"/>
              </a:rPr>
              <a:t>Легенда об </a:t>
            </a:r>
            <a:r>
              <a:rPr lang="ru-RU" sz="4400" dirty="0" err="1">
                <a:latin typeface="Constantia" panose="02030602050306030303" pitchFamily="18" charset="0"/>
              </a:rPr>
              <a:t>Арахне</a:t>
            </a:r>
            <a:endParaRPr lang="ru-RU" sz="4400" dirty="0">
              <a:latin typeface="Constantia" panose="0203060205030603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EB2954-B0E6-413B-BCA1-76D57337E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14628" r="47831" b="30227"/>
          <a:stretch/>
        </p:blipFill>
        <p:spPr bwMode="auto">
          <a:xfrm>
            <a:off x="1190468" y="2095855"/>
            <a:ext cx="4905532" cy="404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EF7A455-A56C-4307-BB8D-623D18E76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5615" r="40281" b="7184"/>
          <a:stretch/>
        </p:blipFill>
        <p:spPr bwMode="auto">
          <a:xfrm>
            <a:off x="7002730" y="550417"/>
            <a:ext cx="4341181" cy="551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4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4BDD7-AEEF-446A-948C-B787C6CDDC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0B9F7-C19C-4F01-BD25-54121F4192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18C0EE7-24CF-4946-A0BA-38F560675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43778"/>
              </p:ext>
            </p:extLst>
          </p:nvPr>
        </p:nvGraphicFramePr>
        <p:xfrm>
          <a:off x="829001" y="1913656"/>
          <a:ext cx="10528918" cy="4591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6186">
                  <a:extLst>
                    <a:ext uri="{9D8B030D-6E8A-4147-A177-3AD203B41FA5}">
                      <a16:colId xmlns:a16="http://schemas.microsoft.com/office/drawing/2014/main" val="1616355740"/>
                    </a:ext>
                  </a:extLst>
                </a:gridCol>
                <a:gridCol w="5322732">
                  <a:extLst>
                    <a:ext uri="{9D8B030D-6E8A-4147-A177-3AD203B41FA5}">
                      <a16:colId xmlns:a16="http://schemas.microsoft.com/office/drawing/2014/main" val="13254202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onstantia" panose="02030602050306030303" pitchFamily="18" charset="0"/>
                        </a:rPr>
                        <a:t>Система органов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onstantia" panose="02030602050306030303" pitchFamily="18" charset="0"/>
                        </a:rPr>
                        <a:t>Особенности строения</a:t>
                      </a:r>
                      <a:endParaRPr lang="ru-RU" sz="1800" b="1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094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onstantia" panose="02030602050306030303" pitchFamily="18" charset="0"/>
                        </a:rPr>
                        <a:t>Нервная система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b="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6749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onstantia" panose="02030602050306030303" pitchFamily="18" charset="0"/>
                        </a:rPr>
                        <a:t>Органы чувств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b="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7463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onstantia" panose="02030602050306030303" pitchFamily="18" charset="0"/>
                        </a:rPr>
                        <a:t>Кровеносная система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b="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7334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onstantia" panose="02030602050306030303" pitchFamily="18" charset="0"/>
                        </a:rPr>
                        <a:t>Дыхательная система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b="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3656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onstantia" panose="02030602050306030303" pitchFamily="18" charset="0"/>
                        </a:rPr>
                        <a:t>Пищеварительная система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b="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4129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onstantia" panose="02030602050306030303" pitchFamily="18" charset="0"/>
                        </a:rPr>
                        <a:t>Выделительная система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b="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791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onstantia" panose="02030602050306030303" pitchFamily="18" charset="0"/>
                        </a:rPr>
                        <a:t>Половая система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b="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8110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CE52AE-5DD2-4B38-A9D8-B23533A57D69}"/>
              </a:ext>
            </a:extLst>
          </p:cNvPr>
          <p:cNvSpPr txBox="1"/>
          <p:nvPr/>
        </p:nvSpPr>
        <p:spPr>
          <a:xfrm>
            <a:off x="993682" y="352528"/>
            <a:ext cx="105289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Задание: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материал учебника (с.82-83), </a:t>
            </a:r>
            <a:r>
              <a:rPr lang="ru-RU" sz="2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заполнить таблицу «Особенности внутреннего строения паукообразных».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7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23BDDFF-98AE-402B-8C6D-177428430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4"/>
          <a:stretch/>
        </p:blipFill>
        <p:spPr bwMode="auto">
          <a:xfrm>
            <a:off x="726637" y="639192"/>
            <a:ext cx="4943787" cy="35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41CF9D9-615E-4342-AF27-8B20E5CC3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78709"/>
            <a:ext cx="5087739" cy="359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4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50EED88-5C55-48C1-A0D4-2AE5D870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287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onstantia" panose="02030602050306030303" pitchFamily="18" charset="0"/>
              </a:rPr>
              <a:t>Задача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9C4E44-D2F6-4E6E-BD3C-7E7ED7624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129" y="1659236"/>
            <a:ext cx="9872871" cy="2283781"/>
          </a:xfrm>
        </p:spPr>
        <p:txBody>
          <a:bodyPr>
            <a:normAutofit/>
          </a:bodyPr>
          <a:lstStyle/>
          <a:p>
            <a:pPr marL="4572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Пауки прожорливы: каждый в день может съесть столько, сколько весит сам. Основная их добыча – мухи. В лесу на каждом гектаре живет 5000 пауков.</a:t>
            </a:r>
            <a:r>
              <a:rPr lang="ru-R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каждый паук от восхода до захода </a:t>
            </a:r>
            <a:r>
              <a:rPr lang="ru-R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солнца</a:t>
            </a:r>
            <a:r>
              <a:rPr lang="ru-RU" sz="24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поймает хотя бы две мухи, то, сколько же этих насекомых гибнет каждые сутки?</a:t>
            </a: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F46F2D4-41F8-43FC-B68C-54CA71C7D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" b="3765"/>
          <a:stretch/>
        </p:blipFill>
        <p:spPr bwMode="auto">
          <a:xfrm>
            <a:off x="6641037" y="3368040"/>
            <a:ext cx="4633603" cy="318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5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0D9C796-BE3C-4362-8EC5-40ED6D4FA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717825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Constantia" panose="02030602050306030303" pitchFamily="18" charset="0"/>
              </a:rPr>
              <a:t>Удивительные факты о паукообразных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1A8D92C-2CE7-48CC-817A-83B4D93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6260" y="1881037"/>
            <a:ext cx="9427814" cy="1388165"/>
          </a:xfrm>
        </p:spPr>
        <p:txBody>
          <a:bodyPr/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>
                <a:solidFill>
                  <a:srgbClr val="333333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рочитайте текст и составьте кластер. </a:t>
            </a:r>
            <a:endParaRPr lang="ru-RU" sz="2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B404285-ABAD-4CE1-9152-3E0CF4D73A63}"/>
              </a:ext>
            </a:extLst>
          </p:cNvPr>
          <p:cNvSpPr/>
          <p:nvPr/>
        </p:nvSpPr>
        <p:spPr>
          <a:xfrm>
            <a:off x="1726239" y="2628158"/>
            <a:ext cx="2238652" cy="9465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F8404BD-7355-4CFB-A882-8FA4B0858097}"/>
              </a:ext>
            </a:extLst>
          </p:cNvPr>
          <p:cNvSpPr/>
          <p:nvPr/>
        </p:nvSpPr>
        <p:spPr>
          <a:xfrm>
            <a:off x="7849807" y="2628159"/>
            <a:ext cx="2238652" cy="9465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A792922-F199-41F0-BAE9-503AC7BD1A96}"/>
              </a:ext>
            </a:extLst>
          </p:cNvPr>
          <p:cNvSpPr/>
          <p:nvPr/>
        </p:nvSpPr>
        <p:spPr>
          <a:xfrm>
            <a:off x="4788023" y="2634817"/>
            <a:ext cx="2238652" cy="9465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D175693-362E-4846-9871-D10134DA2EFC}"/>
              </a:ext>
            </a:extLst>
          </p:cNvPr>
          <p:cNvSpPr/>
          <p:nvPr/>
        </p:nvSpPr>
        <p:spPr>
          <a:xfrm>
            <a:off x="4455023" y="4509857"/>
            <a:ext cx="2627791" cy="11984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ФАКТЫ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013CDB00-E59F-46E5-BBD8-DE3B2276D7AE}"/>
              </a:ext>
            </a:extLst>
          </p:cNvPr>
          <p:cNvSpPr/>
          <p:nvPr/>
        </p:nvSpPr>
        <p:spPr>
          <a:xfrm rot="19294293">
            <a:off x="4014040" y="3522163"/>
            <a:ext cx="509725" cy="113926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146DA284-E742-43F6-9519-CDD11490DFEF}"/>
              </a:ext>
            </a:extLst>
          </p:cNvPr>
          <p:cNvSpPr/>
          <p:nvPr/>
        </p:nvSpPr>
        <p:spPr>
          <a:xfrm>
            <a:off x="5652486" y="3676763"/>
            <a:ext cx="509725" cy="75608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9096FCB7-D0C1-4631-93BE-B5108FFFAE50}"/>
              </a:ext>
            </a:extLst>
          </p:cNvPr>
          <p:cNvSpPr/>
          <p:nvPr/>
        </p:nvSpPr>
        <p:spPr>
          <a:xfrm rot="2254905">
            <a:off x="7279868" y="3587269"/>
            <a:ext cx="509725" cy="113926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1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A62EDC2-77FC-4035-89A6-FC7414182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870504"/>
              </p:ext>
            </p:extLst>
          </p:nvPr>
        </p:nvGraphicFramePr>
        <p:xfrm>
          <a:off x="1416975" y="2148971"/>
          <a:ext cx="9162741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247">
                  <a:extLst>
                    <a:ext uri="{9D8B030D-6E8A-4147-A177-3AD203B41FA5}">
                      <a16:colId xmlns:a16="http://schemas.microsoft.com/office/drawing/2014/main" val="3899247207"/>
                    </a:ext>
                  </a:extLst>
                </a:gridCol>
                <a:gridCol w="3054247">
                  <a:extLst>
                    <a:ext uri="{9D8B030D-6E8A-4147-A177-3AD203B41FA5}">
                      <a16:colId xmlns:a16="http://schemas.microsoft.com/office/drawing/2014/main" val="2445457326"/>
                    </a:ext>
                  </a:extLst>
                </a:gridCol>
                <a:gridCol w="3054247">
                  <a:extLst>
                    <a:ext uri="{9D8B030D-6E8A-4147-A177-3AD203B41FA5}">
                      <a16:colId xmlns:a16="http://schemas.microsoft.com/office/drawing/2014/main" val="1307126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Constantia" panose="02030602050306030303" pitchFamily="18" charset="0"/>
                        </a:rPr>
                        <a:t>Плюс</a:t>
                      </a:r>
                      <a:r>
                        <a:rPr lang="ru-RU" sz="4400" dirty="0">
                          <a:latin typeface="Constantia" panose="02030602050306030303" pitchFamily="18" charset="0"/>
                        </a:rPr>
                        <a:t> 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Constantia" panose="02030602050306030303" pitchFamily="18" charset="0"/>
                        </a:rPr>
                        <a:t>Минус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Constantia" panose="02030602050306030303" pitchFamily="18" charset="0"/>
                        </a:rPr>
                        <a:t>Интересно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152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2276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CC85D9A-54CC-497B-9DE8-ABBB558BC3E7}"/>
              </a:ext>
            </a:extLst>
          </p:cNvPr>
          <p:cNvSpPr txBox="1"/>
          <p:nvPr/>
        </p:nvSpPr>
        <p:spPr>
          <a:xfrm>
            <a:off x="2736542" y="767311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271534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4FEEB-F123-4747-8BDE-4DA26949A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56172" y="648070"/>
            <a:ext cx="9966960" cy="825623"/>
          </a:xfrm>
        </p:spPr>
        <p:txBody>
          <a:bodyPr>
            <a:normAutofit/>
          </a:bodyPr>
          <a:lstStyle/>
          <a:p>
            <a:r>
              <a:rPr lang="ru-RU" sz="40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Домашнее задание: </a:t>
            </a:r>
            <a:endParaRPr lang="ru-RU" sz="4000" dirty="0">
              <a:latin typeface="Constantia" panose="02030602050306030303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363FA-C4FD-46B7-B87D-DE0B1D0A7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098" y="1588073"/>
            <a:ext cx="10142159" cy="138816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1</a:t>
            </a:r>
            <a:r>
              <a:rPr lang="ru-RU" sz="2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. Изучить стр. 81-84 учебника</a:t>
            </a:r>
            <a:r>
              <a:rPr lang="ru-RU" sz="2800" dirty="0">
                <a:latin typeface="Constantia" panose="02030602050306030303" pitchFamily="18" charset="0"/>
                <a:ea typeface="Calibri" panose="020F0502020204030204" pitchFamily="34" charset="0"/>
              </a:rPr>
              <a:t>.</a:t>
            </a:r>
          </a:p>
          <a:p>
            <a:pPr algn="l"/>
            <a:r>
              <a:rPr lang="ru-RU" sz="2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2. </a:t>
            </a:r>
            <a:r>
              <a:rPr lang="ru-RU" sz="2800" dirty="0">
                <a:latin typeface="Constantia" panose="02030602050306030303" pitchFamily="18" charset="0"/>
                <a:ea typeface="Calibri" panose="020F0502020204030204" pitchFamily="34" charset="0"/>
              </a:rPr>
              <a:t>С</a:t>
            </a:r>
            <a:r>
              <a:rPr lang="ru-RU" sz="2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оставить 2 вопроса для одноклассника по изученной теме.</a:t>
            </a:r>
            <a:endParaRPr lang="ru-RU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75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5A22C7-E3DD-4769-8074-51B6CDDF6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184216"/>
            <a:ext cx="9966960" cy="1674393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Constantia" panose="02030602050306030303" pitchFamily="18" charset="0"/>
              </a:rPr>
              <a:t>Тема урока:</a:t>
            </a:r>
            <a:br>
              <a:rPr lang="ru-RU" sz="4400" dirty="0">
                <a:latin typeface="Constantia" panose="02030602050306030303" pitchFamily="18" charset="0"/>
              </a:rPr>
            </a:br>
            <a:endParaRPr lang="ru-RU" sz="4400" dirty="0">
              <a:latin typeface="Constantia" panose="02030602050306030303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DC769A6D-F63E-4672-80BC-5B34FADE2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4940" y="2360430"/>
            <a:ext cx="8767860" cy="138816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onstantia" panose="02030602050306030303" pitchFamily="18" charset="0"/>
              </a:rPr>
              <a:t>Класс Паукообразные: особенности строения  и жизнедеятельности.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57448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CA1EC-01C4-4B6B-90CA-3B9F409C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235554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Constantia" panose="02030602050306030303" pitchFamily="18" charset="0"/>
              </a:rPr>
              <a:t>ЦЕЛЬ УРОКА:</a:t>
            </a:r>
            <a:br>
              <a:rPr lang="ru-RU" sz="4000" b="1" dirty="0">
                <a:latin typeface="Constantia" panose="02030602050306030303" pitchFamily="18" charset="0"/>
              </a:rPr>
            </a:br>
            <a:r>
              <a:rPr lang="ru-RU" sz="2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расширить знания учащихся об особенностях внешнего и внутреннего строения паукообразных в связи с их наземным образом жизни.</a:t>
            </a:r>
            <a:endParaRPr lang="ru-RU" sz="2800" dirty="0">
              <a:latin typeface="Constantia" panose="02030602050306030303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FEF3660-D7A4-4ADD-8C6C-2F52F1A48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6" y="2858610"/>
            <a:ext cx="3036887" cy="28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BDAAD7F-8336-4B15-B5A4-79B73F7EB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753" y="3429000"/>
            <a:ext cx="4208741" cy="29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2384518-001F-4439-9941-06E2BA1DC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616"/>
          <a:stretch/>
        </p:blipFill>
        <p:spPr bwMode="auto">
          <a:xfrm>
            <a:off x="7560831" y="2858610"/>
            <a:ext cx="4060038" cy="257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7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0A5A6D67-04F4-4C66-8D4A-1B728C882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93" y="558785"/>
            <a:ext cx="5265506" cy="340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EE9E477-958E-4BDC-95B0-9C2635E7F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60" y="603682"/>
            <a:ext cx="5318709" cy="29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F2B3C69-DA6D-4ED3-99B8-9A08568A3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93" y="3517776"/>
            <a:ext cx="5007152" cy="31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0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FA9671A-3966-4E67-8CBD-A86E5224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133" y="861133"/>
            <a:ext cx="4130336" cy="10919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onstantia" panose="02030602050306030303" pitchFamily="18" charset="0"/>
              </a:rPr>
              <a:t>Императорский скорпион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1D779E9-A6D4-4D25-A35C-DB0868EA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5" y="2307812"/>
            <a:ext cx="5789397" cy="36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7701FDA-4240-4625-9004-FA9E87ED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62" y="316253"/>
            <a:ext cx="5152372" cy="36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5">
            <a:extLst>
              <a:ext uri="{FF2B5EF4-FFF2-40B4-BE49-F238E27FC236}">
                <a16:creationId xmlns:a16="http://schemas.microsoft.com/office/drawing/2014/main" id="{231CA6DB-98A9-4398-B02E-C04FED6B692E}"/>
              </a:ext>
            </a:extLst>
          </p:cNvPr>
          <p:cNvSpPr txBox="1">
            <a:spLocks/>
          </p:cNvSpPr>
          <p:nvPr/>
        </p:nvSpPr>
        <p:spPr>
          <a:xfrm>
            <a:off x="7280960" y="4289393"/>
            <a:ext cx="4130336" cy="1091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Constantia" panose="02030602050306030303" pitchFamily="18" charset="0"/>
              </a:rPr>
              <a:t>Чесоточный клещ</a:t>
            </a:r>
          </a:p>
        </p:txBody>
      </p:sp>
    </p:spTree>
    <p:extLst>
      <p:ext uri="{BB962C8B-B14F-4D97-AF65-F5344CB8AC3E}">
        <p14:creationId xmlns:p14="http://schemas.microsoft.com/office/powerpoint/2010/main" val="417271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BEFCEBD0-19C8-4E1D-A995-5ECA33B3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15584"/>
            <a:ext cx="4680752" cy="312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7F3B2B0-71AD-4784-A261-0C5A5CAB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00" y="3556800"/>
            <a:ext cx="3801862" cy="5622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onstantia" panose="02030602050306030303" pitchFamily="18" charset="0"/>
              </a:rPr>
              <a:t>Паук-волк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2AB4249-012B-4419-A726-42485B466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8" y="416141"/>
            <a:ext cx="4690185" cy="312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E071295-584C-447C-AE0B-19B7C1046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62" y="2404554"/>
            <a:ext cx="37361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DA00F1C7-3598-4672-B232-0A445D4C8F27}"/>
              </a:ext>
            </a:extLst>
          </p:cNvPr>
          <p:cNvSpPr txBox="1">
            <a:spLocks/>
          </p:cNvSpPr>
          <p:nvPr/>
        </p:nvSpPr>
        <p:spPr>
          <a:xfrm>
            <a:off x="4195069" y="5879605"/>
            <a:ext cx="3801862" cy="562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Constantia" panose="02030602050306030303" pitchFamily="18" charset="0"/>
              </a:rPr>
              <a:t>Паук-рысь</a:t>
            </a: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577ECB2D-40E8-49E3-8878-C6CD48004386}"/>
              </a:ext>
            </a:extLst>
          </p:cNvPr>
          <p:cNvSpPr txBox="1">
            <a:spLocks/>
          </p:cNvSpPr>
          <p:nvPr/>
        </p:nvSpPr>
        <p:spPr>
          <a:xfrm>
            <a:off x="7984540" y="3582136"/>
            <a:ext cx="3801862" cy="562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Constantia" panose="02030602050306030303" pitchFamily="18" charset="0"/>
              </a:rPr>
              <a:t>Паук-скакун</a:t>
            </a:r>
          </a:p>
        </p:txBody>
      </p:sp>
    </p:spTree>
    <p:extLst>
      <p:ext uri="{BB962C8B-B14F-4D97-AF65-F5344CB8AC3E}">
        <p14:creationId xmlns:p14="http://schemas.microsoft.com/office/powerpoint/2010/main" val="368217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CC3BE-2D92-4E6B-AF40-083248CD2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879" y="509513"/>
            <a:ext cx="9367410" cy="1301531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Угадайте кто это?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</a:br>
            <a:endParaRPr lang="ru-RU" sz="4000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C14675-B842-4E17-B927-24CAA10F5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0575" y="1703483"/>
            <a:ext cx="8767860" cy="138816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chemeClr val="bg1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поп, а с крестом ходит. </a:t>
            </a:r>
            <a:endParaRPr lang="ru-RU" sz="28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CB20D0-3AAD-462F-8A6D-24CD57EEA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88"/>
          <a:stretch/>
        </p:blipFill>
        <p:spPr bwMode="auto">
          <a:xfrm>
            <a:off x="1012054" y="1646477"/>
            <a:ext cx="4086153" cy="367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5">
            <a:extLst>
              <a:ext uri="{FF2B5EF4-FFF2-40B4-BE49-F238E27FC236}">
                <a16:creationId xmlns:a16="http://schemas.microsoft.com/office/drawing/2014/main" id="{5AB69311-F8E4-45D2-A7F5-27938CF4C3BE}"/>
              </a:ext>
            </a:extLst>
          </p:cNvPr>
          <p:cNvSpPr txBox="1">
            <a:spLocks/>
          </p:cNvSpPr>
          <p:nvPr/>
        </p:nvSpPr>
        <p:spPr>
          <a:xfrm>
            <a:off x="862345" y="5634067"/>
            <a:ext cx="4385569" cy="80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>
                <a:latin typeface="Constantia" panose="02030602050306030303" pitchFamily="18" charset="0"/>
              </a:rPr>
              <a:t>Паук-крестовик</a:t>
            </a:r>
          </a:p>
        </p:txBody>
      </p:sp>
    </p:spTree>
    <p:extLst>
      <p:ext uri="{BB962C8B-B14F-4D97-AF65-F5344CB8AC3E}">
        <p14:creationId xmlns:p14="http://schemas.microsoft.com/office/powerpoint/2010/main" val="288895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87" descr="Паук-крестовик – описание, виды, фото, где обитает, чем питается">
            <a:extLst>
              <a:ext uri="{FF2B5EF4-FFF2-40B4-BE49-F238E27FC236}">
                <a16:creationId xmlns:a16="http://schemas.microsoft.com/office/drawing/2014/main" id="{6EDE1081-6A5D-450F-9CEA-433A38E005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23" y="2330850"/>
            <a:ext cx="5976984" cy="243733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83EEF75B-EEC7-4DA5-A16A-8ECD4E21A8B2}"/>
              </a:ext>
            </a:extLst>
          </p:cNvPr>
          <p:cNvSpPr txBox="1"/>
          <p:nvPr/>
        </p:nvSpPr>
        <p:spPr>
          <a:xfrm>
            <a:off x="893316" y="790592"/>
            <a:ext cx="8387178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Задание:</a:t>
            </a:r>
            <a:r>
              <a:rPr lang="ru-RU" sz="2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определить, что указано цифрами 1-5.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F4BFB9BC-8FD4-4CE6-8EBA-8696E81F9A9D}"/>
              </a:ext>
            </a:extLst>
          </p:cNvPr>
          <p:cNvSpPr/>
          <p:nvPr/>
        </p:nvSpPr>
        <p:spPr>
          <a:xfrm>
            <a:off x="2530136" y="2051667"/>
            <a:ext cx="606963" cy="5583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2AD10B90-24FF-4BBC-8666-A8BE58FCF123}"/>
              </a:ext>
            </a:extLst>
          </p:cNvPr>
          <p:cNvCxnSpPr>
            <a:cxnSpLocks/>
          </p:cNvCxnSpPr>
          <p:nvPr/>
        </p:nvCxnSpPr>
        <p:spPr>
          <a:xfrm>
            <a:off x="3137099" y="2603376"/>
            <a:ext cx="1949806" cy="761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3369AE47-CAE4-44BC-907E-C2AEB42C9E04}"/>
              </a:ext>
            </a:extLst>
          </p:cNvPr>
          <p:cNvSpPr/>
          <p:nvPr/>
        </p:nvSpPr>
        <p:spPr>
          <a:xfrm>
            <a:off x="2519292" y="3181350"/>
            <a:ext cx="617807" cy="5583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A11061D6-AD59-4E91-AE34-770BE259F4F4}"/>
              </a:ext>
            </a:extLst>
          </p:cNvPr>
          <p:cNvCxnSpPr>
            <a:cxnSpLocks/>
          </p:cNvCxnSpPr>
          <p:nvPr/>
        </p:nvCxnSpPr>
        <p:spPr>
          <a:xfrm>
            <a:off x="3137099" y="3492368"/>
            <a:ext cx="2154662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2A5A0026-DA75-4D4C-A02C-C58996D83831}"/>
              </a:ext>
            </a:extLst>
          </p:cNvPr>
          <p:cNvSpPr/>
          <p:nvPr/>
        </p:nvSpPr>
        <p:spPr>
          <a:xfrm>
            <a:off x="6876266" y="1524035"/>
            <a:ext cx="606963" cy="5268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3D17B615-4DC9-419A-9AE1-599C666B309E}"/>
              </a:ext>
            </a:extLst>
          </p:cNvPr>
          <p:cNvCxnSpPr>
            <a:cxnSpLocks/>
          </p:cNvCxnSpPr>
          <p:nvPr/>
        </p:nvCxnSpPr>
        <p:spPr>
          <a:xfrm flipH="1">
            <a:off x="5667028" y="2050868"/>
            <a:ext cx="1195086" cy="1409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E4B4C0BF-3439-48D7-A304-F02758CB95E1}"/>
              </a:ext>
            </a:extLst>
          </p:cNvPr>
          <p:cNvSpPr/>
          <p:nvPr/>
        </p:nvSpPr>
        <p:spPr>
          <a:xfrm>
            <a:off x="8260398" y="2755700"/>
            <a:ext cx="572884" cy="5329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88144A92-7FA3-407F-AABE-53E820AF1567}"/>
              </a:ext>
            </a:extLst>
          </p:cNvPr>
          <p:cNvCxnSpPr>
            <a:cxnSpLocks/>
          </p:cNvCxnSpPr>
          <p:nvPr/>
        </p:nvCxnSpPr>
        <p:spPr>
          <a:xfrm flipV="1">
            <a:off x="6738151" y="3004294"/>
            <a:ext cx="1522247" cy="516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AF048EEC-0DD0-4FA7-B3B8-25328312D654}"/>
              </a:ext>
            </a:extLst>
          </p:cNvPr>
          <p:cNvSpPr/>
          <p:nvPr/>
        </p:nvSpPr>
        <p:spPr>
          <a:xfrm>
            <a:off x="5565652" y="5397623"/>
            <a:ext cx="530348" cy="497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71690EDC-8573-4D51-A1E6-71556643294A}"/>
              </a:ext>
            </a:extLst>
          </p:cNvPr>
          <p:cNvCxnSpPr>
            <a:cxnSpLocks/>
          </p:cNvCxnSpPr>
          <p:nvPr/>
        </p:nvCxnSpPr>
        <p:spPr>
          <a:xfrm>
            <a:off x="4301161" y="4382376"/>
            <a:ext cx="1365867" cy="1015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82FAEC14-BE9A-4EBE-B28B-FCE2A4204563}"/>
              </a:ext>
            </a:extLst>
          </p:cNvPr>
          <p:cNvCxnSpPr>
            <a:cxnSpLocks/>
          </p:cNvCxnSpPr>
          <p:nvPr/>
        </p:nvCxnSpPr>
        <p:spPr>
          <a:xfrm>
            <a:off x="5086905" y="4653811"/>
            <a:ext cx="580123" cy="74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4BAEB937-8D0A-4CE3-8347-CED1844D32ED}"/>
              </a:ext>
            </a:extLst>
          </p:cNvPr>
          <p:cNvCxnSpPr>
            <a:cxnSpLocks/>
          </p:cNvCxnSpPr>
          <p:nvPr/>
        </p:nvCxnSpPr>
        <p:spPr>
          <a:xfrm flipH="1">
            <a:off x="5667028" y="4329961"/>
            <a:ext cx="290444" cy="1067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33CBC31F-AED1-464A-A290-141EE7CCD985}"/>
              </a:ext>
            </a:extLst>
          </p:cNvPr>
          <p:cNvCxnSpPr>
            <a:cxnSpLocks/>
          </p:cNvCxnSpPr>
          <p:nvPr/>
        </p:nvCxnSpPr>
        <p:spPr>
          <a:xfrm flipH="1">
            <a:off x="5667028" y="4329961"/>
            <a:ext cx="1017419" cy="1067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39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FB2E176-8C66-4E05-861F-D6F1924D3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8" b="404"/>
          <a:stretch/>
        </p:blipFill>
        <p:spPr bwMode="auto">
          <a:xfrm>
            <a:off x="0" y="0"/>
            <a:ext cx="12192000" cy="68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9A43DA-5368-4AA9-9783-8E298EFD835C}"/>
              </a:ext>
            </a:extLst>
          </p:cNvPr>
          <p:cNvSpPr txBox="1"/>
          <p:nvPr/>
        </p:nvSpPr>
        <p:spPr>
          <a:xfrm>
            <a:off x="2087732" y="2166152"/>
            <a:ext cx="801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solidFill>
                  <a:srgbClr val="C00000"/>
                </a:solidFill>
                <a:latin typeface="Constantia" panose="02030602050306030303" pitchFamily="18" charset="0"/>
              </a:rPr>
              <a:t>Физминутка</a:t>
            </a:r>
            <a:r>
              <a:rPr lang="ru-RU" sz="4800" b="1" dirty="0">
                <a:solidFill>
                  <a:srgbClr val="C00000"/>
                </a:solidFill>
                <a:latin typeface="Constantia" panose="02030602050306030303" pitchFamily="18" charset="0"/>
              </a:rPr>
              <a:t> «Паучок»</a:t>
            </a:r>
          </a:p>
        </p:txBody>
      </p:sp>
    </p:spTree>
    <p:extLst>
      <p:ext uri="{BB962C8B-B14F-4D97-AF65-F5344CB8AC3E}">
        <p14:creationId xmlns:p14="http://schemas.microsoft.com/office/powerpoint/2010/main" val="236640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296</TotalTime>
  <Words>221</Words>
  <Application>Microsoft Office PowerPoint</Application>
  <PresentationFormat>Широкоэкранный</PresentationFormat>
  <Paragraphs>60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Corbel</vt:lpstr>
      <vt:lpstr>Times New Roman</vt:lpstr>
      <vt:lpstr>Базис</vt:lpstr>
      <vt:lpstr>Презентация PowerPoint</vt:lpstr>
      <vt:lpstr>Тема урока: </vt:lpstr>
      <vt:lpstr>ЦЕЛЬ УРОКА: расширить знания учащихся об особенностях внешнего и внутреннего строения паукообразных в связи с их наземным образом жизни.</vt:lpstr>
      <vt:lpstr>Презентация PowerPoint</vt:lpstr>
      <vt:lpstr>Императорский скорпион</vt:lpstr>
      <vt:lpstr>Паук-волк</vt:lpstr>
      <vt:lpstr>Угадайте кто это?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</vt:lpstr>
      <vt:lpstr>Удивительные факты о паукообразных</vt:lpstr>
      <vt:lpstr>Презентация PowerPoint</vt:lpstr>
      <vt:lpstr>Домашнее задание: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васильева</dc:creator>
  <cp:lastModifiedBy>анна васильева</cp:lastModifiedBy>
  <cp:revision>13</cp:revision>
  <dcterms:created xsi:type="dcterms:W3CDTF">2022-11-21T12:06:22Z</dcterms:created>
  <dcterms:modified xsi:type="dcterms:W3CDTF">2023-11-05T12:40:05Z</dcterms:modified>
</cp:coreProperties>
</file>