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0" r:id="rId2"/>
    <p:sldId id="288" r:id="rId3"/>
    <p:sldId id="289" r:id="rId4"/>
    <p:sldId id="299" r:id="rId5"/>
    <p:sldId id="291" r:id="rId6"/>
    <p:sldId id="297" r:id="rId7"/>
    <p:sldId id="294" r:id="rId8"/>
    <p:sldId id="295" r:id="rId9"/>
    <p:sldId id="292" r:id="rId10"/>
    <p:sldId id="293" r:id="rId11"/>
    <p:sldId id="298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200-BBE9-48CC-B2B9-DB0BB9CF8E8A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85EB-5BDC-4730-B81D-22CD12097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45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200-BBE9-48CC-B2B9-DB0BB9CF8E8A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85EB-5BDC-4730-B81D-22CD12097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64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702945"/>
            <a:ext cx="973956" cy="373761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702945"/>
            <a:ext cx="4648867" cy="373761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200-BBE9-48CC-B2B9-DB0BB9CF8E8A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85EB-5BDC-4730-B81D-22CD12097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23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200-BBE9-48CC-B2B9-DB0BB9CF8E8A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85EB-5BDC-4730-B81D-22CD12097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9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1790058"/>
            <a:ext cx="6743700" cy="123444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3264349"/>
            <a:ext cx="5101209" cy="94881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200-BBE9-48CC-B2B9-DB0BB9CF8E8A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85EB-5BDC-4730-B81D-22CD12097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07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1978533"/>
            <a:ext cx="3203828" cy="23264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1978533"/>
            <a:ext cx="3202685" cy="23264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200-BBE9-48CC-B2B9-DB0BB9CF8E8A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85EB-5BDC-4730-B81D-22CD12097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58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2357438"/>
            <a:ext cx="3202686" cy="19475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2357438"/>
            <a:ext cx="3190113" cy="194758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1735075"/>
            <a:ext cx="3202686" cy="528065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tx2"/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200-BBE9-48CC-B2B9-DB0BB9CF8E8A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85EB-5BDC-4730-B81D-22CD12097B9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26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200-BBE9-48CC-B2B9-DB0BB9CF8E8A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85EB-5BDC-4730-B81D-22CD12097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47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200-BBE9-48CC-B2B9-DB0BB9CF8E8A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85EB-5BDC-4730-B81D-22CD12097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77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1682871"/>
            <a:ext cx="3364992" cy="85612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603504"/>
            <a:ext cx="3611880" cy="3936492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C4200-BBE9-48CC-B2B9-DB0BB9CF8E8A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85EB-5BDC-4730-B81D-22CD12097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88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92" y="1682871"/>
            <a:ext cx="3371249" cy="85098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51435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2662439"/>
            <a:ext cx="2846070" cy="1645528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BEC4200-BBE9-48CC-B2B9-DB0BB9CF8E8A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4677156"/>
            <a:ext cx="3843598" cy="24003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485EB-5BDC-4730-B81D-22CD12097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01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1978534"/>
            <a:ext cx="5797296" cy="2326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BEC4200-BBE9-48CC-B2B9-DB0BB9CF8E8A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fld id="{BC8485EB-5BDC-4730-B81D-22CD12097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5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7494"/>
            <a:ext cx="8784976" cy="564401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Разгадайте </a:t>
            </a:r>
            <a:r>
              <a:rPr lang="ru-RU" b="1" dirty="0" smtClean="0">
                <a:solidFill>
                  <a:srgbClr val="7030A0"/>
                </a:solidFill>
              </a:rPr>
              <a:t>кроссворд «Строение цветка»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3805"/>
              </p:ext>
            </p:extLst>
          </p:nvPr>
        </p:nvGraphicFramePr>
        <p:xfrm>
          <a:off x="827584" y="1275606"/>
          <a:ext cx="7704855" cy="3240362"/>
        </p:xfrm>
        <a:graphic>
          <a:graphicData uri="http://schemas.openxmlformats.org/drawingml/2006/table">
            <a:tbl>
              <a:tblPr firstRow="1" firstCol="1" bandRow="1"/>
              <a:tblGrid>
                <a:gridCol w="616994">
                  <a:extLst>
                    <a:ext uri="{9D8B030D-6E8A-4147-A177-3AD203B41FA5}">
                      <a16:colId xmlns:a16="http://schemas.microsoft.com/office/drawing/2014/main" val="1159491181"/>
                    </a:ext>
                  </a:extLst>
                </a:gridCol>
                <a:gridCol w="633910">
                  <a:extLst>
                    <a:ext uri="{9D8B030D-6E8A-4147-A177-3AD203B41FA5}">
                      <a16:colId xmlns:a16="http://schemas.microsoft.com/office/drawing/2014/main" val="47598136"/>
                    </a:ext>
                  </a:extLst>
                </a:gridCol>
                <a:gridCol w="632129">
                  <a:extLst>
                    <a:ext uri="{9D8B030D-6E8A-4147-A177-3AD203B41FA5}">
                      <a16:colId xmlns:a16="http://schemas.microsoft.com/office/drawing/2014/main" val="3302104853"/>
                    </a:ext>
                  </a:extLst>
                </a:gridCol>
                <a:gridCol w="633910">
                  <a:extLst>
                    <a:ext uri="{9D8B030D-6E8A-4147-A177-3AD203B41FA5}">
                      <a16:colId xmlns:a16="http://schemas.microsoft.com/office/drawing/2014/main" val="1238639348"/>
                    </a:ext>
                  </a:extLst>
                </a:gridCol>
                <a:gridCol w="628569">
                  <a:extLst>
                    <a:ext uri="{9D8B030D-6E8A-4147-A177-3AD203B41FA5}">
                      <a16:colId xmlns:a16="http://schemas.microsoft.com/office/drawing/2014/main" val="329185122"/>
                    </a:ext>
                  </a:extLst>
                </a:gridCol>
                <a:gridCol w="663291">
                  <a:extLst>
                    <a:ext uri="{9D8B030D-6E8A-4147-A177-3AD203B41FA5}">
                      <a16:colId xmlns:a16="http://schemas.microsoft.com/office/drawing/2014/main" val="73178238"/>
                    </a:ext>
                  </a:extLst>
                </a:gridCol>
                <a:gridCol w="649046">
                  <a:extLst>
                    <a:ext uri="{9D8B030D-6E8A-4147-A177-3AD203B41FA5}">
                      <a16:colId xmlns:a16="http://schemas.microsoft.com/office/drawing/2014/main" val="226817673"/>
                    </a:ext>
                  </a:extLst>
                </a:gridCol>
                <a:gridCol w="663291">
                  <a:extLst>
                    <a:ext uri="{9D8B030D-6E8A-4147-A177-3AD203B41FA5}">
                      <a16:colId xmlns:a16="http://schemas.microsoft.com/office/drawing/2014/main" val="1337501901"/>
                    </a:ext>
                  </a:extLst>
                </a:gridCol>
                <a:gridCol w="653496">
                  <a:extLst>
                    <a:ext uri="{9D8B030D-6E8A-4147-A177-3AD203B41FA5}">
                      <a16:colId xmlns:a16="http://schemas.microsoft.com/office/drawing/2014/main" val="2068534290"/>
                    </a:ext>
                  </a:extLst>
                </a:gridCol>
                <a:gridCol w="653496">
                  <a:extLst>
                    <a:ext uri="{9D8B030D-6E8A-4147-A177-3AD203B41FA5}">
                      <a16:colId xmlns:a16="http://schemas.microsoft.com/office/drawing/2014/main" val="44243338"/>
                    </a:ext>
                  </a:extLst>
                </a:gridCol>
                <a:gridCol w="646375">
                  <a:extLst>
                    <a:ext uri="{9D8B030D-6E8A-4147-A177-3AD203B41FA5}">
                      <a16:colId xmlns:a16="http://schemas.microsoft.com/office/drawing/2014/main" val="2333811704"/>
                    </a:ext>
                  </a:extLst>
                </a:gridCol>
                <a:gridCol w="630348">
                  <a:extLst>
                    <a:ext uri="{9D8B030D-6E8A-4147-A177-3AD203B41FA5}">
                      <a16:colId xmlns:a16="http://schemas.microsoft.com/office/drawing/2014/main" val="281628982"/>
                    </a:ext>
                  </a:extLst>
                </a:gridCol>
              </a:tblGrid>
              <a:tr h="389086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3430626"/>
                  </a:ext>
                </a:extLst>
              </a:tr>
              <a:tr h="410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230968"/>
                  </a:ext>
                </a:extLst>
              </a:tr>
              <a:tr h="3890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049502"/>
                  </a:ext>
                </a:extLst>
              </a:tr>
              <a:tr h="41036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05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561674"/>
                  </a:ext>
                </a:extLst>
              </a:tr>
              <a:tr h="410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Ь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43416"/>
                  </a:ext>
                </a:extLst>
              </a:tr>
              <a:tr h="410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979590"/>
                  </a:ext>
                </a:extLst>
              </a:tr>
              <a:tr h="4103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Ы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Ь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695533"/>
                  </a:ext>
                </a:extLst>
              </a:tr>
              <a:tr h="41036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75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64145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9552" y="2757080"/>
            <a:ext cx="827428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3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ЛАБОРАТОРНАЯ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78534"/>
            <a:ext cx="7992888" cy="232648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1800" dirty="0" smtClean="0"/>
              <a:t>Рассмотрите предложенные соцветия. Обратите внимание на особенности строения каждого соцветия.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Разделите соцветия на простые и сложные.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Заполните таблицу.</a:t>
            </a:r>
          </a:p>
          <a:p>
            <a:pPr marL="0" indent="0">
              <a:buNone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258309"/>
              </p:ext>
            </p:extLst>
          </p:nvPr>
        </p:nvGraphicFramePr>
        <p:xfrm>
          <a:off x="683568" y="3651870"/>
          <a:ext cx="799288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2">
                  <a:extLst>
                    <a:ext uri="{9D8B030D-6E8A-4147-A177-3AD203B41FA5}">
                      <a16:colId xmlns:a16="http://schemas.microsoft.com/office/drawing/2014/main" val="2640972884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1588510283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3775180292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3865453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Название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соцветия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Название растения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Простое или сложное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Рисунок соцветия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62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3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690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726" y="219072"/>
            <a:ext cx="5797296" cy="672511"/>
          </a:xfr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РЕФЛЕКСИЯ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0726" y="1134197"/>
            <a:ext cx="7147120" cy="2326487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Ребята, определите степень своих достижений на уроке и собрав соцветие выразите свое отношение к уроку, собрав </a:t>
            </a:r>
            <a:r>
              <a:rPr lang="ru-RU" sz="1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соцветие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Солнце 6"/>
          <p:cNvSpPr/>
          <p:nvPr/>
        </p:nvSpPr>
        <p:spPr>
          <a:xfrm>
            <a:off x="1180148" y="2859782"/>
            <a:ext cx="914400" cy="914400"/>
          </a:xfrm>
          <a:prstGeom prst="sun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/>
          <p:cNvSpPr/>
          <p:nvPr/>
        </p:nvSpPr>
        <p:spPr>
          <a:xfrm>
            <a:off x="1216152" y="1953074"/>
            <a:ext cx="842392" cy="788653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лнце 8"/>
          <p:cNvSpPr/>
          <p:nvPr/>
        </p:nvSpPr>
        <p:spPr>
          <a:xfrm>
            <a:off x="1193526" y="3898741"/>
            <a:ext cx="914400" cy="9144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2035683"/>
            <a:ext cx="3456384" cy="5360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все понятно </a:t>
            </a:r>
            <a:r>
              <a:rPr lang="ru-RU" dirty="0"/>
              <a:t>по теме.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3076128"/>
            <a:ext cx="3456384" cy="5235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требует доработки</a:t>
            </a:r>
            <a:r>
              <a:rPr lang="ru-RU" dirty="0"/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98304" y="4094184"/>
            <a:ext cx="3456384" cy="5235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ничего не понял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363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59" y="644435"/>
            <a:ext cx="8082695" cy="1040926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СОЦВЕТИЯ и ИХ </a:t>
            </a:r>
            <a:r>
              <a:rPr lang="ru-RU" b="1" dirty="0" err="1" smtClean="0">
                <a:solidFill>
                  <a:schemeClr val="tx1"/>
                </a:solidFill>
              </a:rPr>
              <a:t>МНОГООБРАЗИе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56" y="1978034"/>
            <a:ext cx="3565789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955" y="1978034"/>
            <a:ext cx="3143300" cy="23574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8606" y="3252424"/>
            <a:ext cx="4206788" cy="139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4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71550"/>
            <a:ext cx="8712968" cy="3240361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4000" b="1" i="1" dirty="0" err="1" smtClean="0">
                <a:solidFill>
                  <a:srgbClr val="002060"/>
                </a:solidFill>
              </a:rPr>
              <a:t>СоЦветие</a:t>
            </a:r>
            <a:r>
              <a:rPr lang="ru-RU" sz="4000" b="1" i="1" dirty="0" smtClean="0">
                <a:solidFill>
                  <a:srgbClr val="002060"/>
                </a:solidFill>
              </a:rPr>
              <a:t> -  </a:t>
            </a:r>
            <a:r>
              <a:rPr lang="ru-RU" sz="4000" i="1" dirty="0" smtClean="0">
                <a:solidFill>
                  <a:srgbClr val="002060"/>
                </a:solidFill>
              </a:rPr>
              <a:t/>
            </a:r>
            <a:br>
              <a:rPr lang="ru-RU" sz="4000" i="1" dirty="0" smtClean="0">
                <a:solidFill>
                  <a:srgbClr val="002060"/>
                </a:solidFill>
              </a:rPr>
            </a:br>
            <a:r>
              <a:rPr lang="ru-RU" sz="4000" i="1" dirty="0" smtClean="0">
                <a:solidFill>
                  <a:srgbClr val="002060"/>
                </a:solidFill>
              </a:rPr>
              <a:t>это группа цветков, расположенных близко один к другому в определенном порядке.</a:t>
            </a:r>
            <a:endParaRPr lang="ru-RU" sz="4000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48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23519"/>
            <a:ext cx="7416824" cy="89154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Направления  эволюции: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978534"/>
            <a:ext cx="5994992" cy="232648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/>
              <a:t> </a:t>
            </a:r>
            <a:r>
              <a:rPr lang="ru-RU" sz="3200" dirty="0"/>
              <a:t>увеличения  числа цветков,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/>
              <a:t>уменьшение  </a:t>
            </a:r>
            <a:r>
              <a:rPr lang="ru-RU" sz="3200" dirty="0"/>
              <a:t>размеров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/>
              <a:t>образование </a:t>
            </a:r>
            <a:r>
              <a:rPr lang="ru-RU" sz="3200" dirty="0"/>
              <a:t>плотной группы.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26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23519"/>
            <a:ext cx="8064896" cy="89154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</a:rPr>
              <a:t>Биологическая роль </a:t>
            </a:r>
            <a:r>
              <a:rPr lang="ru-RU" sz="3100" b="1" dirty="0" smtClean="0">
                <a:solidFill>
                  <a:srgbClr val="FF0000"/>
                </a:solidFill>
              </a:rPr>
              <a:t>соцветий: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9662"/>
            <a:ext cx="8424936" cy="30963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/>
              <a:t>1)	</a:t>
            </a:r>
            <a:r>
              <a:rPr lang="ru-RU" sz="3200" dirty="0" smtClean="0"/>
              <a:t>способствуют </a:t>
            </a:r>
            <a:r>
              <a:rPr lang="ru-RU" sz="3200" dirty="0"/>
              <a:t>большей вероятности опыления насекомыми и ветром;</a:t>
            </a:r>
            <a:br>
              <a:rPr lang="ru-RU" sz="3200" dirty="0"/>
            </a:br>
            <a:r>
              <a:rPr lang="ru-RU" sz="3200" dirty="0"/>
              <a:t>2)	</a:t>
            </a:r>
            <a:r>
              <a:rPr lang="ru-RU" sz="3200" dirty="0" smtClean="0"/>
              <a:t>соцветия </a:t>
            </a:r>
            <a:r>
              <a:rPr lang="ru-RU" sz="3200" dirty="0"/>
              <a:t>делают цветки более заметными, нежели одиночные цветки среди листвы;</a:t>
            </a:r>
            <a:br>
              <a:rPr lang="ru-RU" sz="3200" dirty="0"/>
            </a:br>
            <a:r>
              <a:rPr lang="ru-RU" sz="3200" dirty="0"/>
              <a:t>3)	</a:t>
            </a:r>
            <a:r>
              <a:rPr lang="ru-RU" sz="3200" dirty="0" smtClean="0"/>
              <a:t>обеспечивают </a:t>
            </a:r>
            <a:r>
              <a:rPr lang="ru-RU" sz="3200" dirty="0"/>
              <a:t>рассеивание </a:t>
            </a:r>
            <a:r>
              <a:rPr lang="ru-RU" sz="3200" dirty="0" smtClean="0"/>
              <a:t>пыльцы.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182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0628" y="627534"/>
            <a:ext cx="3762744" cy="91551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СОЦВЕТИЯ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3472" y="1911445"/>
            <a:ext cx="5797296" cy="23264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202781"/>
            <a:ext cx="2609964" cy="238921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ПРОСТЫЕ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ц</a:t>
            </a:r>
            <a:r>
              <a:rPr lang="ru-RU" sz="2400" dirty="0" smtClean="0">
                <a:solidFill>
                  <a:schemeClr val="tx1"/>
                </a:solidFill>
              </a:rPr>
              <a:t>ветки расположены на главной оси.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14464" y="2139702"/>
            <a:ext cx="2736304" cy="240086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СЛОЖНЫЕ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ц</a:t>
            </a:r>
            <a:r>
              <a:rPr lang="ru-RU" sz="2400" dirty="0" smtClean="0">
                <a:solidFill>
                  <a:schemeClr val="tx1"/>
                </a:solidFill>
              </a:rPr>
              <a:t>ветки расположены на боковых осях, отходящих от главной оси.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>
            <a:stCxn id="2" idx="2"/>
          </p:cNvCxnSpPr>
          <p:nvPr/>
        </p:nvCxnSpPr>
        <p:spPr>
          <a:xfrm>
            <a:off x="4572000" y="1543051"/>
            <a:ext cx="2520280" cy="524643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 flipH="1">
            <a:off x="2132566" y="1543051"/>
            <a:ext cx="2439434" cy="596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891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8803"/>
            <a:ext cx="785207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3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275606"/>
            <a:ext cx="5797296" cy="89154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29" y="987574"/>
            <a:ext cx="895299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14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83518"/>
            <a:ext cx="5797296" cy="891540"/>
          </a:xfrm>
        </p:spPr>
        <p:txBody>
          <a:bodyPr/>
          <a:lstStyle/>
          <a:p>
            <a:r>
              <a:rPr lang="ru-RU" dirty="0"/>
              <a:t>«Потягивание кошечки».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23678"/>
            <a:ext cx="5797296" cy="232648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ИСХОДНОЕ ПОЛОЖЕНИЕ - СИДЯ НА СТУЛЕ ЗА ПАРТОЙ:</a:t>
            </a:r>
          </a:p>
          <a:p>
            <a:r>
              <a:rPr lang="ru-RU" dirty="0" smtClean="0"/>
              <a:t>ПРОГНУТЬСЯ В ПОЯСНИЦЕ;</a:t>
            </a:r>
          </a:p>
          <a:p>
            <a:r>
              <a:rPr lang="ru-RU" dirty="0" smtClean="0"/>
              <a:t>КИСТИ К ПЛЕЧАМ;</a:t>
            </a:r>
          </a:p>
          <a:p>
            <a:r>
              <a:rPr lang="ru-RU" dirty="0" smtClean="0"/>
              <a:t>ВДОХ – ПОТЯНУТЬСЯ, РУКИ ВВЕРХ, КИСТИ РАССЛАБЛЕНЫ;</a:t>
            </a:r>
          </a:p>
          <a:p>
            <a:r>
              <a:rPr lang="ru-RU" dirty="0" smtClean="0"/>
              <a:t>ВЫДОХ - КИСТИ К ПЛЕЧАМ, ЛОКТИ СВЕСТИ ВПЕРЕД.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1635646"/>
            <a:ext cx="2160240" cy="305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1418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Посылка</Template>
  <TotalTime>495</TotalTime>
  <Words>217</Words>
  <Application>Microsoft Office PowerPoint</Application>
  <PresentationFormat>Экран (16:9)</PresentationFormat>
  <Paragraphs>101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Corbel</vt:lpstr>
      <vt:lpstr>Gill Sans MT</vt:lpstr>
      <vt:lpstr>Helvetica</vt:lpstr>
      <vt:lpstr>Times New Roman</vt:lpstr>
      <vt:lpstr>Wingdings</vt:lpstr>
      <vt:lpstr>Parcel</vt:lpstr>
      <vt:lpstr>Разгадайте кроссворд «Строение цветка»</vt:lpstr>
      <vt:lpstr>СОЦВЕТИЯ и ИХ МНОГООБРАЗИе.</vt:lpstr>
      <vt:lpstr>СоЦветие -   это группа цветков, расположенных близко один к другому в определенном порядке.</vt:lpstr>
      <vt:lpstr>Направления  эволюции:</vt:lpstr>
      <vt:lpstr>Биологическая роль соцветий: </vt:lpstr>
      <vt:lpstr>СОЦВЕТИЯ</vt:lpstr>
      <vt:lpstr>Презентация PowerPoint</vt:lpstr>
      <vt:lpstr>Презентация PowerPoint</vt:lpstr>
      <vt:lpstr>«Потягивание кошечки». </vt:lpstr>
      <vt:lpstr>ЛАБОРАТОРНАЯ РАБОТА</vt:lpstr>
      <vt:lpstr>РЕФЛЕКСИЯ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klavdiavas@outlook.com</cp:lastModifiedBy>
  <cp:revision>93</cp:revision>
  <dcterms:created xsi:type="dcterms:W3CDTF">2014-04-24T13:48:17Z</dcterms:created>
  <dcterms:modified xsi:type="dcterms:W3CDTF">2023-03-26T03:21:39Z</dcterms:modified>
</cp:coreProperties>
</file>