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</p:sldIdLst>
  <p:sldSz cy="5143500" cx="9144000"/>
  <p:notesSz cx="6858000" cy="9144000"/>
  <p:embeddedFontLst>
    <p:embeddedFont>
      <p:font typeface="Montserrat"/>
      <p:regular r:id="rId30"/>
      <p:bold r:id="rId31"/>
      <p:italic r:id="rId32"/>
      <p:boldItalic r:id="rId33"/>
    </p:embeddedFont>
    <p:embeddedFont>
      <p:font typeface="Lato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Montserrat-bold.fntdata"/><Relationship Id="rId30" Type="http://schemas.openxmlformats.org/officeDocument/2006/relationships/font" Target="fonts/Montserrat-regular.fntdata"/><Relationship Id="rId11" Type="http://schemas.openxmlformats.org/officeDocument/2006/relationships/slide" Target="slides/slide5.xml"/><Relationship Id="rId33" Type="http://schemas.openxmlformats.org/officeDocument/2006/relationships/font" Target="fonts/Montserrat-boldItalic.fntdata"/><Relationship Id="rId10" Type="http://schemas.openxmlformats.org/officeDocument/2006/relationships/slide" Target="slides/slide4.xml"/><Relationship Id="rId32" Type="http://schemas.openxmlformats.org/officeDocument/2006/relationships/font" Target="fonts/Montserrat-italic.fntdata"/><Relationship Id="rId13" Type="http://schemas.openxmlformats.org/officeDocument/2006/relationships/slide" Target="slides/slide7.xml"/><Relationship Id="rId35" Type="http://schemas.openxmlformats.org/officeDocument/2006/relationships/font" Target="fonts/Lato-bold.fntdata"/><Relationship Id="rId12" Type="http://schemas.openxmlformats.org/officeDocument/2006/relationships/slide" Target="slides/slide6.xml"/><Relationship Id="rId34" Type="http://schemas.openxmlformats.org/officeDocument/2006/relationships/font" Target="fonts/Lato-regular.fntdata"/><Relationship Id="rId15" Type="http://schemas.openxmlformats.org/officeDocument/2006/relationships/slide" Target="slides/slide9.xml"/><Relationship Id="rId37" Type="http://schemas.openxmlformats.org/officeDocument/2006/relationships/font" Target="fonts/Lato-boldItalic.fntdata"/><Relationship Id="rId14" Type="http://schemas.openxmlformats.org/officeDocument/2006/relationships/slide" Target="slides/slide8.xml"/><Relationship Id="rId36" Type="http://schemas.openxmlformats.org/officeDocument/2006/relationships/font" Target="fonts/Lato-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13a0342b78_1_3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13a0342b78_1_3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13a0342b78_1_4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13a0342b78_1_4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13a0342b78_1_4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13a0342b78_1_4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13a0342b78_1_4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213a0342b78_1_4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13a0342b78_1_4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213a0342b78_1_4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13a0342b78_1_4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213a0342b78_1_4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13a0342b78_1_4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213a0342b78_1_4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13a0342b78_1_4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213a0342b78_1_4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13a0342b78_1_4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213a0342b78_1_4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13a0342b78_1_4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213a0342b78_1_4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13a0342b78_1_4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213a0342b78_1_4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13a0342b78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13a0342b78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13a0342b78_1_5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213a0342b78_1_5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13a0342b78_1_5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213a0342b78_1_5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13a0342b78_1_5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213a0342b78_1_5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13a0342b78_1_7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213a0342b78_1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13a0342b78_1_3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13a0342b78_1_3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13a0342b78_1_3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13a0342b78_1_3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13a0342b78_1_3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13a0342b78_1_3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13a0342b78_1_4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213a0342b78_1_4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13a0342b78_1_4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13a0342b78_1_4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13a0342b78_1_4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13a0342b78_1_4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13a0342b78_1_4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213a0342b78_1_4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fmla="val 0" name="adj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6" name="Google Shape;56;p14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57" name="Google Shape;57;p14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14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fmla="val 58774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14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14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1" name="Google Shape;61;p14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62" name="Google Shape;62;p14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63" name="Google Shape;63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15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66" name="Google Shape;66;p15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15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15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15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15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15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5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5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5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5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15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15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15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15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15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15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15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Google Shape;84;p15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5" name="Google Shape;85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1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88" name="Google Shape;88;p1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1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0" name="Google Shape;90;p1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1" name="Google Shape;91;p16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2" name="Google Shape;92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oogle Shape;94;p1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5" name="Google Shape;95;p1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1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7" name="Google Shape;97;p1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8" name="Google Shape;98;p17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9" name="Google Shape;99;p17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0" name="Google Shape;100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18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03" name="Google Shape;103;p18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8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5" name="Google Shape;105;p1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6" name="Google Shape;106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1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09" name="Google Shape;109;p1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1" name="Google Shape;111;p19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2" name="Google Shape;112;p19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3" name="Google Shape;113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20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116" name="Google Shape;116;p20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20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20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20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20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20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20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20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20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20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20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20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20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20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20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20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20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20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4" name="Google Shape;134;p20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5" name="Google Shape;135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oogle Shape;137;p21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38" name="Google Shape;138;p21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21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0" name="Google Shape;140;p21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41" name="Google Shape;141;p21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42" name="Google Shape;142;p21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43" name="Google Shape;143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22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46" name="Google Shape;146;p22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22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8" name="Google Shape;148;p22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49" name="Google Shape;149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oogle Shape;151;p2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52" name="Google Shape;152;p2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2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2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2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2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2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2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2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2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2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2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2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2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2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2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2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2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2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0" name="Google Shape;170;p23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71" name="Google Shape;171;p23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72" name="Google Shape;17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focus">
    <p:bg>
      <p:bgPr>
        <a:solidFill>
          <a:schemeClr val="dk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www.youtube.com/watch?v=SoLXe7i7EbQ" TargetMode="External"/><Relationship Id="rId4" Type="http://schemas.openxmlformats.org/officeDocument/2006/relationships/hyperlink" Target="https://learningapps.org/7607250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jpg"/><Relationship Id="rId4" Type="http://schemas.openxmlformats.org/officeDocument/2006/relationships/image" Target="../media/image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www.youtube.com/watch?v=GZrwiFo1YpE&amp;t=24s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Relationship Id="rId4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Relationship Id="rId4" Type="http://schemas.openxmlformats.org/officeDocument/2006/relationships/image" Target="../media/image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Relationship Id="rId4" Type="http://schemas.openxmlformats.org/officeDocument/2006/relationships/image" Target="../media/image1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Relationship Id="rId4" Type="http://schemas.openxmlformats.org/officeDocument/2006/relationships/image" Target="../media/image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5"/>
          <p:cNvSpPr txBox="1"/>
          <p:nvPr>
            <p:ph type="title"/>
          </p:nvPr>
        </p:nvSpPr>
        <p:spPr>
          <a:xfrm>
            <a:off x="1141900" y="203620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   Урок по обществознанию в 8 классе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 теме: “Социальная структура общества”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4"/>
          <p:cNvSpPr txBox="1"/>
          <p:nvPr>
            <p:ph idx="4294967295" type="body"/>
          </p:nvPr>
        </p:nvSpPr>
        <p:spPr>
          <a:xfrm>
            <a:off x="657825" y="939425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900"/>
              <a:t>шаги к успеху </a:t>
            </a:r>
            <a:endParaRPr sz="1900"/>
          </a:p>
        </p:txBody>
      </p:sp>
      <p:sp>
        <p:nvSpPr>
          <p:cNvPr id="260" name="Google Shape;260;p34"/>
          <p:cNvSpPr txBox="1"/>
          <p:nvPr>
            <p:ph idx="4294967295" type="body"/>
          </p:nvPr>
        </p:nvSpPr>
        <p:spPr>
          <a:xfrm>
            <a:off x="3959200" y="380350"/>
            <a:ext cx="4936200" cy="37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42"/>
              <a:t>3.  посмотри видео 3: </a:t>
            </a:r>
            <a:r>
              <a:rPr lang="ru" sz="2042" u="sng">
                <a:solidFill>
                  <a:schemeClr val="hlink"/>
                </a:solidFill>
                <a:hlinkClick r:id="rId3"/>
              </a:rPr>
              <a:t>https://www.youtube.com/watch?v=SoLXe7i7EbQ</a:t>
            </a:r>
            <a:r>
              <a:rPr lang="ru" sz="2042"/>
              <a:t>   </a:t>
            </a:r>
            <a:endParaRPr sz="2042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042"/>
              <a:t>4.  запиши в тетрадь понятие социальная группа</a:t>
            </a:r>
            <a:endParaRPr sz="2042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042"/>
              <a:t>5. зарисуйте в тетради и приведите пример каждого вида социальных групп</a:t>
            </a:r>
            <a:endParaRPr sz="2042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042"/>
              <a:t>6. запиши в тетрадь понятие социальный конфликт </a:t>
            </a:r>
            <a:endParaRPr sz="2042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042"/>
              <a:t>7.  выполните задание </a:t>
            </a:r>
            <a:r>
              <a:rPr lang="ru" sz="2042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https://learningapps.org/7607250</a:t>
            </a:r>
            <a:r>
              <a:rPr lang="ru" sz="2042"/>
              <a:t> </a:t>
            </a:r>
            <a:endParaRPr sz="2042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042"/>
              <a:t>8. зарисуйте виды конфликтов и пути разрешения конфликтов </a:t>
            </a:r>
            <a:endParaRPr sz="2042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042"/>
              <a:t>9. составьте итоговую интеллект-карту  по теме</a:t>
            </a:r>
            <a:endParaRPr sz="2042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042"/>
              <a:t>10. выполни задания на слайдах 20-21</a:t>
            </a:r>
            <a:endParaRPr sz="2042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2042"/>
              <a:t>11. выполни контроль темы на слайде  22</a:t>
            </a:r>
            <a:endParaRPr/>
          </a:p>
        </p:txBody>
      </p:sp>
      <p:sp>
        <p:nvSpPr>
          <p:cNvPr id="261" name="Google Shape;261;p34"/>
          <p:cNvSpPr txBox="1"/>
          <p:nvPr>
            <p:ph type="title"/>
          </p:nvPr>
        </p:nvSpPr>
        <p:spPr>
          <a:xfrm>
            <a:off x="1245650" y="4180075"/>
            <a:ext cx="7038900" cy="914100"/>
          </a:xfrm>
          <a:prstGeom prst="rect">
            <a:avLst/>
          </a:prstGeom>
          <a:solidFill>
            <a:schemeClr val="accent6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P.S. если что-то не найдешь в видео, прочитай слайды 11-19, там точно все есть)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5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900"/>
              <a:t> </a:t>
            </a:r>
            <a:endParaRPr sz="1900"/>
          </a:p>
        </p:txBody>
      </p:sp>
      <p:sp>
        <p:nvSpPr>
          <p:cNvPr id="267" name="Google Shape;267;p35"/>
          <p:cNvSpPr txBox="1"/>
          <p:nvPr>
            <p:ph idx="4294967295" type="body"/>
          </p:nvPr>
        </p:nvSpPr>
        <p:spPr>
          <a:xfrm>
            <a:off x="4322275" y="795300"/>
            <a:ext cx="4573200" cy="415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42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35"/>
          <p:cNvSpPr txBox="1"/>
          <p:nvPr>
            <p:ph type="title"/>
          </p:nvPr>
        </p:nvSpPr>
        <p:spPr>
          <a:xfrm>
            <a:off x="1054625" y="363075"/>
            <a:ext cx="7281900" cy="9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теория по теме </a:t>
            </a:r>
            <a:endParaRPr/>
          </a:p>
        </p:txBody>
      </p:sp>
      <p:pic>
        <p:nvPicPr>
          <p:cNvPr id="269" name="Google Shape;26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4377" y="905463"/>
            <a:ext cx="6582025" cy="423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6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900"/>
              <a:t> </a:t>
            </a:r>
            <a:endParaRPr sz="1900"/>
          </a:p>
        </p:txBody>
      </p:sp>
      <p:sp>
        <p:nvSpPr>
          <p:cNvPr id="275" name="Google Shape;275;p36"/>
          <p:cNvSpPr txBox="1"/>
          <p:nvPr>
            <p:ph idx="4294967295" type="body"/>
          </p:nvPr>
        </p:nvSpPr>
        <p:spPr>
          <a:xfrm>
            <a:off x="4322275" y="795300"/>
            <a:ext cx="4573200" cy="415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42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76" name="Google Shape;27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6182" y="0"/>
            <a:ext cx="787098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7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900"/>
              <a:t> </a:t>
            </a:r>
            <a:endParaRPr sz="1900"/>
          </a:p>
        </p:txBody>
      </p:sp>
      <p:sp>
        <p:nvSpPr>
          <p:cNvPr id="282" name="Google Shape;282;p37"/>
          <p:cNvSpPr txBox="1"/>
          <p:nvPr>
            <p:ph idx="4294967295" type="body"/>
          </p:nvPr>
        </p:nvSpPr>
        <p:spPr>
          <a:xfrm>
            <a:off x="4322275" y="795300"/>
            <a:ext cx="4573200" cy="415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42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83" name="Google Shape;28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31635"/>
            <a:ext cx="9144001" cy="4080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8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900"/>
              <a:t> </a:t>
            </a:r>
            <a:endParaRPr sz="1900"/>
          </a:p>
        </p:txBody>
      </p:sp>
      <p:sp>
        <p:nvSpPr>
          <p:cNvPr id="289" name="Google Shape;289;p38"/>
          <p:cNvSpPr txBox="1"/>
          <p:nvPr>
            <p:ph idx="4294967295" type="body"/>
          </p:nvPr>
        </p:nvSpPr>
        <p:spPr>
          <a:xfrm>
            <a:off x="5160475" y="795300"/>
            <a:ext cx="4573200" cy="415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42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90" name="Google Shape;29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4474" y="666437"/>
            <a:ext cx="7455926" cy="4287174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8"/>
          <p:cNvSpPr txBox="1"/>
          <p:nvPr>
            <p:ph type="title"/>
          </p:nvPr>
        </p:nvSpPr>
        <p:spPr>
          <a:xfrm>
            <a:off x="1386563" y="56625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Классификация социальных групп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9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900"/>
              <a:t> </a:t>
            </a:r>
            <a:endParaRPr sz="1900"/>
          </a:p>
        </p:txBody>
      </p:sp>
      <p:sp>
        <p:nvSpPr>
          <p:cNvPr id="297" name="Google Shape;297;p39"/>
          <p:cNvSpPr txBox="1"/>
          <p:nvPr>
            <p:ph idx="4294967295" type="body"/>
          </p:nvPr>
        </p:nvSpPr>
        <p:spPr>
          <a:xfrm>
            <a:off x="4322275" y="795300"/>
            <a:ext cx="4573200" cy="415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42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98" name="Google Shape;298;p39"/>
          <p:cNvPicPr preferRelativeResize="0"/>
          <p:nvPr/>
        </p:nvPicPr>
        <p:blipFill rotWithShape="1">
          <a:blip r:embed="rId3">
            <a:alphaModFix/>
          </a:blip>
          <a:srcRect b="0" l="0" r="-765" t="8908"/>
          <a:stretch/>
        </p:blipFill>
        <p:spPr>
          <a:xfrm>
            <a:off x="1920000" y="249075"/>
            <a:ext cx="5303998" cy="4685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0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900"/>
              <a:t> </a:t>
            </a:r>
            <a:endParaRPr sz="1900"/>
          </a:p>
        </p:txBody>
      </p:sp>
      <p:sp>
        <p:nvSpPr>
          <p:cNvPr id="304" name="Google Shape;304;p40"/>
          <p:cNvSpPr txBox="1"/>
          <p:nvPr>
            <p:ph idx="4294967295" type="body"/>
          </p:nvPr>
        </p:nvSpPr>
        <p:spPr>
          <a:xfrm>
            <a:off x="4322275" y="795300"/>
            <a:ext cx="4573200" cy="415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42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05" name="Google Shape;30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775" y="291100"/>
            <a:ext cx="4256176" cy="4647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4274" y="248013"/>
            <a:ext cx="4033650" cy="4647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1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900"/>
              <a:t> </a:t>
            </a:r>
            <a:endParaRPr sz="1900"/>
          </a:p>
        </p:txBody>
      </p:sp>
      <p:sp>
        <p:nvSpPr>
          <p:cNvPr id="312" name="Google Shape;312;p41"/>
          <p:cNvSpPr txBox="1"/>
          <p:nvPr>
            <p:ph idx="4294967295" type="body"/>
          </p:nvPr>
        </p:nvSpPr>
        <p:spPr>
          <a:xfrm>
            <a:off x="4322275" y="795300"/>
            <a:ext cx="4573200" cy="415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42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13" name="Google Shape;31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756" y="0"/>
            <a:ext cx="799048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2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900"/>
              <a:t> </a:t>
            </a:r>
            <a:endParaRPr sz="1900"/>
          </a:p>
        </p:txBody>
      </p:sp>
      <p:sp>
        <p:nvSpPr>
          <p:cNvPr id="319" name="Google Shape;319;p42"/>
          <p:cNvSpPr txBox="1"/>
          <p:nvPr>
            <p:ph idx="4294967295" type="body"/>
          </p:nvPr>
        </p:nvSpPr>
        <p:spPr>
          <a:xfrm>
            <a:off x="4322275" y="795300"/>
            <a:ext cx="4573200" cy="415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42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20" name="Google Shape;32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50" y="12611"/>
            <a:ext cx="9143998" cy="5118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3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900"/>
              <a:t> </a:t>
            </a:r>
            <a:endParaRPr sz="1900"/>
          </a:p>
        </p:txBody>
      </p:sp>
      <p:sp>
        <p:nvSpPr>
          <p:cNvPr id="326" name="Google Shape;326;p43"/>
          <p:cNvSpPr txBox="1"/>
          <p:nvPr>
            <p:ph idx="4294967295" type="body"/>
          </p:nvPr>
        </p:nvSpPr>
        <p:spPr>
          <a:xfrm>
            <a:off x="4322275" y="795300"/>
            <a:ext cx="4573200" cy="415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42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27" name="Google Shape;32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82176"/>
            <a:ext cx="9143999" cy="3979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Тема  “ Социальная структура общества”</a:t>
            </a:r>
            <a:endParaRPr/>
          </a:p>
        </p:txBody>
      </p:sp>
      <p:sp>
        <p:nvSpPr>
          <p:cNvPr id="185" name="Google Shape;185;p26"/>
          <p:cNvSpPr txBox="1"/>
          <p:nvPr>
            <p:ph idx="1" type="body"/>
          </p:nvPr>
        </p:nvSpPr>
        <p:spPr>
          <a:xfrm>
            <a:off x="623225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/>
              <a:t>на этом уроке мы узнаем</a:t>
            </a:r>
            <a:r>
              <a:rPr lang="ru"/>
              <a:t>: </a:t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ru"/>
              <a:t>что такое </a:t>
            </a:r>
            <a:r>
              <a:rPr lang="ru">
                <a:solidFill>
                  <a:srgbClr val="FF9900"/>
                </a:solidFill>
              </a:rPr>
              <a:t>социальная структура</a:t>
            </a:r>
            <a:r>
              <a:rPr lang="ru"/>
              <a:t>, познакомимся с </a:t>
            </a:r>
            <a:r>
              <a:rPr lang="ru">
                <a:solidFill>
                  <a:srgbClr val="00FFFF"/>
                </a:solidFill>
              </a:rPr>
              <a:t>социальной мобильностью, социальной стратификацией</a:t>
            </a:r>
            <a:r>
              <a:rPr lang="ru"/>
              <a:t>; разберем </a:t>
            </a:r>
            <a:r>
              <a:rPr lang="ru">
                <a:solidFill>
                  <a:srgbClr val="FFFF00"/>
                </a:solidFill>
              </a:rPr>
              <a:t>виды </a:t>
            </a:r>
            <a:r>
              <a:rPr lang="ru"/>
              <a:t>социальной мобильности и </a:t>
            </a:r>
            <a:r>
              <a:rPr lang="ru">
                <a:solidFill>
                  <a:srgbClr val="FFFF00"/>
                </a:solidFill>
              </a:rPr>
              <a:t>виды</a:t>
            </a:r>
            <a:r>
              <a:rPr lang="ru"/>
              <a:t> социальных групп, а также узнаем, что же такое </a:t>
            </a:r>
            <a:r>
              <a:rPr lang="ru">
                <a:solidFill>
                  <a:srgbClr val="FF00FF"/>
                </a:solidFill>
              </a:rPr>
              <a:t>социальный конфликт, виды  и пути решения </a:t>
            </a:r>
            <a:endParaRPr>
              <a:solidFill>
                <a:srgbClr val="FF00FF"/>
              </a:solidFill>
            </a:endParaRPr>
          </a:p>
        </p:txBody>
      </p:sp>
      <p:pic>
        <p:nvPicPr>
          <p:cNvPr id="186" name="Google Shape;18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5026" y="1602387"/>
            <a:ext cx="3910902" cy="2841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4"/>
          <p:cNvSpPr txBox="1"/>
          <p:nvPr>
            <p:ph idx="4294967295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900"/>
              <a:t> </a:t>
            </a:r>
            <a:endParaRPr sz="1900"/>
          </a:p>
        </p:txBody>
      </p:sp>
      <p:sp>
        <p:nvSpPr>
          <p:cNvPr id="333" name="Google Shape;333;p44"/>
          <p:cNvSpPr txBox="1"/>
          <p:nvPr>
            <p:ph idx="4294967295" type="body"/>
          </p:nvPr>
        </p:nvSpPr>
        <p:spPr>
          <a:xfrm>
            <a:off x="4322275" y="795300"/>
            <a:ext cx="4573200" cy="415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42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44"/>
          <p:cNvSpPr txBox="1"/>
          <p:nvPr>
            <p:ph type="title"/>
          </p:nvPr>
        </p:nvSpPr>
        <p:spPr>
          <a:xfrm>
            <a:off x="121850" y="1717050"/>
            <a:ext cx="3024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Проверь себя</a:t>
            </a:r>
            <a:endParaRPr/>
          </a:p>
        </p:txBody>
      </p:sp>
      <p:pic>
        <p:nvPicPr>
          <p:cNvPr id="335" name="Google Shape;33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0425" y="458125"/>
            <a:ext cx="5586648" cy="412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5"/>
          <p:cNvSpPr txBox="1"/>
          <p:nvPr>
            <p:ph idx="4294967295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900"/>
              <a:t> </a:t>
            </a:r>
            <a:endParaRPr sz="1900"/>
          </a:p>
        </p:txBody>
      </p:sp>
      <p:sp>
        <p:nvSpPr>
          <p:cNvPr id="341" name="Google Shape;341;p45"/>
          <p:cNvSpPr txBox="1"/>
          <p:nvPr>
            <p:ph idx="4294967295" type="body"/>
          </p:nvPr>
        </p:nvSpPr>
        <p:spPr>
          <a:xfrm>
            <a:off x="4322275" y="795300"/>
            <a:ext cx="4573200" cy="415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42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45"/>
          <p:cNvSpPr txBox="1"/>
          <p:nvPr>
            <p:ph type="title"/>
          </p:nvPr>
        </p:nvSpPr>
        <p:spPr>
          <a:xfrm>
            <a:off x="121850" y="1824000"/>
            <a:ext cx="3024900" cy="80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Проверь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            себя</a:t>
            </a:r>
            <a:endParaRPr/>
          </a:p>
        </p:txBody>
      </p:sp>
      <p:pic>
        <p:nvPicPr>
          <p:cNvPr id="343" name="Google Shape;34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9677" y="650100"/>
            <a:ext cx="6729298" cy="3843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6"/>
          <p:cNvSpPr txBox="1"/>
          <p:nvPr>
            <p:ph idx="1" type="body"/>
          </p:nvPr>
        </p:nvSpPr>
        <p:spPr>
          <a:xfrm>
            <a:off x="14790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17500" lvl="0" marL="457200" rtl="0" algn="just">
              <a:spcBef>
                <a:spcPts val="1200"/>
              </a:spcBef>
              <a:spcAft>
                <a:spcPts val="0"/>
              </a:spcAft>
              <a:buSzPts val="1400"/>
              <a:buAutoNum type="arabicPeriod"/>
            </a:pPr>
            <a:r>
              <a:rPr lang="ru" sz="1400"/>
              <a:t>пройти</a:t>
            </a:r>
            <a:r>
              <a:rPr lang="ru" sz="1400"/>
              <a:t> последовательно все шаги</a:t>
            </a:r>
            <a:endParaRPr sz="1400"/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ru" sz="1400"/>
              <a:t>составь интеллект-карту по теме </a:t>
            </a:r>
            <a:endParaRPr sz="1400"/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ru" sz="1400"/>
              <a:t>запиши видео по пройденному материалу и отправь его учителю на проверку </a:t>
            </a:r>
            <a:endParaRPr sz="1400"/>
          </a:p>
        </p:txBody>
      </p:sp>
      <p:sp>
        <p:nvSpPr>
          <p:cNvPr id="349" name="Google Shape;349;p46"/>
          <p:cNvSpPr txBox="1"/>
          <p:nvPr>
            <p:ph type="title"/>
          </p:nvPr>
        </p:nvSpPr>
        <p:spPr>
          <a:xfrm>
            <a:off x="1479025" y="1361925"/>
            <a:ext cx="7038900" cy="5226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900">
                <a:latin typeface="Lato"/>
                <a:ea typeface="Lato"/>
                <a:cs typeface="Lato"/>
                <a:sym typeface="Lato"/>
              </a:rPr>
              <a:t>контроль по теме 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7"/>
          <p:cNvSpPr txBox="1"/>
          <p:nvPr>
            <p:ph idx="1" type="body"/>
          </p:nvPr>
        </p:nvSpPr>
        <p:spPr>
          <a:xfrm>
            <a:off x="718275" y="1394650"/>
            <a:ext cx="25233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FFFF"/>
              </a:solidFill>
            </a:endParaRPr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00FFFF"/>
                </a:solidFill>
              </a:rPr>
              <a:t>Тема пройдена! </a:t>
            </a:r>
            <a:endParaRPr sz="1800">
              <a:solidFill>
                <a:srgbClr val="00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800">
                <a:solidFill>
                  <a:srgbClr val="00FFFF"/>
                </a:solidFill>
              </a:rPr>
              <a:t>Ты - молодец!</a:t>
            </a:r>
            <a:endParaRPr sz="1800">
              <a:solidFill>
                <a:srgbClr val="00FFFF"/>
              </a:solidFill>
            </a:endParaRPr>
          </a:p>
        </p:txBody>
      </p:sp>
      <p:pic>
        <p:nvPicPr>
          <p:cNvPr id="355" name="Google Shape;35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6224" y="661325"/>
            <a:ext cx="5133600" cy="402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7"/>
          <p:cNvSpPr txBox="1"/>
          <p:nvPr>
            <p:ph idx="1" type="body"/>
          </p:nvPr>
        </p:nvSpPr>
        <p:spPr>
          <a:xfrm>
            <a:off x="1150550" y="2182800"/>
            <a:ext cx="2246700" cy="77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ru" sz="1800"/>
              <a:t>Шаги к Успеху</a:t>
            </a:r>
            <a:r>
              <a:rPr b="1" lang="ru" sz="1800"/>
              <a:t> </a:t>
            </a:r>
            <a:endParaRPr b="1" sz="1800"/>
          </a:p>
        </p:txBody>
      </p:sp>
      <p:sp>
        <p:nvSpPr>
          <p:cNvPr id="192" name="Google Shape;192;p27"/>
          <p:cNvSpPr txBox="1"/>
          <p:nvPr>
            <p:ph idx="2" type="body"/>
          </p:nvPr>
        </p:nvSpPr>
        <p:spPr>
          <a:xfrm>
            <a:off x="4933225" y="648350"/>
            <a:ext cx="3403200" cy="383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1 посмотри видео  1 “Социальная стратификация и социальная мобильность”: </a:t>
            </a:r>
            <a:r>
              <a:rPr lang="ru" u="sng">
                <a:solidFill>
                  <a:schemeClr val="hlink"/>
                </a:solidFill>
                <a:hlinkClick r:id="rId3"/>
              </a:rPr>
              <a:t>https://www.youtube.com/watch?v=GZrwiFo1YpE&amp;t=24s</a:t>
            </a:r>
            <a:r>
              <a:rPr lang="ru"/>
              <a:t>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/>
              <a:t>2. зарисуй в тетради схему и заполни ее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7"/>
          <p:cNvSpPr/>
          <p:nvPr/>
        </p:nvSpPr>
        <p:spPr>
          <a:xfrm>
            <a:off x="6120350" y="3717175"/>
            <a:ext cx="657000" cy="10113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8"/>
          <p:cNvSpPr/>
          <p:nvPr/>
        </p:nvSpPr>
        <p:spPr>
          <a:xfrm>
            <a:off x="881750" y="1763500"/>
            <a:ext cx="3008400" cy="985500"/>
          </a:xfrm>
          <a:prstGeom prst="rect">
            <a:avLst/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ru"/>
              <a:t>это </a:t>
            </a:r>
            <a:endParaRPr/>
          </a:p>
        </p:txBody>
      </p:sp>
      <p:sp>
        <p:nvSpPr>
          <p:cNvPr id="199" name="Google Shape;199;p28"/>
          <p:cNvSpPr/>
          <p:nvPr/>
        </p:nvSpPr>
        <p:spPr>
          <a:xfrm>
            <a:off x="5446050" y="1741900"/>
            <a:ext cx="3155400" cy="1028700"/>
          </a:xfrm>
          <a:prstGeom prst="rect">
            <a:avLst/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ru"/>
              <a:t>это </a:t>
            </a:r>
            <a:endParaRPr/>
          </a:p>
        </p:txBody>
      </p:sp>
      <p:sp>
        <p:nvSpPr>
          <p:cNvPr id="200" name="Google Shape;200;p28"/>
          <p:cNvSpPr/>
          <p:nvPr/>
        </p:nvSpPr>
        <p:spPr>
          <a:xfrm>
            <a:off x="881750" y="21600"/>
            <a:ext cx="2965075" cy="1741900"/>
          </a:xfrm>
          <a:prstGeom prst="flowChartExtract">
            <a:avLst/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социальная мобильность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 (термин)</a:t>
            </a:r>
            <a:endParaRPr/>
          </a:p>
        </p:txBody>
      </p:sp>
      <p:sp>
        <p:nvSpPr>
          <p:cNvPr id="201" name="Google Shape;201;p28"/>
          <p:cNvSpPr/>
          <p:nvPr/>
        </p:nvSpPr>
        <p:spPr>
          <a:xfrm>
            <a:off x="5446049" y="21600"/>
            <a:ext cx="3155400" cy="1741900"/>
          </a:xfrm>
          <a:prstGeom prst="flowChartExtract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социальная стратификация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     (термин) </a:t>
            </a:r>
            <a:endParaRPr/>
          </a:p>
        </p:txBody>
      </p:sp>
      <p:sp>
        <p:nvSpPr>
          <p:cNvPr id="202" name="Google Shape;202;p28"/>
          <p:cNvSpPr/>
          <p:nvPr/>
        </p:nvSpPr>
        <p:spPr>
          <a:xfrm>
            <a:off x="1437450" y="3618725"/>
            <a:ext cx="1365900" cy="1314000"/>
          </a:xfrm>
          <a:prstGeom prst="ellipse">
            <a:avLst/>
          </a:prstGeom>
          <a:solidFill>
            <a:srgbClr val="C27BA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8"/>
          <p:cNvSpPr/>
          <p:nvPr/>
        </p:nvSpPr>
        <p:spPr>
          <a:xfrm>
            <a:off x="4864900" y="3246700"/>
            <a:ext cx="1041600" cy="10923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28"/>
          <p:cNvSpPr/>
          <p:nvPr/>
        </p:nvSpPr>
        <p:spPr>
          <a:xfrm>
            <a:off x="5906500" y="3840425"/>
            <a:ext cx="1041600" cy="10923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8"/>
          <p:cNvSpPr/>
          <p:nvPr/>
        </p:nvSpPr>
        <p:spPr>
          <a:xfrm>
            <a:off x="7078925" y="4016525"/>
            <a:ext cx="1041600" cy="10923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8"/>
          <p:cNvSpPr/>
          <p:nvPr/>
        </p:nvSpPr>
        <p:spPr>
          <a:xfrm>
            <a:off x="8017950" y="3211600"/>
            <a:ext cx="1041600" cy="11625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8"/>
          <p:cNvSpPr/>
          <p:nvPr/>
        </p:nvSpPr>
        <p:spPr>
          <a:xfrm>
            <a:off x="3151175" y="3532300"/>
            <a:ext cx="1365900" cy="1314000"/>
          </a:xfrm>
          <a:prstGeom prst="ellipse">
            <a:avLst/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8"/>
          <p:cNvSpPr/>
          <p:nvPr/>
        </p:nvSpPr>
        <p:spPr>
          <a:xfrm>
            <a:off x="985475" y="2895925"/>
            <a:ext cx="2861400" cy="350700"/>
          </a:xfrm>
          <a:prstGeom prst="rect">
            <a:avLst/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виды социальной мобильности </a:t>
            </a:r>
            <a:endParaRPr/>
          </a:p>
        </p:txBody>
      </p:sp>
      <p:sp>
        <p:nvSpPr>
          <p:cNvPr id="209" name="Google Shape;209;p28"/>
          <p:cNvSpPr/>
          <p:nvPr/>
        </p:nvSpPr>
        <p:spPr>
          <a:xfrm>
            <a:off x="5221300" y="2895925"/>
            <a:ext cx="3691200" cy="350700"/>
          </a:xfrm>
          <a:prstGeom prst="rect">
            <a:avLst/>
          </a:prstGeom>
          <a:solidFill>
            <a:srgbClr val="FF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критерии социальной стратификации</a:t>
            </a:r>
            <a:endParaRPr/>
          </a:p>
        </p:txBody>
      </p:sp>
      <p:cxnSp>
        <p:nvCxnSpPr>
          <p:cNvPr id="210" name="Google Shape;210;p28"/>
          <p:cNvCxnSpPr>
            <a:stCxn id="209" idx="2"/>
            <a:endCxn id="203" idx="7"/>
          </p:cNvCxnSpPr>
          <p:nvPr/>
        </p:nvCxnSpPr>
        <p:spPr>
          <a:xfrm flipH="1">
            <a:off x="5754100" y="3246625"/>
            <a:ext cx="1312800" cy="15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1" name="Google Shape;211;p28"/>
          <p:cNvCxnSpPr>
            <a:stCxn id="209" idx="2"/>
          </p:cNvCxnSpPr>
          <p:nvPr/>
        </p:nvCxnSpPr>
        <p:spPr>
          <a:xfrm flipH="1">
            <a:off x="6621700" y="3246625"/>
            <a:ext cx="445200" cy="652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2" name="Google Shape;212;p28"/>
          <p:cNvCxnSpPr>
            <a:stCxn id="209" idx="2"/>
            <a:endCxn id="205" idx="0"/>
          </p:cNvCxnSpPr>
          <p:nvPr/>
        </p:nvCxnSpPr>
        <p:spPr>
          <a:xfrm>
            <a:off x="7066900" y="3246625"/>
            <a:ext cx="532800" cy="769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3" name="Google Shape;213;p28"/>
          <p:cNvCxnSpPr>
            <a:stCxn id="209" idx="2"/>
            <a:endCxn id="206" idx="1"/>
          </p:cNvCxnSpPr>
          <p:nvPr/>
        </p:nvCxnSpPr>
        <p:spPr>
          <a:xfrm>
            <a:off x="7066900" y="3246625"/>
            <a:ext cx="1103700" cy="135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4" name="Google Shape;214;p28"/>
          <p:cNvCxnSpPr>
            <a:stCxn id="208" idx="2"/>
            <a:endCxn id="202" idx="0"/>
          </p:cNvCxnSpPr>
          <p:nvPr/>
        </p:nvCxnSpPr>
        <p:spPr>
          <a:xfrm flipH="1">
            <a:off x="2120375" y="3246625"/>
            <a:ext cx="295800" cy="372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5" name="Google Shape;215;p28"/>
          <p:cNvCxnSpPr>
            <a:stCxn id="208" idx="2"/>
            <a:endCxn id="207" idx="0"/>
          </p:cNvCxnSpPr>
          <p:nvPr/>
        </p:nvCxnSpPr>
        <p:spPr>
          <a:xfrm>
            <a:off x="2416175" y="3246625"/>
            <a:ext cx="1418100" cy="285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6" name="Google Shape;216;p28"/>
          <p:cNvSpPr/>
          <p:nvPr/>
        </p:nvSpPr>
        <p:spPr>
          <a:xfrm>
            <a:off x="3483750" y="172900"/>
            <a:ext cx="2270322" cy="1741878"/>
          </a:xfrm>
          <a:prstGeom prst="irregularSeal1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социальный лифт - это</a:t>
            </a:r>
            <a:endParaRPr/>
          </a:p>
        </p:txBody>
      </p:sp>
      <p:cxnSp>
        <p:nvCxnSpPr>
          <p:cNvPr id="217" name="Google Shape;217;p28"/>
          <p:cNvCxnSpPr>
            <a:stCxn id="202" idx="2"/>
          </p:cNvCxnSpPr>
          <p:nvPr/>
        </p:nvCxnSpPr>
        <p:spPr>
          <a:xfrm rot="10800000">
            <a:off x="778050" y="3950525"/>
            <a:ext cx="659400" cy="325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8" name="Google Shape;218;p28"/>
          <p:cNvCxnSpPr>
            <a:stCxn id="202" idx="2"/>
          </p:cNvCxnSpPr>
          <p:nvPr/>
        </p:nvCxnSpPr>
        <p:spPr>
          <a:xfrm flipH="1">
            <a:off x="760650" y="4275725"/>
            <a:ext cx="676800" cy="401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9" name="Google Shape;219;p28"/>
          <p:cNvSpPr/>
          <p:nvPr/>
        </p:nvSpPr>
        <p:spPr>
          <a:xfrm>
            <a:off x="265500" y="3055763"/>
            <a:ext cx="659400" cy="9132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1155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8"/>
          <p:cNvSpPr/>
          <p:nvPr/>
        </p:nvSpPr>
        <p:spPr>
          <a:xfrm>
            <a:off x="265500" y="4195600"/>
            <a:ext cx="596100" cy="9132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9"/>
          <p:cNvSpPr txBox="1"/>
          <p:nvPr>
            <p:ph type="title"/>
          </p:nvPr>
        </p:nvSpPr>
        <p:spPr>
          <a:xfrm>
            <a:off x="1219675" y="272725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давай попробуем определить: какой вид социальной мобильности изображен на фото</a:t>
            </a:r>
            <a:endParaRPr/>
          </a:p>
        </p:txBody>
      </p:sp>
      <p:pic>
        <p:nvPicPr>
          <p:cNvPr id="226" name="Google Shape;22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425" y="1323225"/>
            <a:ext cx="4042697" cy="348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9"/>
          <p:cNvPicPr preferRelativeResize="0"/>
          <p:nvPr/>
        </p:nvPicPr>
        <p:blipFill rotWithShape="1">
          <a:blip r:embed="rId4">
            <a:alphaModFix/>
          </a:blip>
          <a:srcRect b="48178" l="0" r="0" t="0"/>
          <a:stretch/>
        </p:blipFill>
        <p:spPr>
          <a:xfrm>
            <a:off x="4368800" y="1323225"/>
            <a:ext cx="4206576" cy="3484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0"/>
          <p:cNvSpPr txBox="1"/>
          <p:nvPr>
            <p:ph type="title"/>
          </p:nvPr>
        </p:nvSpPr>
        <p:spPr>
          <a:xfrm>
            <a:off x="1228350" y="259350"/>
            <a:ext cx="7038900" cy="97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давай попробуем определить: какой вид социальной мобильности изображен на фото</a:t>
            </a:r>
            <a:endParaRPr/>
          </a:p>
        </p:txBody>
      </p:sp>
      <p:pic>
        <p:nvPicPr>
          <p:cNvPr id="233" name="Google Shape;233;p30"/>
          <p:cNvPicPr preferRelativeResize="0"/>
          <p:nvPr/>
        </p:nvPicPr>
        <p:blipFill rotWithShape="1">
          <a:blip r:embed="rId3">
            <a:alphaModFix/>
          </a:blip>
          <a:srcRect b="0" l="0" r="0" t="52536"/>
          <a:stretch/>
        </p:blipFill>
        <p:spPr>
          <a:xfrm>
            <a:off x="221550" y="1435000"/>
            <a:ext cx="4216500" cy="319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0"/>
          <p:cNvPicPr preferRelativeResize="0"/>
          <p:nvPr/>
        </p:nvPicPr>
        <p:blipFill rotWithShape="1">
          <a:blip r:embed="rId4">
            <a:alphaModFix/>
          </a:blip>
          <a:srcRect b="54166" l="0" r="0" t="0"/>
          <a:stretch/>
        </p:blipFill>
        <p:spPr>
          <a:xfrm>
            <a:off x="4572000" y="1435000"/>
            <a:ext cx="4318549" cy="3198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1"/>
          <p:cNvSpPr txBox="1"/>
          <p:nvPr>
            <p:ph type="title"/>
          </p:nvPr>
        </p:nvSpPr>
        <p:spPr>
          <a:xfrm>
            <a:off x="1193750" y="5660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давай попробуем определить: какой вид социальной мобильности изображен на фото</a:t>
            </a:r>
            <a:endParaRPr/>
          </a:p>
        </p:txBody>
      </p:sp>
      <p:pic>
        <p:nvPicPr>
          <p:cNvPr id="240" name="Google Shape;240;p31"/>
          <p:cNvPicPr preferRelativeResize="0"/>
          <p:nvPr/>
        </p:nvPicPr>
        <p:blipFill rotWithShape="1">
          <a:blip r:embed="rId3">
            <a:alphaModFix/>
          </a:blip>
          <a:srcRect b="0" l="0" r="0" t="46726"/>
          <a:stretch/>
        </p:blipFill>
        <p:spPr>
          <a:xfrm>
            <a:off x="256125" y="1365850"/>
            <a:ext cx="3976499" cy="342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1"/>
          <p:cNvPicPr preferRelativeResize="0"/>
          <p:nvPr/>
        </p:nvPicPr>
        <p:blipFill rotWithShape="1">
          <a:blip r:embed="rId4">
            <a:alphaModFix/>
          </a:blip>
          <a:srcRect b="44558" l="0" r="0" t="0"/>
          <a:stretch/>
        </p:blipFill>
        <p:spPr>
          <a:xfrm>
            <a:off x="4776950" y="1365850"/>
            <a:ext cx="3827402" cy="342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2"/>
          <p:cNvSpPr txBox="1"/>
          <p:nvPr>
            <p:ph type="title"/>
          </p:nvPr>
        </p:nvSpPr>
        <p:spPr>
          <a:xfrm>
            <a:off x="1193750" y="5660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давай попробуем определить: какой вид социальной мобильности изображен на фото</a:t>
            </a:r>
            <a:endParaRPr/>
          </a:p>
        </p:txBody>
      </p:sp>
      <p:pic>
        <p:nvPicPr>
          <p:cNvPr id="247" name="Google Shape;247;p32"/>
          <p:cNvPicPr preferRelativeResize="0"/>
          <p:nvPr/>
        </p:nvPicPr>
        <p:blipFill rotWithShape="1">
          <a:blip r:embed="rId3">
            <a:alphaModFix/>
          </a:blip>
          <a:srcRect b="0" l="0" r="2704" t="55890"/>
          <a:stretch/>
        </p:blipFill>
        <p:spPr>
          <a:xfrm>
            <a:off x="299375" y="1365825"/>
            <a:ext cx="4325450" cy="3224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0800" y="1088525"/>
            <a:ext cx="3420511" cy="386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3"/>
          <p:cNvSpPr txBox="1"/>
          <p:nvPr>
            <p:ph type="title"/>
          </p:nvPr>
        </p:nvSpPr>
        <p:spPr>
          <a:xfrm>
            <a:off x="1193750" y="5660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давай попробуем определить: какой вид социальной мобильности изображен на фото</a:t>
            </a:r>
            <a:endParaRPr/>
          </a:p>
        </p:txBody>
      </p:sp>
      <p:pic>
        <p:nvPicPr>
          <p:cNvPr id="254" name="Google Shape;25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1850" y="970700"/>
            <a:ext cx="3993396" cy="386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