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98" r:id="rId1"/>
  </p:sldMasterIdLst>
  <p:sldIdLst>
    <p:sldId id="256" r:id="rId2"/>
    <p:sldId id="281" r:id="rId3"/>
    <p:sldId id="291" r:id="rId4"/>
    <p:sldId id="263" r:id="rId5"/>
    <p:sldId id="292" r:id="rId6"/>
    <p:sldId id="264" r:id="rId7"/>
    <p:sldId id="265" r:id="rId8"/>
    <p:sldId id="266" r:id="rId9"/>
    <p:sldId id="269" r:id="rId10"/>
    <p:sldId id="289" r:id="rId11"/>
    <p:sldId id="267" r:id="rId12"/>
    <p:sldId id="268" r:id="rId13"/>
    <p:sldId id="270" r:id="rId14"/>
    <p:sldId id="293" r:id="rId15"/>
    <p:sldId id="273" r:id="rId16"/>
    <p:sldId id="294" r:id="rId17"/>
    <p:sldId id="275" r:id="rId18"/>
    <p:sldId id="277" r:id="rId19"/>
    <p:sldId id="278" r:id="rId20"/>
    <p:sldId id="280" r:id="rId21"/>
    <p:sldId id="276" r:id="rId22"/>
    <p:sldId id="279" r:id="rId23"/>
    <p:sldId id="282" r:id="rId24"/>
    <p:sldId id="286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CCECFF"/>
    <a:srgbClr val="660033"/>
    <a:srgbClr val="FFFF99"/>
    <a:srgbClr val="FFFFCC"/>
    <a:srgbClr val="CCFFCC"/>
    <a:srgbClr val="FFFFFF"/>
    <a:srgbClr val="99FF66"/>
    <a:srgbClr val="FFCC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673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382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7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58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6834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0275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4312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2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685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0835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97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1BAB240-6572-4EC1-8295-2B246EC7F84C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6771A49-3F7A-4C5E-B8F3-C1718EA3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022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201" r:id="rId3"/>
    <p:sldLayoutId id="2147484202" r:id="rId4"/>
    <p:sldLayoutId id="2147484203" r:id="rId5"/>
    <p:sldLayoutId id="2147484204" r:id="rId6"/>
    <p:sldLayoutId id="2147484205" r:id="rId7"/>
    <p:sldLayoutId id="2147484206" r:id="rId8"/>
    <p:sldLayoutId id="2147484207" r:id="rId9"/>
    <p:sldLayoutId id="2147484208" r:id="rId10"/>
    <p:sldLayoutId id="214748420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5623" y="792480"/>
            <a:ext cx="9144000" cy="151529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/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>Обособленные </a:t>
            </a:r>
            <a:r>
              <a:rPr lang="ru-RU" sz="3600" dirty="0">
                <a:solidFill>
                  <a:schemeClr val="bg1"/>
                </a:solidFill>
              </a:rPr>
              <a:t>члены предложения</a:t>
            </a:r>
            <a:r>
              <a:rPr lang="ru-RU" sz="4800" dirty="0">
                <a:solidFill>
                  <a:schemeClr val="bg1"/>
                </a:solidFill>
              </a:rPr>
              <a:t/>
            </a:r>
            <a:br>
              <a:rPr lang="ru-RU" sz="4800" dirty="0">
                <a:solidFill>
                  <a:schemeClr val="bg1"/>
                </a:solidFill>
              </a:rPr>
            </a:br>
            <a:endParaRPr lang="ru-RU" sz="4800" b="1" dirty="0">
              <a:solidFill>
                <a:srgbClr val="00336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5194" y="5651863"/>
            <a:ext cx="6801612" cy="768814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bg1"/>
                </a:solidFill>
              </a:rPr>
              <a:t>Пунктуация</a:t>
            </a:r>
          </a:p>
        </p:txBody>
      </p:sp>
      <p:pic>
        <p:nvPicPr>
          <p:cNvPr id="1028" name="Picture 4" descr="Безшовная картина запятых и точек вектора Хаотическая фон элементов для  тканей, тканей, упаковки, чехлы и т.д. Иллюстрация вектора - иллюстрации  насчитывающей элементы, запятые: 19988239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0114" y="2490651"/>
            <a:ext cx="4101737" cy="3161211"/>
          </a:xfrm>
          <a:prstGeom prst="rect">
            <a:avLst/>
          </a:prstGeom>
          <a:noFill/>
          <a:ln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101736" y="5460274"/>
            <a:ext cx="4267201" cy="19158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357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583436" y="1975275"/>
            <a:ext cx="4270248" cy="741799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660033"/>
            </a:solidFill>
          </a:ln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Однородные определительные обороты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583436" y="3039290"/>
            <a:ext cx="4270248" cy="2700735"/>
          </a:xfrm>
          <a:ln>
            <a:solidFill>
              <a:srgbClr val="002060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400" b="1" dirty="0">
                <a:solidFill>
                  <a:srgbClr val="C00000"/>
                </a:solidFill>
              </a:rPr>
              <a:t>Жизнь</a:t>
            </a:r>
            <a:r>
              <a:rPr lang="ru-RU" sz="2400" dirty="0">
                <a:solidFill>
                  <a:srgbClr val="000000">
                    <a:lumMod val="85000"/>
                    <a:lumOff val="15000"/>
                  </a:srgbClr>
                </a:solidFill>
              </a:rPr>
              <a:t>, </a:t>
            </a:r>
            <a:r>
              <a:rPr lang="ru-RU" sz="2400" b="1" i="1" dirty="0">
                <a:solidFill>
                  <a:srgbClr val="003366"/>
                </a:solidFill>
              </a:rPr>
              <a:t>лишённая нравственных начал </a:t>
            </a:r>
            <a:r>
              <a:rPr lang="ru-RU" sz="2400" b="1" i="1" dirty="0">
                <a:solidFill>
                  <a:srgbClr val="C00000"/>
                </a:solidFill>
              </a:rPr>
              <a:t>и</a:t>
            </a:r>
            <a:r>
              <a:rPr lang="ru-RU" sz="2400" b="1" i="1" dirty="0">
                <a:solidFill>
                  <a:srgbClr val="003366"/>
                </a:solidFill>
              </a:rPr>
              <a:t> сведённая к выживанию</a:t>
            </a:r>
            <a:r>
              <a:rPr lang="ru-RU" sz="2400" dirty="0">
                <a:solidFill>
                  <a:srgbClr val="000000">
                    <a:lumMod val="85000"/>
                    <a:lumOff val="15000"/>
                  </a:srgbClr>
                </a:solidFill>
              </a:rPr>
              <a:t>, недостойна человека.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0000">
                    <a:lumMod val="85000"/>
                    <a:lumOff val="15000"/>
                  </a:srgbClr>
                </a:solidFill>
              </a:rPr>
              <a:t>    (</a:t>
            </a:r>
            <a:r>
              <a:rPr lang="ru-RU" sz="2400" dirty="0">
                <a:solidFill>
                  <a:srgbClr val="000000">
                    <a:lumMod val="85000"/>
                    <a:lumOff val="15000"/>
                  </a:srgbClr>
                </a:solidFill>
              </a:rPr>
              <a:t>Д. Быков)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6338316" y="3039290"/>
            <a:ext cx="4253484" cy="2700736"/>
          </a:xfrm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pPr lvl="0">
              <a:buClr>
                <a:srgbClr val="9BAFB5"/>
              </a:buClr>
              <a:buFont typeface="Wingdings" panose="05000000000000000000" pitchFamily="2" charset="2"/>
              <a:buChar char="ü"/>
            </a:pPr>
            <a:r>
              <a:rPr lang="ru-RU" sz="2200" b="1" i="1" dirty="0" smtClean="0">
                <a:solidFill>
                  <a:srgbClr val="C00000"/>
                </a:solidFill>
              </a:rPr>
              <a:t>История</a:t>
            </a:r>
            <a:r>
              <a:rPr lang="ru-RU" sz="2200" i="1" dirty="0" smtClean="0">
                <a:solidFill>
                  <a:srgbClr val="000000">
                    <a:lumMod val="85000"/>
                    <a:lumOff val="15000"/>
                  </a:srgbClr>
                </a:solidFill>
              </a:rPr>
              <a:t>, </a:t>
            </a:r>
            <a:r>
              <a:rPr lang="ru-RU" sz="2200" b="1" i="1" dirty="0">
                <a:solidFill>
                  <a:srgbClr val="003366"/>
                </a:solidFill>
              </a:rPr>
              <a:t>рассказанная мне </a:t>
            </a:r>
            <a:r>
              <a:rPr lang="ru-RU" sz="2200" b="1" i="1" dirty="0" smtClean="0">
                <a:solidFill>
                  <a:srgbClr val="003366"/>
                </a:solidFill>
              </a:rPr>
              <a:t>бабушкой</a:t>
            </a:r>
            <a:r>
              <a:rPr lang="ru-RU" sz="2200" i="1" dirty="0" smtClean="0">
                <a:solidFill>
                  <a:srgbClr val="000000">
                    <a:lumMod val="85000"/>
                    <a:lumOff val="15000"/>
                  </a:srgbClr>
                </a:solidFill>
              </a:rPr>
              <a:t>, </a:t>
            </a:r>
            <a:r>
              <a:rPr lang="ru-RU" sz="2200" i="1" dirty="0">
                <a:solidFill>
                  <a:srgbClr val="000000">
                    <a:lumMod val="85000"/>
                    <a:lumOff val="15000"/>
                  </a:srgbClr>
                </a:solidFill>
              </a:rPr>
              <a:t>и  </a:t>
            </a:r>
            <a:r>
              <a:rPr lang="ru-RU" sz="2200" b="1" i="1" dirty="0">
                <a:solidFill>
                  <a:srgbClr val="003366"/>
                </a:solidFill>
              </a:rPr>
              <a:t>услышанные в детстве </a:t>
            </a:r>
            <a:r>
              <a:rPr lang="ru-RU" sz="2200" b="1" i="1" dirty="0">
                <a:solidFill>
                  <a:srgbClr val="C00000"/>
                </a:solidFill>
              </a:rPr>
              <a:t>песни</a:t>
            </a:r>
            <a:r>
              <a:rPr lang="ru-RU" sz="2200" i="1" dirty="0">
                <a:solidFill>
                  <a:srgbClr val="000000">
                    <a:lumMod val="85000"/>
                    <a:lumOff val="15000"/>
                  </a:srgbClr>
                </a:solidFill>
              </a:rPr>
              <a:t> помогли мне стать писателем.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6338316" y="1975275"/>
            <a:ext cx="4270248" cy="741799"/>
          </a:xfrm>
          <a:solidFill>
            <a:srgbClr val="FFFF99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Неоднородные </a:t>
            </a:r>
            <a:r>
              <a:rPr lang="ru-RU" dirty="0">
                <a:solidFill>
                  <a:schemeClr val="tx1"/>
                </a:solidFill>
              </a:rPr>
              <a:t>определительные обороты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535679" y="339635"/>
            <a:ext cx="7072885" cy="923108"/>
          </a:xfrm>
        </p:spPr>
        <p:txBody>
          <a:bodyPr>
            <a:normAutofit fontScale="90000"/>
          </a:bodyPr>
          <a:lstStyle/>
          <a:p>
            <a:r>
              <a:rPr lang="ru-RU" sz="2500" b="1" dirty="0">
                <a:solidFill>
                  <a:srgbClr val="003366"/>
                </a:solidFill>
              </a:rPr>
              <a:t>распространённое </a:t>
            </a:r>
            <a:r>
              <a:rPr lang="ru-RU" sz="2300" b="1" dirty="0">
                <a:solidFill>
                  <a:srgbClr val="003366"/>
                </a:solidFill>
              </a:rPr>
              <a:t>согласованное </a:t>
            </a:r>
            <a:r>
              <a:rPr lang="ru-RU" sz="2500" b="1" dirty="0">
                <a:solidFill>
                  <a:srgbClr val="003366"/>
                </a:solidFill>
              </a:rPr>
              <a:t>определение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39" y="161108"/>
            <a:ext cx="3106850" cy="1491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1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2798" y="356074"/>
            <a:ext cx="7826829" cy="9840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3366"/>
                </a:solidFill>
              </a:rPr>
              <a:t>Одиночное согласованное определение</a:t>
            </a:r>
            <a:endParaRPr lang="ru-RU" b="1" dirty="0">
              <a:solidFill>
                <a:srgbClr val="0033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4560" y="1715589"/>
            <a:ext cx="8290560" cy="5016137"/>
          </a:xfrm>
          <a:solidFill>
            <a:srgbClr val="FFFFCC"/>
          </a:solidFill>
          <a:ln>
            <a:solidFill>
              <a:srgbClr val="660033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 1</a:t>
            </a:r>
            <a:r>
              <a:rPr lang="ru-RU" sz="2000" dirty="0" smtClean="0"/>
              <a:t>. </a:t>
            </a:r>
            <a:r>
              <a:rPr lang="ru-RU" sz="2400" b="1" dirty="0" smtClean="0"/>
              <a:t>ДО</a:t>
            </a:r>
            <a:r>
              <a:rPr lang="ru-RU" sz="2400" dirty="0" smtClean="0"/>
              <a:t> </a:t>
            </a:r>
            <a:r>
              <a:rPr lang="ru-RU" sz="2400" dirty="0"/>
              <a:t>и </a:t>
            </a:r>
            <a:r>
              <a:rPr lang="ru-RU" sz="2400" b="1" dirty="0"/>
              <a:t>ПОСЛЕ</a:t>
            </a:r>
            <a:r>
              <a:rPr lang="ru-RU" sz="2400" dirty="0"/>
              <a:t> определяемого слова, выраженного личным местоимением</a:t>
            </a:r>
            <a:r>
              <a:rPr lang="ru-RU" sz="24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b="1" dirty="0" smtClean="0"/>
              <a:t>    </a:t>
            </a:r>
            <a:r>
              <a:rPr lang="ru-RU" sz="2400" i="1" dirty="0" smtClean="0"/>
              <a:t>Он </a:t>
            </a:r>
            <a:r>
              <a:rPr lang="ru-RU" sz="2400" i="1" dirty="0"/>
              <a:t>повернулся и ушел, а </a:t>
            </a:r>
            <a:r>
              <a:rPr lang="ru-RU" sz="2400" b="1" i="1" dirty="0">
                <a:solidFill>
                  <a:srgbClr val="C00000"/>
                </a:solidFill>
              </a:rPr>
              <a:t>я</a:t>
            </a:r>
            <a:r>
              <a:rPr lang="ru-RU" sz="2400" b="1" i="1" dirty="0">
                <a:solidFill>
                  <a:srgbClr val="003366"/>
                </a:solidFill>
              </a:rPr>
              <a:t>, растерянный</a:t>
            </a:r>
            <a:r>
              <a:rPr lang="ru-RU" sz="2400" i="1" dirty="0"/>
              <a:t>, </a:t>
            </a:r>
            <a:r>
              <a:rPr lang="ru-RU" sz="2400" i="1" dirty="0" smtClean="0"/>
              <a:t>остался </a:t>
            </a:r>
            <a:r>
              <a:rPr lang="ru-RU" sz="2400" i="1" dirty="0"/>
              <a:t>в пустой жаркой </a:t>
            </a:r>
            <a:r>
              <a:rPr lang="ru-RU" sz="2400" i="1" dirty="0" smtClean="0"/>
              <a:t>степи. </a:t>
            </a:r>
            <a:r>
              <a:rPr lang="ru-RU" sz="2400" i="1" dirty="0"/>
              <a:t>(К. Паустовский</a:t>
            </a:r>
            <a:r>
              <a:rPr lang="ru-RU" sz="2400" i="1" dirty="0" smtClean="0"/>
              <a:t>)</a:t>
            </a:r>
            <a:endParaRPr lang="ru-RU" sz="2400" i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b="1" i="1" dirty="0">
                <a:solidFill>
                  <a:srgbClr val="003366"/>
                </a:solidFill>
              </a:rPr>
              <a:t>Измученные, грязные, мокрые</a:t>
            </a:r>
            <a:r>
              <a:rPr lang="ru-RU" sz="2400" dirty="0"/>
              <a:t>, </a:t>
            </a:r>
            <a:r>
              <a:rPr lang="ru-RU" sz="2400" b="1" dirty="0">
                <a:solidFill>
                  <a:srgbClr val="C00000"/>
                </a:solidFill>
              </a:rPr>
              <a:t>мы</a:t>
            </a:r>
            <a:r>
              <a:rPr lang="ru-RU" sz="2400" dirty="0"/>
              <a:t> достигли наконец </a:t>
            </a:r>
            <a:r>
              <a:rPr lang="ru-RU" sz="2400" dirty="0" smtClean="0"/>
              <a:t>берега. </a:t>
            </a:r>
            <a:r>
              <a:rPr lang="ru-RU" sz="2400" dirty="0"/>
              <a:t>(И. Тургенев</a:t>
            </a:r>
            <a:r>
              <a:rPr lang="ru-RU" sz="2400" dirty="0" smtClean="0"/>
              <a:t>)</a:t>
            </a:r>
          </a:p>
          <a:p>
            <a:pPr marL="0" indent="0" algn="just">
              <a:buNone/>
            </a:pPr>
            <a:r>
              <a:rPr lang="ru-RU" sz="2000" dirty="0" smtClean="0"/>
              <a:t>   </a:t>
            </a:r>
            <a:r>
              <a:rPr lang="ru-RU" sz="2400" dirty="0" smtClean="0"/>
              <a:t>2. Добавочное обстоятельственное значение.</a:t>
            </a:r>
          </a:p>
          <a:p>
            <a:pPr marL="0" indent="0">
              <a:buNone/>
            </a:pPr>
            <a:endParaRPr lang="ru-RU" sz="2000" b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b="1" i="1" dirty="0" smtClean="0">
                <a:solidFill>
                  <a:srgbClr val="C00000"/>
                </a:solidFill>
              </a:rPr>
              <a:t>Рита</a:t>
            </a:r>
            <a:r>
              <a:rPr lang="ru-RU" sz="2400" i="1" dirty="0"/>
              <a:t>, </a:t>
            </a:r>
            <a:r>
              <a:rPr lang="ru-RU" sz="2400" b="1" i="1" dirty="0">
                <a:solidFill>
                  <a:srgbClr val="003366"/>
                </a:solidFill>
              </a:rPr>
              <a:t>/утомлённая</a:t>
            </a:r>
            <a:r>
              <a:rPr lang="ru-RU" sz="2400" i="1" dirty="0"/>
              <a:t>/, задремала, положив голову на </a:t>
            </a:r>
            <a:r>
              <a:rPr lang="ru-RU" sz="2400" i="1" dirty="0" smtClean="0"/>
              <a:t>сумку. (</a:t>
            </a:r>
            <a:r>
              <a:rPr lang="ru-RU" sz="2400" i="1" dirty="0"/>
              <a:t>Н. Островский</a:t>
            </a:r>
            <a:r>
              <a:rPr lang="ru-RU" sz="2400" i="1" dirty="0" smtClean="0"/>
              <a:t>)</a:t>
            </a: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sz="2000" dirty="0"/>
          </a:p>
        </p:txBody>
      </p:sp>
      <p:pic>
        <p:nvPicPr>
          <p:cNvPr id="4" name="Picture 2" descr="Проверка запятых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53" y="137378"/>
            <a:ext cx="2908663" cy="137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46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70216" y="304800"/>
            <a:ext cx="8003178" cy="101890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3366"/>
                </a:solidFill>
              </a:rPr>
              <a:t> Одиночное согласованное  </a:t>
            </a:r>
            <a:r>
              <a:rPr lang="ru-RU" b="1" dirty="0">
                <a:solidFill>
                  <a:srgbClr val="003366"/>
                </a:solidFill>
              </a:rPr>
              <a:t>определение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9393" y="1994263"/>
            <a:ext cx="7942218" cy="4380411"/>
          </a:xfrm>
          <a:solidFill>
            <a:srgbClr val="FFFFCC"/>
          </a:solidFill>
          <a:ln>
            <a:solidFill>
              <a:srgbClr val="660033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3. Два </a:t>
            </a:r>
            <a:r>
              <a:rPr lang="ru-RU" sz="2400" dirty="0"/>
              <a:t>и более одиночных </a:t>
            </a:r>
            <a:r>
              <a:rPr lang="ru-RU" sz="2400" dirty="0" smtClean="0"/>
              <a:t>определения </a:t>
            </a:r>
            <a:r>
              <a:rPr lang="ru-RU" sz="2400" dirty="0"/>
              <a:t>отделены от определяемого слова другими членами предложения.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</a:t>
            </a:r>
            <a:r>
              <a:rPr lang="ru-RU" sz="2400" i="1" dirty="0" smtClean="0"/>
              <a:t>Прямо </a:t>
            </a:r>
            <a:r>
              <a:rPr lang="ru-RU" sz="2400" i="1" dirty="0"/>
              <a:t>перед окнами, </a:t>
            </a:r>
            <a:r>
              <a:rPr lang="ru-RU" sz="2400" b="1" dirty="0">
                <a:solidFill>
                  <a:srgbClr val="003366"/>
                </a:solidFill>
              </a:rPr>
              <a:t>светлый и упорный</a:t>
            </a:r>
            <a:r>
              <a:rPr lang="ru-RU" sz="2400" i="1" dirty="0"/>
              <a:t>, каждому прохожему бросал лучи </a:t>
            </a:r>
            <a:r>
              <a:rPr lang="ru-RU" sz="2400" b="1" i="1" dirty="0" smtClean="0">
                <a:solidFill>
                  <a:srgbClr val="C00000"/>
                </a:solidFill>
              </a:rPr>
              <a:t>фонарь.</a:t>
            </a:r>
            <a:r>
              <a:rPr lang="ru-RU" sz="2400" i="1" dirty="0" smtClean="0">
                <a:solidFill>
                  <a:srgbClr val="C00000"/>
                </a:solidFill>
              </a:rPr>
              <a:t> </a:t>
            </a:r>
            <a:r>
              <a:rPr lang="ru-RU" sz="2400" i="1" dirty="0"/>
              <a:t>(В. Брюсов</a:t>
            </a:r>
            <a:r>
              <a:rPr lang="ru-RU" sz="2400" i="1" dirty="0" smtClean="0"/>
              <a:t>)</a:t>
            </a:r>
          </a:p>
          <a:p>
            <a:pPr marL="0" indent="0">
              <a:buNone/>
            </a:pPr>
            <a:r>
              <a:rPr lang="ru-RU" sz="2400" dirty="0" smtClean="0"/>
              <a:t>4. Два </a:t>
            </a:r>
            <a:r>
              <a:rPr lang="ru-RU" sz="2400" dirty="0"/>
              <a:t>и более одиночных </a:t>
            </a:r>
            <a:r>
              <a:rPr lang="ru-RU" sz="2400" dirty="0" smtClean="0"/>
              <a:t>определения стоят после </a:t>
            </a:r>
            <a:r>
              <a:rPr lang="ru-RU" sz="2400" dirty="0"/>
              <a:t>определяемого </a:t>
            </a:r>
            <a:r>
              <a:rPr lang="ru-RU" sz="2400" dirty="0" smtClean="0"/>
              <a:t>слова.</a:t>
            </a:r>
          </a:p>
          <a:p>
            <a:pPr marL="0" indent="0">
              <a:buNone/>
            </a:pPr>
            <a:r>
              <a:rPr lang="ru-RU" sz="2400" b="1" dirty="0" smtClean="0"/>
              <a:t>   </a:t>
            </a:r>
            <a:endParaRPr lang="ru-RU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i="1" dirty="0" smtClean="0">
                <a:solidFill>
                  <a:srgbClr val="C00000"/>
                </a:solidFill>
              </a:rPr>
              <a:t>Весенний дух</a:t>
            </a:r>
            <a:r>
              <a:rPr lang="ru-RU" sz="2400" i="1" dirty="0" smtClean="0"/>
              <a:t>, </a:t>
            </a:r>
            <a:r>
              <a:rPr lang="ru-RU" sz="2400" b="1" i="1" dirty="0" smtClean="0">
                <a:solidFill>
                  <a:srgbClr val="003366"/>
                </a:solidFill>
              </a:rPr>
              <a:t>весёлый и беспутный</a:t>
            </a:r>
            <a:r>
              <a:rPr lang="ru-RU" sz="2400" i="1" dirty="0" smtClean="0"/>
              <a:t>, </a:t>
            </a:r>
            <a:r>
              <a:rPr lang="ru-RU" sz="2400" i="1" dirty="0"/>
              <a:t>ходил повсюду</a:t>
            </a:r>
            <a:r>
              <a:rPr lang="ru-RU" sz="2400" i="1" dirty="0" smtClean="0"/>
              <a:t>. </a:t>
            </a:r>
            <a:r>
              <a:rPr lang="ru-RU" sz="2400" i="1" dirty="0" smtClean="0">
                <a:solidFill>
                  <a:schemeClr val="tx1"/>
                </a:solidFill>
              </a:rPr>
              <a:t>(</a:t>
            </a:r>
            <a:r>
              <a:rPr lang="ru-RU" sz="2400" i="1" dirty="0" err="1" smtClean="0">
                <a:solidFill>
                  <a:schemeClr val="tx1"/>
                </a:solidFill>
              </a:rPr>
              <a:t>Э.Багрицкий</a:t>
            </a:r>
            <a:r>
              <a:rPr lang="ru-RU" sz="2400" i="1" dirty="0" smtClean="0">
                <a:solidFill>
                  <a:schemeClr val="tx1"/>
                </a:solidFill>
              </a:rPr>
              <a:t>)</a:t>
            </a: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i="1" dirty="0">
              <a:solidFill>
                <a:schemeClr val="tx1"/>
              </a:solidFill>
            </a:endParaRPr>
          </a:p>
        </p:txBody>
      </p:sp>
      <p:pic>
        <p:nvPicPr>
          <p:cNvPr id="4" name="Picture 2" descr="Проверка запятых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21" y="154795"/>
            <a:ext cx="2908663" cy="1316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94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40183" y="313509"/>
            <a:ext cx="7463245" cy="905691"/>
          </a:xfrm>
        </p:spPr>
        <p:txBody>
          <a:bodyPr/>
          <a:lstStyle/>
          <a:p>
            <a:r>
              <a:rPr lang="ru-RU" b="1" dirty="0" smtClean="0">
                <a:solidFill>
                  <a:srgbClr val="003366"/>
                </a:solidFill>
              </a:rPr>
              <a:t>Составное именное сказуемое</a:t>
            </a:r>
            <a:endParaRPr lang="ru-RU" b="1" dirty="0">
              <a:solidFill>
                <a:srgbClr val="0033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3234" y="2151015"/>
            <a:ext cx="7463245" cy="3605349"/>
          </a:xfrm>
          <a:solidFill>
            <a:srgbClr val="FFFFCC"/>
          </a:solidFill>
          <a:ln>
            <a:solidFill>
              <a:srgbClr val="660033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1. Не обособляются одиночные </a:t>
            </a:r>
            <a:r>
              <a:rPr lang="ru-RU" sz="2400" dirty="0"/>
              <a:t>прилагательные и причастия, входящие в состав сказуемого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endParaRPr lang="ru-RU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i="1" dirty="0" smtClean="0"/>
              <a:t>    Он </a:t>
            </a:r>
            <a:r>
              <a:rPr lang="ru-RU" sz="2400" i="1" dirty="0"/>
              <a:t>показался мне </a:t>
            </a:r>
            <a:r>
              <a:rPr lang="ru-RU" sz="2400" b="1" i="1" dirty="0">
                <a:solidFill>
                  <a:srgbClr val="003366"/>
                </a:solidFill>
              </a:rPr>
              <a:t>усталым и грустным</a:t>
            </a:r>
            <a:r>
              <a:rPr lang="ru-RU" sz="2400" dirty="0"/>
              <a:t>. </a:t>
            </a:r>
            <a:endParaRPr lang="ru-RU" sz="2400" dirty="0" smtClean="0"/>
          </a:p>
        </p:txBody>
      </p:sp>
      <p:pic>
        <p:nvPicPr>
          <p:cNvPr id="4" name="Picture 2" descr="Как правильно ставить запятые и точк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74458"/>
            <a:ext cx="3179808" cy="1501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60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0386" y="345185"/>
            <a:ext cx="7898675" cy="11887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002060"/>
                </a:solidFill>
              </a:rPr>
              <a:t> Условия </a:t>
            </a:r>
            <a:r>
              <a:rPr lang="ru-RU" b="1" dirty="0">
                <a:solidFill>
                  <a:srgbClr val="002060"/>
                </a:solidFill>
              </a:rPr>
              <a:t>обособления определений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9333" y="2290354"/>
            <a:ext cx="7729728" cy="3676097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660033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/>
              <a:t>Постпозиция по отношению к главному </a:t>
            </a:r>
            <a:r>
              <a:rPr lang="ru-RU" sz="2400" dirty="0" smtClean="0"/>
              <a:t>слову.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/>
              <a:t>Главное слово – личное </a:t>
            </a:r>
            <a:r>
              <a:rPr lang="ru-RU" sz="2400" dirty="0" smtClean="0"/>
              <a:t>местоимение.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Добавочное</a:t>
            </a:r>
            <a:r>
              <a:rPr lang="ru-RU" sz="2400" dirty="0"/>
              <a:t> </a:t>
            </a:r>
            <a:r>
              <a:rPr lang="ru-RU" sz="2400" dirty="0" smtClean="0"/>
              <a:t>обстоятельственное</a:t>
            </a:r>
            <a:r>
              <a:rPr lang="ru-RU" sz="2400" dirty="0"/>
              <a:t> </a:t>
            </a:r>
            <a:r>
              <a:rPr lang="ru-RU" sz="2400" dirty="0" smtClean="0"/>
              <a:t>значение.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err="1"/>
              <a:t>Дистантная</a:t>
            </a:r>
            <a:r>
              <a:rPr lang="ru-RU" sz="2400" dirty="0"/>
              <a:t> </a:t>
            </a:r>
            <a:r>
              <a:rPr lang="ru-RU" sz="2400" dirty="0" smtClean="0"/>
              <a:t>позиция.</a:t>
            </a:r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3246" y="3727268"/>
            <a:ext cx="2324294" cy="2081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943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4788" y="217715"/>
            <a:ext cx="7985761" cy="757646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003366"/>
                </a:solidFill>
              </a:rPr>
              <a:t>Приложение </a:t>
            </a:r>
            <a:endParaRPr lang="ru-RU" b="1" dirty="0">
              <a:solidFill>
                <a:srgbClr val="003366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869036"/>
              </p:ext>
            </p:extLst>
          </p:nvPr>
        </p:nvGraphicFramePr>
        <p:xfrm>
          <a:off x="827313" y="1231653"/>
          <a:ext cx="10702835" cy="5626347"/>
        </p:xfrm>
        <a:graphic>
          <a:graphicData uri="http://schemas.openxmlformats.org/drawingml/2006/table">
            <a:tbl>
              <a:tblPr/>
              <a:tblGrid>
                <a:gridCol w="5575082">
                  <a:extLst>
                    <a:ext uri="{9D8B030D-6E8A-4147-A177-3AD203B41FA5}">
                      <a16:colId xmlns:a16="http://schemas.microsoft.com/office/drawing/2014/main" val="566610669"/>
                    </a:ext>
                  </a:extLst>
                </a:gridCol>
                <a:gridCol w="5127753">
                  <a:extLst>
                    <a:ext uri="{9D8B030D-6E8A-4147-A177-3AD203B41FA5}">
                      <a16:colId xmlns:a16="http://schemas.microsoft.com/office/drawing/2014/main" val="3678164423"/>
                    </a:ext>
                  </a:extLst>
                </a:gridCol>
              </a:tblGrid>
              <a:tr h="57954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effectLst/>
                        </a:rPr>
                        <a:t>1.  Личное местоимение</a:t>
                      </a:r>
                      <a:r>
                        <a:rPr lang="ru-RU" sz="2000" baseline="0" dirty="0" smtClean="0">
                          <a:effectLst/>
                        </a:rPr>
                        <a:t> + приложение</a:t>
                      </a:r>
                      <a:endParaRPr lang="ru-RU" sz="2000" dirty="0"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4625" indent="0" algn="just"/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«Вот что значит </a:t>
                      </a:r>
                      <a:r>
                        <a:rPr lang="ru-RU" sz="1800" b="1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мы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солдаты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», - прослезился дед-солдат.</a:t>
                      </a:r>
                      <a:endParaRPr lang="ru-RU" sz="2000" dirty="0"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14759"/>
                  </a:ext>
                </a:extLst>
              </a:tr>
              <a:tr h="17386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</a:rPr>
                        <a:t>2. Нарицательное сущ. +распространенное приложение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Имя собственному + распространённое приложение</a:t>
                      </a:r>
                    </a:p>
                    <a:p>
                      <a:pPr algn="ctr" defTabSz="896938">
                        <a:tabLst>
                          <a:tab pos="5376863" algn="l"/>
                        </a:tabLst>
                      </a:pPr>
                      <a:endParaRPr lang="ru-RU" sz="2000" dirty="0"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</a:rPr>
                        <a:t/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Звезды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b="1" dirty="0">
                          <a:solidFill>
                            <a:srgbClr val="003366"/>
                          </a:solidFill>
                          <a:effectLst/>
                        </a:rPr>
                        <a:t>живые цветы неба</a:t>
                      </a:r>
                      <a:r>
                        <a:rPr lang="ru-RU" sz="2000" dirty="0">
                          <a:effectLst/>
                        </a:rPr>
                        <a:t>, горели над </a:t>
                      </a:r>
                      <a:r>
                        <a:rPr lang="ru-RU" sz="2000" dirty="0" smtClean="0">
                          <a:effectLst/>
                        </a:rPr>
                        <a:t>нами.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 московский престол взошла 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Елена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племянница Михаила Глинского.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4625" indent="0" algn="just"/>
                      <a:endParaRPr lang="ru-RU" sz="2000" dirty="0" smtClean="0">
                        <a:effectLst/>
                      </a:endParaRPr>
                    </a:p>
                    <a:p>
                      <a:pPr algn="just"/>
                      <a:endParaRPr lang="ru-RU" sz="2000" dirty="0"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196631"/>
                  </a:ext>
                </a:extLst>
              </a:tr>
              <a:tr h="144886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2000" baseline="0" dirty="0" smtClean="0">
                          <a:effectLst/>
                        </a:rPr>
                        <a:t>3.</a:t>
                      </a:r>
                      <a:r>
                        <a:rPr lang="ru-RU" sz="2000" dirty="0" smtClean="0">
                          <a:effectLst/>
                        </a:rPr>
                        <a:t>Пояснительные союзы </a:t>
                      </a:r>
                      <a:r>
                        <a:rPr lang="ru-RU" sz="2000" b="1" dirty="0">
                          <a:solidFill>
                            <a:srgbClr val="003366"/>
                          </a:solidFill>
                          <a:effectLst/>
                        </a:rPr>
                        <a:t>то есть, а именно, или (= то есть), </a:t>
                      </a:r>
                      <a:r>
                        <a:rPr lang="ru-RU" sz="2000" b="1" dirty="0" smtClean="0">
                          <a:solidFill>
                            <a:srgbClr val="003366"/>
                          </a:solidFill>
                          <a:effectLst/>
                        </a:rPr>
                        <a:t>как=так</a:t>
                      </a:r>
                      <a:r>
                        <a:rPr lang="ru-RU" sz="2000" b="1" baseline="0" dirty="0" smtClean="0">
                          <a:solidFill>
                            <a:srgbClr val="003366"/>
                          </a:solidFill>
                          <a:effectLst/>
                        </a:rPr>
                        <a:t> как</a:t>
                      </a:r>
                      <a:r>
                        <a:rPr lang="ru-RU" sz="2000" b="1" dirty="0" smtClean="0">
                          <a:solidFill>
                            <a:srgbClr val="003366"/>
                          </a:solidFill>
                          <a:effectLst/>
                        </a:rPr>
                        <a:t>.</a:t>
                      </a:r>
                      <a:endParaRPr lang="ru-RU" sz="2000" b="1" dirty="0">
                        <a:solidFill>
                          <a:srgbClr val="003366"/>
                        </a:solidFill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4625" indent="0" algn="just">
                        <a:tabLst>
                          <a:tab pos="87313" algn="l"/>
                        </a:tabLst>
                      </a:pPr>
                      <a:r>
                        <a:rPr lang="ru-RU" sz="2000" b="1" i="0" u="sng" strike="noStrike" kern="1200" dirty="0" smtClean="0">
                          <a:solidFill>
                            <a:srgbClr val="0033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</a:t>
                      </a:r>
                      <a:r>
                        <a:rPr lang="ru-RU" sz="2000" b="1" i="0" u="none" strike="noStrike" kern="1200" dirty="0" smtClean="0">
                          <a:solidFill>
                            <a:srgbClr val="0033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человек образованный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наш </a:t>
                      </a:r>
                      <a:r>
                        <a:rPr lang="ru-RU" sz="2000" b="0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</a:t>
                      </a:r>
                      <a:r>
                        <a:rPr lang="ru-RU" sz="20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едушка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хорошо знал историю. </a:t>
                      </a:r>
                      <a:endParaRPr lang="ru-RU" sz="2000" b="0" i="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4625" indent="0" algn="just"/>
                      <a:r>
                        <a:rPr lang="ru-RU" sz="20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Ф. М. Достоевский 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известен </a:t>
                      </a:r>
                      <a:r>
                        <a:rPr lang="ru-RU" sz="2000" b="1" i="0" u="sng" kern="1200" dirty="0" smtClean="0">
                          <a:solidFill>
                            <a:srgbClr val="0033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</a:t>
                      </a:r>
                      <a:r>
                        <a:rPr lang="ru-RU" sz="2000" b="1" i="0" kern="1200" dirty="0" smtClean="0">
                          <a:solidFill>
                            <a:srgbClr val="0033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мастер психологического анализа 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поведения своих героев.</a:t>
                      </a:r>
                      <a:endParaRPr lang="ru-RU" sz="2000" dirty="0"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898444"/>
                  </a:ext>
                </a:extLst>
              </a:tr>
              <a:tr h="47480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ru-RU" sz="2000" baseline="0" dirty="0" smtClean="0"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4625" indent="0" algn="just"/>
                      <a:endParaRPr lang="ru-RU" sz="2000" dirty="0"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277405"/>
                  </a:ext>
                </a:extLst>
              </a:tr>
              <a:tr h="8693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effectLst/>
                        </a:rPr>
                        <a:t>4. Распространённые приложения</a:t>
                      </a:r>
                      <a:r>
                        <a:rPr lang="ru-RU" sz="2000" baseline="0" dirty="0" smtClean="0">
                          <a:effectLst/>
                        </a:rPr>
                        <a:t> + </a:t>
                      </a:r>
                      <a:r>
                        <a:rPr lang="ru-RU" sz="2000" dirty="0" smtClean="0">
                          <a:effectLst/>
                        </a:rPr>
                        <a:t>имя собственное,  имеющее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</a:rPr>
                        <a:t>добавочное значение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</a:rPr>
                        <a:t>причины (=будучи)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4625" indent="0" algn="just"/>
                      <a:r>
                        <a:rPr lang="ru-RU" sz="2000" b="1" dirty="0" smtClean="0">
                          <a:solidFill>
                            <a:srgbClr val="003366"/>
                          </a:solidFill>
                          <a:effectLst/>
                        </a:rPr>
                        <a:t>Человек </a:t>
                      </a:r>
                      <a:r>
                        <a:rPr lang="ru-RU" sz="2000" b="1" dirty="0">
                          <a:solidFill>
                            <a:srgbClr val="003366"/>
                          </a:solidFill>
                          <a:effectLst/>
                        </a:rPr>
                        <a:t>энциклопедических знаний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Анненский</a:t>
                      </a:r>
                      <a:r>
                        <a:rPr lang="ru-RU" sz="2000" b="1" dirty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обладал душою бесконечно сочувствующей чужой </a:t>
                      </a:r>
                      <a:r>
                        <a:rPr lang="ru-RU" sz="2000" dirty="0" smtClean="0">
                          <a:effectLst/>
                        </a:rPr>
                        <a:t>боли. </a:t>
                      </a:r>
                      <a:endParaRPr lang="ru-RU" sz="2000" dirty="0"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551954"/>
                  </a:ext>
                </a:extLst>
              </a:tr>
              <a:tr h="289773">
                <a:tc>
                  <a:txBody>
                    <a:bodyPr/>
                    <a:lstStyle/>
                    <a:p>
                      <a:pPr algn="just"/>
                      <a:endParaRPr lang="ru-RU" sz="2000" dirty="0"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800" dirty="0">
                        <a:effectLst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379253"/>
                  </a:ext>
                </a:extLst>
              </a:tr>
            </a:tbl>
          </a:graphicData>
        </a:graphic>
      </p:graphicFrame>
      <p:pic>
        <p:nvPicPr>
          <p:cNvPr id="6" name="Picture 2" descr="Проверка запятых онлайн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71" y="111252"/>
            <a:ext cx="2229395" cy="93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15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374470"/>
            <a:ext cx="7729728" cy="896981"/>
          </a:xfrm>
        </p:spPr>
        <p:txBody>
          <a:bodyPr/>
          <a:lstStyle/>
          <a:p>
            <a:r>
              <a:rPr lang="ru-RU" b="1" dirty="0">
                <a:solidFill>
                  <a:srgbClr val="003366"/>
                </a:solidFill>
              </a:rPr>
              <a:t>Обстоятельство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1136" y="1994263"/>
            <a:ext cx="7729728" cy="3745765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Одиночное деепричастие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Деепричастный оборот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/>
              <a:t>Существительные с предлогами</a:t>
            </a:r>
            <a:endParaRPr lang="ru-RU" sz="24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274" y="3152501"/>
            <a:ext cx="2838100" cy="251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582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2954" y="285424"/>
            <a:ext cx="7729728" cy="881525"/>
          </a:xfrm>
        </p:spPr>
        <p:txBody>
          <a:bodyPr/>
          <a:lstStyle/>
          <a:p>
            <a:r>
              <a:rPr lang="ru-RU" b="1" dirty="0">
                <a:solidFill>
                  <a:srgbClr val="003366"/>
                </a:solidFill>
              </a:rPr>
              <a:t>Обособленное </a:t>
            </a:r>
            <a:r>
              <a:rPr lang="ru-RU" b="1" dirty="0" smtClean="0">
                <a:solidFill>
                  <a:srgbClr val="003366"/>
                </a:solidFill>
              </a:rPr>
              <a:t>Обстоятельство </a:t>
            </a:r>
            <a:endParaRPr lang="ru-RU" b="1" dirty="0">
              <a:solidFill>
                <a:srgbClr val="0033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5554" y="1898471"/>
            <a:ext cx="8299268" cy="4484912"/>
          </a:xfrm>
          <a:solidFill>
            <a:srgbClr val="CCFFCC"/>
          </a:solidFill>
          <a:ln>
            <a:solidFill>
              <a:srgbClr val="660033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1. Деепричастные </a:t>
            </a:r>
            <a:r>
              <a:rPr lang="ru-RU" sz="2400" dirty="0"/>
              <a:t>обороты, независимо от их расположения.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i="1" dirty="0" smtClean="0"/>
              <a:t>Я </a:t>
            </a:r>
            <a:r>
              <a:rPr lang="ru-RU" sz="2400" i="1" dirty="0"/>
              <a:t>глядел смело на Пугачева, </a:t>
            </a:r>
            <a:r>
              <a:rPr lang="ru-RU" sz="2400" b="1" i="1" dirty="0">
                <a:solidFill>
                  <a:srgbClr val="003366"/>
                </a:solidFill>
              </a:rPr>
              <a:t>готовясь повторить ответ великодушных моих </a:t>
            </a:r>
            <a:r>
              <a:rPr lang="ru-RU" sz="2400" b="1" i="1" dirty="0" smtClean="0">
                <a:solidFill>
                  <a:srgbClr val="003366"/>
                </a:solidFill>
              </a:rPr>
              <a:t>товарищей. </a:t>
            </a:r>
            <a:r>
              <a:rPr lang="ru-RU" sz="2400" i="1" dirty="0"/>
              <a:t>(А. Пушкин</a:t>
            </a:r>
            <a:r>
              <a:rPr lang="ru-RU" sz="2400" i="1" dirty="0" smtClean="0"/>
              <a:t>)</a:t>
            </a:r>
          </a:p>
          <a:p>
            <a:pPr marL="0" indent="0" algn="just">
              <a:buNone/>
            </a:pPr>
            <a:r>
              <a:rPr lang="ru-RU" sz="2400" dirty="0" smtClean="0"/>
              <a:t>2. Одиночные </a:t>
            </a:r>
            <a:r>
              <a:rPr lang="ru-RU" sz="2400" dirty="0"/>
              <a:t>деепричастия, если сохранили свою </a:t>
            </a:r>
            <a:r>
              <a:rPr lang="ru-RU" sz="2400" dirty="0" err="1"/>
              <a:t>глагольность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/>
              <a:t>т.е. обозначают добавочное действие), независимо от их расположения.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i="1" dirty="0" smtClean="0">
                <a:solidFill>
                  <a:srgbClr val="003366"/>
                </a:solidFill>
              </a:rPr>
              <a:t>Смеясь</a:t>
            </a:r>
            <a:r>
              <a:rPr lang="ru-RU" sz="2400" i="1" dirty="0"/>
              <a:t>, он дерзко презирал земли чужой язык и </a:t>
            </a:r>
            <a:r>
              <a:rPr lang="ru-RU" sz="2400" i="1" dirty="0" smtClean="0"/>
              <a:t>нравы.        </a:t>
            </a:r>
            <a:r>
              <a:rPr lang="ru-RU" sz="2400" i="1" dirty="0"/>
              <a:t>(М. Лермонтов).</a:t>
            </a:r>
            <a:endParaRPr lang="ru-RU" sz="2400" dirty="0"/>
          </a:p>
        </p:txBody>
      </p:sp>
      <p:pic>
        <p:nvPicPr>
          <p:cNvPr id="4" name="Picture 2" descr="Проверка запятых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09" y="95794"/>
            <a:ext cx="2908663" cy="136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938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87931" y="243841"/>
            <a:ext cx="7765868" cy="836022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3366"/>
                </a:solidFill>
              </a:rPr>
              <a:t>Обстоятельства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2020389"/>
            <a:ext cx="4634484" cy="4171404"/>
          </a:xfrm>
          <a:solidFill>
            <a:srgbClr val="CCFFCC"/>
          </a:solidFill>
          <a:ln>
            <a:solidFill>
              <a:srgbClr val="003366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1. Союзы </a:t>
            </a:r>
            <a:r>
              <a:rPr lang="ru-RU" sz="2400" dirty="0"/>
              <a:t>(кроме А) или </a:t>
            </a:r>
            <a:r>
              <a:rPr lang="ru-RU" sz="2400" dirty="0" smtClean="0"/>
              <a:t>союзные слова + деепричастие, деепричастный оборот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2. Союз </a:t>
            </a:r>
            <a:r>
              <a:rPr lang="ru-RU" sz="2400" b="1" dirty="0" smtClean="0">
                <a:solidFill>
                  <a:srgbClr val="C00000"/>
                </a:solidFill>
              </a:rPr>
              <a:t>А</a:t>
            </a:r>
            <a:r>
              <a:rPr lang="ru-RU" sz="2400" dirty="0" smtClean="0"/>
              <a:t> + деепричастный оборот</a:t>
            </a:r>
          </a:p>
          <a:p>
            <a:pPr marL="0" indent="0" algn="ctr">
              <a:buNone/>
            </a:pPr>
            <a:r>
              <a:rPr lang="ru-RU" sz="2400" b="1" dirty="0"/>
              <a:t> </a:t>
            </a:r>
            <a:r>
              <a:rPr lang="ru-RU" sz="5400" b="1" dirty="0"/>
              <a:t>!</a:t>
            </a:r>
            <a:endParaRPr lang="ru-RU" sz="5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38315" y="2020388"/>
            <a:ext cx="5298514" cy="4171405"/>
          </a:xfrm>
          <a:solidFill>
            <a:srgbClr val="FFFFCC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2400" i="1" dirty="0"/>
              <a:t>Он полагал, </a:t>
            </a:r>
            <a:r>
              <a:rPr lang="ru-RU" sz="2400" b="1" i="1" dirty="0">
                <a:solidFill>
                  <a:srgbClr val="003366"/>
                </a:solidFill>
              </a:rPr>
              <a:t>что, выбежав из леса, </a:t>
            </a:r>
            <a:r>
              <a:rPr lang="ru-RU" sz="2400" i="1" dirty="0"/>
              <a:t>увидит </a:t>
            </a:r>
            <a:r>
              <a:rPr lang="ru-RU" sz="2400" i="1" dirty="0" smtClean="0"/>
              <a:t>солдат.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i="1" dirty="0" smtClean="0"/>
              <a:t> </a:t>
            </a:r>
            <a:r>
              <a:rPr lang="ru-RU" sz="2400" b="1" i="1" dirty="0">
                <a:solidFill>
                  <a:srgbClr val="002060"/>
                </a:solidFill>
              </a:rPr>
              <a:t>И,</a:t>
            </a:r>
            <a:r>
              <a:rPr lang="ru-RU" sz="2400" i="1" dirty="0"/>
              <a:t> </a:t>
            </a:r>
            <a:r>
              <a:rPr lang="ru-RU" sz="2400" b="1" i="1" dirty="0">
                <a:solidFill>
                  <a:srgbClr val="002060"/>
                </a:solidFill>
              </a:rPr>
              <a:t>вздохнув тяжело, </a:t>
            </a:r>
            <a:r>
              <a:rPr lang="ru-RU" sz="2400" i="1" dirty="0"/>
              <a:t>мать рассказала нам о своих горестях.</a:t>
            </a:r>
            <a:endParaRPr lang="ru-RU" sz="2400" i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i="1" dirty="0"/>
              <a:t>Выучи это теорему, </a:t>
            </a:r>
            <a:r>
              <a:rPr lang="ru-RU" sz="2400" b="1" i="1" dirty="0">
                <a:solidFill>
                  <a:srgbClr val="002060"/>
                </a:solidFill>
              </a:rPr>
              <a:t>а уяснив ее</a:t>
            </a:r>
            <a:r>
              <a:rPr lang="ru-RU" sz="2400" i="1" dirty="0"/>
              <a:t>, решай задачу.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i="1" dirty="0"/>
              <a:t> </a:t>
            </a:r>
            <a:r>
              <a:rPr lang="ru-RU" sz="2400" i="1" dirty="0" smtClean="0"/>
              <a:t> Не </a:t>
            </a:r>
            <a:r>
              <a:rPr lang="ru-RU" sz="2400" i="1" dirty="0"/>
              <a:t>стойте на </a:t>
            </a:r>
            <a:r>
              <a:rPr lang="ru-RU" sz="2400" i="1" dirty="0" smtClean="0"/>
              <a:t>месте,  </a:t>
            </a:r>
            <a:r>
              <a:rPr lang="ru-RU" sz="2400" b="1" i="1" dirty="0" smtClean="0">
                <a:solidFill>
                  <a:srgbClr val="003366"/>
                </a:solidFill>
              </a:rPr>
              <a:t>а,  </a:t>
            </a:r>
            <a:r>
              <a:rPr lang="ru-RU" sz="2400" b="1" i="1" dirty="0">
                <a:solidFill>
                  <a:srgbClr val="003366"/>
                </a:solidFill>
              </a:rPr>
              <a:t>преодолевая одну трудность за </a:t>
            </a:r>
            <a:r>
              <a:rPr lang="ru-RU" sz="2400" b="1" i="1" dirty="0" smtClean="0">
                <a:solidFill>
                  <a:srgbClr val="003366"/>
                </a:solidFill>
              </a:rPr>
              <a:t>другой</a:t>
            </a:r>
            <a:r>
              <a:rPr lang="ru-RU" sz="2400" i="1" dirty="0" smtClean="0"/>
              <a:t>,  </a:t>
            </a:r>
            <a:r>
              <a:rPr lang="ru-RU" sz="2400" i="1" dirty="0"/>
              <a:t>всегда стремитесь </a:t>
            </a:r>
            <a:r>
              <a:rPr lang="ru-RU" sz="2400" i="1" dirty="0" smtClean="0"/>
              <a:t>вперёд.</a:t>
            </a:r>
            <a:endParaRPr lang="ru-RU" sz="2400" i="1" dirty="0"/>
          </a:p>
        </p:txBody>
      </p:sp>
      <p:pic>
        <p:nvPicPr>
          <p:cNvPr id="5" name="Picture 2" descr="Как правильно ставить запятые и точк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74457"/>
            <a:ext cx="3101431" cy="1388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93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22766" y="263651"/>
            <a:ext cx="7905205" cy="81860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3366"/>
                </a:solidFill>
              </a:rPr>
              <a:t>Обстоятельства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04455" y="1846217"/>
            <a:ext cx="5291546" cy="4330746"/>
          </a:xfrm>
          <a:solidFill>
            <a:srgbClr val="FFFFCC"/>
          </a:solidFill>
          <a:ln>
            <a:solidFill>
              <a:srgbClr val="003366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cs typeface="Times New Roman" panose="02020603050405020304" pitchFamily="18" charset="0"/>
              </a:rPr>
              <a:t>      </a:t>
            </a:r>
            <a:r>
              <a:rPr lang="ru-RU" sz="2400" dirty="0">
                <a:cs typeface="Times New Roman" panose="02020603050405020304" pitchFamily="18" charset="0"/>
              </a:rPr>
              <a:t>Д</a:t>
            </a:r>
            <a:r>
              <a:rPr lang="ru-RU" sz="2400" dirty="0" smtClean="0">
                <a:cs typeface="Times New Roman" panose="02020603050405020304" pitchFamily="18" charset="0"/>
              </a:rPr>
              <a:t>еепричастия </a:t>
            </a:r>
            <a:r>
              <a:rPr lang="ru-RU" sz="2400" dirty="0">
                <a:cs typeface="Times New Roman" panose="02020603050405020304" pitchFamily="18" charset="0"/>
              </a:rPr>
              <a:t>и деепричастные обороты соединены союзами И, ДА (=И), ИЛИ, </a:t>
            </a:r>
            <a:r>
              <a:rPr lang="ru-RU" sz="2400" dirty="0" smtClean="0">
                <a:cs typeface="Times New Roman" panose="02020603050405020304" pitchFamily="18" charset="0"/>
              </a:rPr>
              <a:t>ЛИБО. </a:t>
            </a:r>
          </a:p>
          <a:p>
            <a:pPr marL="0" indent="0">
              <a:buNone/>
            </a:pPr>
            <a:r>
              <a:rPr lang="ru-RU" sz="2400" b="1" dirty="0" smtClean="0">
                <a:cs typeface="Times New Roman" panose="02020603050405020304" pitchFamily="18" charset="0"/>
              </a:rPr>
              <a:t>1. </a:t>
            </a:r>
            <a:r>
              <a:rPr lang="ru-RU" sz="2400" b="1" dirty="0" smtClean="0">
                <a:solidFill>
                  <a:srgbClr val="003366"/>
                </a:solidFill>
                <a:cs typeface="Times New Roman" panose="02020603050405020304" pitchFamily="18" charset="0"/>
              </a:rPr>
              <a:t>Однородные 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400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cs typeface="Times New Roman" panose="02020603050405020304" pitchFamily="18" charset="0"/>
              </a:rPr>
              <a:t>2. </a:t>
            </a:r>
            <a:r>
              <a:rPr lang="ru-RU" sz="2400" b="1" dirty="0" smtClean="0">
                <a:solidFill>
                  <a:srgbClr val="003366"/>
                </a:solidFill>
                <a:cs typeface="Times New Roman" panose="02020603050405020304" pitchFamily="18" charset="0"/>
              </a:rPr>
              <a:t>Неоднородные</a:t>
            </a:r>
            <a:endParaRPr lang="ru-RU" sz="2400" b="1" dirty="0">
              <a:solidFill>
                <a:srgbClr val="003366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199" y="1846217"/>
            <a:ext cx="5355771" cy="4330746"/>
          </a:xfrm>
          <a:solidFill>
            <a:srgbClr val="CCFFCC"/>
          </a:solidFill>
          <a:ln>
            <a:solidFill>
              <a:srgbClr val="660033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2400" i="1" dirty="0"/>
              <a:t>А над лесами </a:t>
            </a:r>
            <a:r>
              <a:rPr lang="ru-RU" sz="2400" b="1" i="1" dirty="0">
                <a:solidFill>
                  <a:srgbClr val="C00000"/>
                </a:solidFill>
              </a:rPr>
              <a:t>мчалось</a:t>
            </a:r>
            <a:r>
              <a:rPr lang="ru-RU" sz="2400" i="1" dirty="0"/>
              <a:t>, </a:t>
            </a:r>
            <a:r>
              <a:rPr lang="ru-RU" sz="2400" b="1" i="1" dirty="0">
                <a:solidFill>
                  <a:srgbClr val="003366"/>
                </a:solidFill>
              </a:rPr>
              <a:t>не отставая от поезда </a:t>
            </a:r>
            <a:r>
              <a:rPr lang="ru-RU" sz="2400" b="1" i="1" dirty="0">
                <a:solidFill>
                  <a:srgbClr val="C00000"/>
                </a:solidFill>
              </a:rPr>
              <a:t>и</a:t>
            </a:r>
            <a:r>
              <a:rPr lang="ru-RU" sz="2400" b="1" i="1" dirty="0">
                <a:solidFill>
                  <a:srgbClr val="003366"/>
                </a:solidFill>
              </a:rPr>
              <a:t> дымясь от нестерпимо ярких звезд</a:t>
            </a:r>
            <a:r>
              <a:rPr lang="ru-RU" sz="2400" i="1" dirty="0"/>
              <a:t>, осеннее </a:t>
            </a:r>
            <a:r>
              <a:rPr lang="ru-RU" sz="2400" i="1" dirty="0" smtClean="0"/>
              <a:t>ночное небо. </a:t>
            </a:r>
            <a:r>
              <a:rPr lang="ru-RU" sz="2400" i="1" dirty="0"/>
              <a:t>(К. Паустовский</a:t>
            </a:r>
            <a:r>
              <a:rPr lang="ru-RU" sz="2400" i="1" dirty="0" smtClean="0"/>
              <a:t>)</a:t>
            </a:r>
          </a:p>
          <a:p>
            <a:pPr marL="0" indent="0" algn="just">
              <a:buNone/>
            </a:pPr>
            <a:endParaRPr lang="ru-RU" sz="2400" i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i="1" dirty="0"/>
              <a:t>Надежда на цыпочках </a:t>
            </a:r>
            <a:r>
              <a:rPr lang="ru-RU" sz="2400" b="1" i="1" dirty="0">
                <a:solidFill>
                  <a:srgbClr val="C00000"/>
                </a:solidFill>
              </a:rPr>
              <a:t>прошла</a:t>
            </a:r>
            <a:r>
              <a:rPr lang="ru-RU" sz="2400" i="1" dirty="0"/>
              <a:t> через две комнаты, </a:t>
            </a:r>
            <a:r>
              <a:rPr lang="ru-RU" sz="2400" b="1" i="1" dirty="0">
                <a:solidFill>
                  <a:srgbClr val="003366"/>
                </a:solidFill>
              </a:rPr>
              <a:t>не снимая пальто</a:t>
            </a:r>
            <a:r>
              <a:rPr lang="ru-RU" sz="2400" i="1" dirty="0"/>
              <a:t>, </a:t>
            </a:r>
            <a:r>
              <a:rPr lang="ru-RU" sz="2400" b="1" i="1" dirty="0">
                <a:solidFill>
                  <a:srgbClr val="C00000"/>
                </a:solidFill>
              </a:rPr>
              <a:t>и,</a:t>
            </a:r>
            <a:r>
              <a:rPr lang="ru-RU" sz="2400" i="1" dirty="0"/>
              <a:t> </a:t>
            </a:r>
            <a:r>
              <a:rPr lang="ru-RU" sz="2400" b="1" i="1" dirty="0">
                <a:solidFill>
                  <a:srgbClr val="003366"/>
                </a:solidFill>
              </a:rPr>
              <a:t>откинув тяжелые темные портьеры</a:t>
            </a:r>
            <a:r>
              <a:rPr lang="ru-RU" sz="2400" i="1" dirty="0"/>
              <a:t>, </a:t>
            </a:r>
            <a:r>
              <a:rPr lang="ru-RU" sz="2400" b="1" i="1" dirty="0">
                <a:solidFill>
                  <a:srgbClr val="C00000"/>
                </a:solidFill>
              </a:rPr>
              <a:t>оказалась</a:t>
            </a:r>
            <a:r>
              <a:rPr lang="ru-RU" sz="2400" i="1" dirty="0"/>
              <a:t> в ярко освещенном </a:t>
            </a:r>
            <a:r>
              <a:rPr lang="ru-RU" sz="2400" i="1" dirty="0" smtClean="0"/>
              <a:t>кабинете. </a:t>
            </a:r>
            <a:r>
              <a:rPr lang="ru-RU" sz="2400" i="1" dirty="0"/>
              <a:t>(А. Родин</a:t>
            </a:r>
            <a:r>
              <a:rPr lang="ru-RU" sz="2400" i="1" dirty="0" smtClean="0"/>
              <a:t>)</a:t>
            </a:r>
            <a:endParaRPr lang="ru-RU" sz="2400" dirty="0"/>
          </a:p>
        </p:txBody>
      </p:sp>
      <p:pic>
        <p:nvPicPr>
          <p:cNvPr id="6" name="Picture 2" descr="Как правильно ставить запятые и точк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74457"/>
            <a:ext cx="3084014" cy="1353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52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8174" y="382259"/>
            <a:ext cx="7452796" cy="93273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3366"/>
                </a:solidFill>
              </a:rPr>
              <a:t>Задание 17</a:t>
            </a:r>
            <a:endParaRPr lang="ru-RU" sz="3200" b="1" dirty="0">
              <a:solidFill>
                <a:srgbClr val="003366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811383" y="2403566"/>
            <a:ext cx="8621485" cy="3779519"/>
          </a:xfrm>
          <a:solidFill>
            <a:srgbClr val="FFFFCC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tx1"/>
                </a:solidFill>
              </a:rPr>
              <a:t>Расставьте знаки препинания: укажите все цифры, на месте которых в предложении должны стоять запятые</a:t>
            </a:r>
            <a:r>
              <a:rPr lang="ru-RU" sz="2000" b="1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003366"/>
                </a:solidFill>
              </a:rPr>
              <a:t/>
            </a:r>
            <a:br>
              <a:rPr lang="ru-RU" sz="2000" dirty="0">
                <a:solidFill>
                  <a:srgbClr val="003366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2800" b="1" dirty="0">
                <a:solidFill>
                  <a:schemeClr val="tx1"/>
                </a:solidFill>
              </a:rPr>
              <a:t>Сорванная</a:t>
            </a:r>
            <a:r>
              <a:rPr lang="ru-RU" sz="2800" dirty="0">
                <a:solidFill>
                  <a:schemeClr val="tx1"/>
                </a:solidFill>
              </a:rPr>
              <a:t> с деревьев (1) листва закружилась в вихре (2) и стала подниматься кверху (3) </a:t>
            </a:r>
            <a:r>
              <a:rPr lang="ru-RU" sz="2800" b="1" dirty="0">
                <a:solidFill>
                  <a:schemeClr val="tx1"/>
                </a:solidFill>
              </a:rPr>
              <a:t>напоминая</a:t>
            </a:r>
            <a:r>
              <a:rPr lang="ru-RU" sz="2800" dirty="0">
                <a:solidFill>
                  <a:schemeClr val="tx1"/>
                </a:solidFill>
              </a:rPr>
              <a:t> стайку разноцветных бабочек (4) </a:t>
            </a:r>
            <a:r>
              <a:rPr lang="ru-RU" sz="2800" b="1" dirty="0">
                <a:solidFill>
                  <a:schemeClr val="tx1"/>
                </a:solidFill>
              </a:rPr>
              <a:t>летящих</a:t>
            </a:r>
            <a:r>
              <a:rPr lang="ru-RU" sz="2800" dirty="0">
                <a:solidFill>
                  <a:schemeClr val="tx1"/>
                </a:solidFill>
              </a:rPr>
              <a:t> на яркие цветы.</a:t>
            </a:r>
          </a:p>
        </p:txBody>
      </p:sp>
      <p:pic>
        <p:nvPicPr>
          <p:cNvPr id="6" name="Picture 2" descr="Как правильно ставить запятые и точк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58" y="152834"/>
            <a:ext cx="3275602" cy="1719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37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53098" y="287383"/>
            <a:ext cx="7846422" cy="99277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3366"/>
                </a:solidFill>
              </a:rPr>
              <a:t>необособленное Обстоятельство </a:t>
            </a:r>
            <a:endParaRPr lang="ru-RU" b="1" dirty="0">
              <a:solidFill>
                <a:srgbClr val="0033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09581" y="2246811"/>
            <a:ext cx="4643192" cy="3493216"/>
          </a:xfrm>
          <a:solidFill>
            <a:srgbClr val="CCECFF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1.Фразеологизмы 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2. Одиночные деепричастия, потерявшие глагольные признаки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i="1" dirty="0" smtClean="0"/>
              <a:t>Сидя, лёжа, стоя, не шутя, не спеша (как?)</a:t>
            </a: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942909" y="2246811"/>
            <a:ext cx="4310743" cy="3493216"/>
          </a:xfrm>
          <a:solidFill>
            <a:srgbClr val="FFCCCC"/>
          </a:solidFill>
          <a:ln>
            <a:solidFill>
              <a:srgbClr val="660033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i="1" dirty="0" smtClean="0"/>
              <a:t> </a:t>
            </a:r>
            <a:r>
              <a:rPr lang="ru-RU" sz="2400" i="1" dirty="0"/>
              <a:t>Нечего сидеть </a:t>
            </a:r>
            <a:r>
              <a:rPr lang="ru-RU" sz="2400" b="1" i="1" dirty="0">
                <a:solidFill>
                  <a:srgbClr val="003366"/>
                </a:solidFill>
              </a:rPr>
              <a:t>сложа руки</a:t>
            </a:r>
            <a:r>
              <a:rPr lang="ru-RU" sz="2400" b="1" i="1" dirty="0" smtClean="0"/>
              <a:t>.</a:t>
            </a:r>
          </a:p>
          <a:p>
            <a:pPr marL="0" indent="0">
              <a:buNone/>
            </a:pPr>
            <a:endParaRPr lang="ru-RU" sz="2400" b="1" i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i="1" dirty="0"/>
              <a:t> </a:t>
            </a:r>
            <a:r>
              <a:rPr lang="ru-RU" sz="2400" b="1" i="1" dirty="0" smtClean="0"/>
              <a:t> </a:t>
            </a:r>
            <a:r>
              <a:rPr lang="ru-RU" sz="2400" i="1" dirty="0" smtClean="0"/>
              <a:t>Читать</a:t>
            </a:r>
            <a:r>
              <a:rPr lang="ru-RU" sz="2400" b="1" i="1" dirty="0" smtClean="0"/>
              <a:t> </a:t>
            </a:r>
            <a:r>
              <a:rPr lang="ru-RU" sz="2400" b="1" i="1" dirty="0" smtClean="0">
                <a:solidFill>
                  <a:srgbClr val="003366"/>
                </a:solidFill>
              </a:rPr>
              <a:t>лёжа</a:t>
            </a:r>
            <a:r>
              <a:rPr lang="ru-RU" sz="2400" b="1" i="1" dirty="0" smtClean="0"/>
              <a:t> </a:t>
            </a:r>
            <a:r>
              <a:rPr lang="ru-RU" sz="2400" i="1" dirty="0" smtClean="0"/>
              <a:t>вредно</a:t>
            </a:r>
            <a:endParaRPr lang="ru-RU" sz="2400" dirty="0"/>
          </a:p>
          <a:p>
            <a:endParaRPr lang="ru-RU" dirty="0"/>
          </a:p>
        </p:txBody>
      </p:sp>
      <p:pic>
        <p:nvPicPr>
          <p:cNvPr id="5" name="Picture 2" descr="Как правильно ставить запятые и точк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74458"/>
            <a:ext cx="3144974" cy="1466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 стрелкой 6"/>
          <p:cNvCxnSpPr/>
          <p:nvPr/>
        </p:nvCxnSpPr>
        <p:spPr>
          <a:xfrm>
            <a:off x="6246223" y="3586410"/>
            <a:ext cx="496387" cy="805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673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7006" y="339158"/>
            <a:ext cx="8166462" cy="96728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3366"/>
                </a:solidFill>
              </a:rPr>
              <a:t>Обстоятельства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8537" y="1750422"/>
            <a:ext cx="9995261" cy="4772297"/>
          </a:xfrm>
          <a:solidFill>
            <a:srgbClr val="FFFFCC"/>
          </a:solidFill>
          <a:ln>
            <a:solidFill>
              <a:srgbClr val="660033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 Существительные </a:t>
            </a:r>
            <a:r>
              <a:rPr lang="ru-RU" sz="2400" dirty="0"/>
              <a:t>с предлогами</a:t>
            </a:r>
            <a:r>
              <a:rPr lang="ru-RU" sz="2400" b="1" dirty="0"/>
              <a:t> НЕСМОТРЯ НА, НЕВЗИРАЯ </a:t>
            </a:r>
            <a:r>
              <a:rPr lang="ru-RU" sz="2400" b="1" dirty="0" smtClean="0"/>
              <a:t>НА</a:t>
            </a:r>
          </a:p>
          <a:p>
            <a:pPr marL="0" indent="0">
              <a:buNone/>
            </a:pPr>
            <a:r>
              <a:rPr lang="ru-RU" sz="2400" b="1" dirty="0" smtClean="0"/>
              <a:t>   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i="1" dirty="0">
                <a:solidFill>
                  <a:srgbClr val="003366"/>
                </a:solidFill>
              </a:rPr>
              <a:t>Несмотря на ранний час и середину апреля</a:t>
            </a:r>
            <a:r>
              <a:rPr lang="ru-RU" sz="2400" i="1" dirty="0"/>
              <a:t>, </a:t>
            </a:r>
            <a:r>
              <a:rPr lang="ru-RU" sz="2400" i="1" dirty="0" smtClean="0"/>
              <a:t>летнее солнце парило. </a:t>
            </a:r>
          </a:p>
          <a:p>
            <a:pPr marL="0" indent="0">
              <a:buNone/>
            </a:pPr>
            <a:r>
              <a:rPr lang="ru-RU" sz="2400" i="1" dirty="0" smtClean="0"/>
              <a:t>(</a:t>
            </a:r>
            <a:r>
              <a:rPr lang="ru-RU" sz="2400" i="1" dirty="0"/>
              <a:t>А. Ремизов</a:t>
            </a:r>
            <a:r>
              <a:rPr lang="ru-RU" sz="2400" i="1" dirty="0" smtClean="0"/>
              <a:t>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dirty="0" smtClean="0"/>
              <a:t> Существительные </a:t>
            </a:r>
            <a:r>
              <a:rPr lang="ru-RU" sz="2400" dirty="0"/>
              <a:t>с предлогами</a:t>
            </a:r>
            <a:r>
              <a:rPr lang="ru-RU" sz="2400" b="1" dirty="0">
                <a:solidFill>
                  <a:srgbClr val="003366"/>
                </a:solidFill>
              </a:rPr>
              <a:t> благодаря, вопреки, ввиду, в целях, в связи с, во избежание, вследствие, по случаю, по причине, при наличии, согласно с, в отличие от, в противоположность, наподобие, при условии, в силу, за отсутствием, независимо от </a:t>
            </a:r>
            <a:r>
              <a:rPr lang="ru-RU" sz="2400" b="1" dirty="0"/>
              <a:t>и др. </a:t>
            </a:r>
            <a:r>
              <a:rPr lang="ru-RU" sz="2400" dirty="0" smtClean="0"/>
              <a:t> </a:t>
            </a:r>
            <a:r>
              <a:rPr lang="ru-RU" sz="2400" i="1" dirty="0" smtClean="0"/>
              <a:t>(</a:t>
            </a:r>
            <a:r>
              <a:rPr lang="ru-RU" sz="2400" i="1" dirty="0">
                <a:solidFill>
                  <a:srgbClr val="FF0000"/>
                </a:solidFill>
              </a:rPr>
              <a:t>Ф</a:t>
            </a:r>
            <a:r>
              <a:rPr lang="ru-RU" sz="2400" i="1" dirty="0" smtClean="0">
                <a:solidFill>
                  <a:srgbClr val="FF0000"/>
                </a:solidFill>
              </a:rPr>
              <a:t>акультативно !</a:t>
            </a:r>
            <a:r>
              <a:rPr lang="ru-RU" sz="2400" i="1" dirty="0" smtClean="0"/>
              <a:t>)</a:t>
            </a:r>
          </a:p>
          <a:p>
            <a:pPr marL="0" indent="0">
              <a:buNone/>
            </a:pPr>
            <a:r>
              <a:rPr lang="ru-RU" sz="2400" b="1" dirty="0" smtClean="0"/>
              <a:t>      </a:t>
            </a:r>
            <a:endParaRPr lang="ru-RU" sz="2400" i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 </a:t>
            </a:r>
            <a:r>
              <a:rPr lang="ru-RU" sz="2400" i="1" dirty="0"/>
              <a:t>Поезд, </a:t>
            </a:r>
            <a:r>
              <a:rPr lang="ru-RU" sz="2400" b="1" i="1" dirty="0">
                <a:solidFill>
                  <a:srgbClr val="003366"/>
                </a:solidFill>
              </a:rPr>
              <a:t>согласно расписанию</a:t>
            </a:r>
            <a:r>
              <a:rPr lang="ru-RU" sz="2400" i="1" dirty="0"/>
              <a:t>, прибыл в 5 </a:t>
            </a:r>
            <a:r>
              <a:rPr lang="ru-RU" sz="2400" i="1" dirty="0" smtClean="0"/>
              <a:t>часов</a:t>
            </a:r>
            <a:r>
              <a:rPr lang="ru-RU" sz="2400" i="1" dirty="0" smtClean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4" name="Picture 2" descr="Проверка запятых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54" y="121919"/>
            <a:ext cx="2908663" cy="1454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35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78926" y="287383"/>
            <a:ext cx="7974874" cy="113211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3366"/>
                </a:solidFill>
              </a:rPr>
              <a:t>Дополнение</a:t>
            </a:r>
            <a:r>
              <a:rPr lang="ru-RU" sz="3200" dirty="0" smtClean="0">
                <a:solidFill>
                  <a:srgbClr val="003366"/>
                </a:solidFill>
              </a:rPr>
              <a:t> </a:t>
            </a:r>
            <a:endParaRPr lang="ru-RU" sz="3200" dirty="0">
              <a:solidFill>
                <a:srgbClr val="0033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50689" y="1959428"/>
            <a:ext cx="4520619" cy="3954769"/>
          </a:xfrm>
          <a:solidFill>
            <a:srgbClr val="CCFFCC"/>
          </a:solidFill>
          <a:ln>
            <a:solidFill>
              <a:srgbClr val="003366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2400" dirty="0"/>
              <a:t>П</a:t>
            </a:r>
            <a:r>
              <a:rPr lang="ru-RU" sz="2400" dirty="0" smtClean="0"/>
              <a:t>редлоги </a:t>
            </a:r>
            <a:r>
              <a:rPr lang="ru-RU" sz="2400" dirty="0"/>
              <a:t>и предложные сочетания </a:t>
            </a:r>
            <a:r>
              <a:rPr lang="ru-RU" sz="2400" b="1" dirty="0">
                <a:solidFill>
                  <a:srgbClr val="003366"/>
                </a:solidFill>
              </a:rPr>
              <a:t>кроме, наряду с, помимо, (не) исключая, за исключением</a:t>
            </a:r>
            <a:r>
              <a:rPr lang="ru-RU" sz="2400" b="1" dirty="0" smtClean="0">
                <a:solidFill>
                  <a:srgbClr val="003366"/>
                </a:solidFill>
              </a:rPr>
              <a:t>, включая</a:t>
            </a:r>
            <a:r>
              <a:rPr lang="ru-RU" sz="2400" b="1" dirty="0">
                <a:solidFill>
                  <a:srgbClr val="003366"/>
                </a:solidFill>
              </a:rPr>
              <a:t>, сверх, вместо</a:t>
            </a:r>
            <a:r>
              <a:rPr lang="ru-RU" sz="2400" dirty="0" smtClean="0">
                <a:solidFill>
                  <a:srgbClr val="003366"/>
                </a:solidFill>
              </a:rPr>
              <a:t>.</a:t>
            </a:r>
          </a:p>
          <a:p>
            <a:pPr marL="0" indent="0">
              <a:buNone/>
            </a:pPr>
            <a:endParaRPr lang="ru-RU" sz="2400" dirty="0">
              <a:solidFill>
                <a:srgbClr val="003366"/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003366"/>
                </a:solidFill>
              </a:rPr>
              <a:t>           ! </a:t>
            </a:r>
            <a:r>
              <a:rPr lang="ru-RU" sz="2400" b="1" dirty="0" smtClean="0">
                <a:solidFill>
                  <a:srgbClr val="C00000"/>
                </a:solidFill>
              </a:rPr>
              <a:t>Факультативно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68143" y="1898468"/>
            <a:ext cx="4887687" cy="4015729"/>
          </a:xfrm>
          <a:solidFill>
            <a:srgbClr val="FFFFCC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b="1" i="1" dirty="0">
                <a:solidFill>
                  <a:srgbClr val="003366"/>
                </a:solidFill>
              </a:rPr>
              <a:t>Кроме него да матери</a:t>
            </a:r>
            <a:r>
              <a:rPr lang="ru-RU" sz="2000" b="1" i="1" dirty="0" smtClean="0">
                <a:solidFill>
                  <a:srgbClr val="003366"/>
                </a:solidFill>
              </a:rPr>
              <a:t>, </a:t>
            </a:r>
            <a:r>
              <a:rPr lang="ru-RU" sz="2000" i="1" dirty="0" smtClean="0"/>
              <a:t>работников у них не было.  </a:t>
            </a:r>
            <a:r>
              <a:rPr lang="ru-RU" sz="2000" i="1" dirty="0" smtClean="0">
                <a:solidFill>
                  <a:srgbClr val="FF0000"/>
                </a:solidFill>
              </a:rPr>
              <a:t>(Начало предложения)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i="1" dirty="0"/>
              <a:t>Изабелла, </a:t>
            </a:r>
            <a:r>
              <a:rPr lang="ru-RU" sz="2000" b="1" i="1" dirty="0">
                <a:solidFill>
                  <a:srgbClr val="003366"/>
                </a:solidFill>
              </a:rPr>
              <a:t>кроме </a:t>
            </a:r>
            <a:r>
              <a:rPr lang="ru-RU" sz="2000" b="1" i="1" dirty="0" err="1">
                <a:solidFill>
                  <a:srgbClr val="003366"/>
                </a:solidFill>
              </a:rPr>
              <a:t>диковатости</a:t>
            </a:r>
            <a:r>
              <a:rPr lang="ru-RU" sz="2000" i="1" dirty="0"/>
              <a:t>, пожалуй, ничем не выделялась среди них… </a:t>
            </a:r>
            <a:r>
              <a:rPr lang="ru-RU" sz="2000" i="1" dirty="0" smtClean="0"/>
              <a:t> </a:t>
            </a:r>
            <a:r>
              <a:rPr lang="ru-RU" sz="2000" i="1" dirty="0" smtClean="0">
                <a:solidFill>
                  <a:srgbClr val="FF0000"/>
                </a:solidFill>
              </a:rPr>
              <a:t>(Между подлежащим и сказуемым)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i="1" dirty="0"/>
              <a:t>Я оказался, </a:t>
            </a:r>
            <a:r>
              <a:rPr lang="ru-RU" sz="2000" b="1" i="1" dirty="0" smtClean="0">
                <a:solidFill>
                  <a:srgbClr val="003366"/>
                </a:solidFill>
              </a:rPr>
              <a:t>наряду </a:t>
            </a:r>
            <a:r>
              <a:rPr lang="ru-RU" sz="2000" b="1" i="1" dirty="0">
                <a:solidFill>
                  <a:srgbClr val="003366"/>
                </a:solidFill>
              </a:rPr>
              <a:t>с другими</a:t>
            </a:r>
            <a:r>
              <a:rPr lang="ru-RU" sz="2000" i="1" dirty="0"/>
              <a:t>, в колонне демонстрантов</a:t>
            </a:r>
            <a:r>
              <a:rPr lang="ru-RU" sz="2000" i="1" dirty="0" smtClean="0"/>
              <a:t>.</a:t>
            </a:r>
            <a:r>
              <a:rPr lang="ru-RU" sz="2000" dirty="0"/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(</a:t>
            </a:r>
            <a:r>
              <a:rPr lang="ru-RU" sz="2000" dirty="0">
                <a:solidFill>
                  <a:srgbClr val="FF0000"/>
                </a:solidFill>
              </a:rPr>
              <a:t>Р</a:t>
            </a:r>
            <a:r>
              <a:rPr lang="ru-RU" sz="2000" dirty="0" smtClean="0">
                <a:solidFill>
                  <a:srgbClr val="FF0000"/>
                </a:solidFill>
              </a:rPr>
              <a:t>азрывают </a:t>
            </a:r>
            <a:r>
              <a:rPr lang="ru-RU" sz="2000" dirty="0">
                <a:solidFill>
                  <a:srgbClr val="FF0000"/>
                </a:solidFill>
              </a:rPr>
              <a:t>управляющее и управляемое </a:t>
            </a:r>
            <a:r>
              <a:rPr lang="ru-RU" sz="2000" dirty="0" smtClean="0">
                <a:solidFill>
                  <a:srgbClr val="FF0000"/>
                </a:solidFill>
              </a:rPr>
              <a:t>слово)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5" name="Picture 2" descr="Проверка запятых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87" y="85126"/>
            <a:ext cx="2908663" cy="143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34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4353" y="294132"/>
            <a:ext cx="6557555" cy="1090531"/>
          </a:xfrm>
        </p:spPr>
        <p:txBody>
          <a:bodyPr/>
          <a:lstStyle/>
          <a:p>
            <a:r>
              <a:rPr lang="ru-RU" b="1" dirty="0" smtClean="0">
                <a:solidFill>
                  <a:srgbClr val="003366"/>
                </a:solidFill>
              </a:rPr>
              <a:t>Потренируемся…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6735" y="2177143"/>
            <a:ext cx="9547207" cy="3754473"/>
          </a:xfrm>
          <a:solidFill>
            <a:srgbClr val="FFFFCC"/>
          </a:solidFill>
          <a:ln>
            <a:solidFill>
              <a:srgbClr val="002060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3366"/>
                </a:solidFill>
              </a:rPr>
              <a:t>   </a:t>
            </a:r>
            <a:r>
              <a:rPr lang="ru-RU" b="1" dirty="0" smtClean="0">
                <a:solidFill>
                  <a:schemeClr val="tx1"/>
                </a:solidFill>
              </a:rPr>
              <a:t>2</a:t>
            </a:r>
            <a:r>
              <a:rPr lang="ru-RU" b="1" dirty="0">
                <a:solidFill>
                  <a:schemeClr val="tx1"/>
                </a:solidFill>
              </a:rPr>
              <a:t>. Расставьте знаки препинания: укажите все цифры, на месте которых в предложении должны стоять запятые. </a:t>
            </a:r>
            <a:endParaRPr lang="ru-RU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sz="2400" dirty="0"/>
              <a:t>Обаяние (1) овладевшее слушателями (2) и уносившее их далеко за эти скромные стены (3) разрушалось, пока (4) собравшись с силами (5) музыкант не ударял вновь по клавишам</a:t>
            </a:r>
            <a:r>
              <a:rPr lang="ru-RU" sz="2400" dirty="0" smtClean="0"/>
              <a:t>.</a:t>
            </a:r>
            <a:endParaRPr lang="ru-RU" sz="2400" b="1" dirty="0"/>
          </a:p>
        </p:txBody>
      </p:sp>
      <p:pic>
        <p:nvPicPr>
          <p:cNvPr id="4" name="Picture 2" descr="Вопросительный знак, знак вопроса PNG клипарт изображения (картинки) с  альфа каналом и прозрачным фоном. Скачать бесплатно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943" y="4275909"/>
            <a:ext cx="1175657" cy="1532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к правильно ставить запятые и точк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49" y="13498"/>
            <a:ext cx="3144974" cy="144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972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ru-RU" b="1" dirty="0" smtClean="0">
                <a:solidFill>
                  <a:srgbClr val="003366"/>
                </a:solidFill>
              </a:rPr>
              <a:t>Спасибо за внимание!</a:t>
            </a:r>
            <a:endParaRPr lang="ru-RU" b="1" dirty="0">
              <a:solidFill>
                <a:srgbClr val="00336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23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Второстепенные члены предложе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153" y="95793"/>
            <a:ext cx="9144000" cy="6601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98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9590" y="415172"/>
            <a:ext cx="9193697" cy="101019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3366"/>
                </a:solidFill>
              </a:rPr>
              <a:t>Определение </a:t>
            </a:r>
            <a:endParaRPr lang="ru-RU" b="1" dirty="0">
              <a:solidFill>
                <a:srgbClr val="0033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9590" y="2097157"/>
            <a:ext cx="9351587" cy="3990134"/>
          </a:xfrm>
          <a:ln>
            <a:solidFill>
              <a:srgbClr val="002060"/>
            </a:solidFill>
          </a:ln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3200" dirty="0"/>
              <a:t>Согласованные </a:t>
            </a:r>
            <a:r>
              <a:rPr lang="ru-RU" sz="3200" dirty="0" smtClean="0"/>
              <a:t>определения </a:t>
            </a:r>
            <a:r>
              <a:rPr lang="ru-RU" sz="3200" dirty="0">
                <a:solidFill>
                  <a:schemeClr val="tx1"/>
                </a:solidFill>
              </a:rPr>
              <a:t>(</a:t>
            </a:r>
            <a:r>
              <a:rPr lang="ru-RU" sz="3200" dirty="0" smtClean="0">
                <a:solidFill>
                  <a:srgbClr val="003366"/>
                </a:solidFill>
              </a:rPr>
              <a:t>опавшая листва)</a:t>
            </a:r>
            <a:endParaRPr lang="ru-RU" sz="3200" dirty="0">
              <a:solidFill>
                <a:srgbClr val="003366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3200" dirty="0"/>
              <a:t>Несогласованные </a:t>
            </a:r>
            <a:r>
              <a:rPr lang="ru-RU" sz="3200" dirty="0" smtClean="0"/>
              <a:t>определения (</a:t>
            </a:r>
            <a:r>
              <a:rPr lang="ru-RU" sz="3200" dirty="0" smtClean="0">
                <a:solidFill>
                  <a:srgbClr val="003366"/>
                </a:solidFill>
              </a:rPr>
              <a:t>желание учиться)</a:t>
            </a:r>
            <a:endParaRPr lang="ru-RU" sz="3200" dirty="0">
              <a:solidFill>
                <a:srgbClr val="003366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54925" y="4319452"/>
            <a:ext cx="4066903" cy="1524000"/>
          </a:xfrm>
          <a:prstGeom prst="rect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Глиняный кувшин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16486" y="4319453"/>
            <a:ext cx="4176801" cy="15240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Кувшин из глины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39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02289" y="317863"/>
            <a:ext cx="7729728" cy="940526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Структура определения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08038" y="2107474"/>
            <a:ext cx="4271771" cy="3657600"/>
          </a:xfrm>
          <a:solidFill>
            <a:srgbClr val="FFFF99"/>
          </a:solidFill>
          <a:ln>
            <a:solidFill>
              <a:srgbClr val="660033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Одиночные определения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Распространённые определения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64441" y="2107474"/>
            <a:ext cx="4667576" cy="3657600"/>
          </a:xfrm>
          <a:solidFill>
            <a:srgbClr val="CCECFF"/>
          </a:solidFill>
          <a:ln>
            <a:solidFill>
              <a:srgbClr val="002060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Прилагательные</a:t>
            </a:r>
            <a:r>
              <a:rPr lang="ru-RU" sz="2400" dirty="0"/>
              <a:t>, </a:t>
            </a:r>
            <a:r>
              <a:rPr lang="ru-RU" sz="2400" dirty="0" smtClean="0"/>
              <a:t>причастия</a:t>
            </a:r>
          </a:p>
          <a:p>
            <a:pPr marL="0" indent="0">
              <a:buNone/>
            </a:pPr>
            <a:r>
              <a:rPr lang="ru-RU" sz="2400" i="1" dirty="0" smtClean="0"/>
              <a:t>Длинные </a:t>
            </a:r>
            <a:r>
              <a:rPr lang="ru-RU" sz="2400" i="1" dirty="0">
                <a:solidFill>
                  <a:schemeClr val="tx1"/>
                </a:solidFill>
              </a:rPr>
              <a:t>облака,</a:t>
            </a:r>
            <a:r>
              <a:rPr lang="ru-RU" sz="2400" i="1" dirty="0"/>
              <a:t> </a:t>
            </a:r>
            <a:r>
              <a:rPr lang="ru-RU" sz="2400" b="1" i="1" dirty="0">
                <a:solidFill>
                  <a:srgbClr val="003366"/>
                </a:solidFill>
              </a:rPr>
              <a:t>красные и лиловые</a:t>
            </a:r>
            <a:r>
              <a:rPr lang="ru-RU" sz="2400" i="1" dirty="0"/>
              <a:t>, </a:t>
            </a:r>
            <a:r>
              <a:rPr lang="ru-RU" sz="2400" i="1" dirty="0" smtClean="0"/>
              <a:t>сторожили его</a:t>
            </a:r>
            <a:r>
              <a:rPr lang="ru-RU" sz="2400" dirty="0"/>
              <a:t>  </a:t>
            </a:r>
            <a:r>
              <a:rPr lang="ru-RU" sz="2400" i="1" dirty="0"/>
              <a:t>покой</a:t>
            </a:r>
            <a:r>
              <a:rPr lang="ru-RU" sz="2400" i="1" dirty="0" smtClean="0"/>
              <a:t>...</a:t>
            </a: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Причастный </a:t>
            </a:r>
            <a:r>
              <a:rPr lang="ru-RU" sz="2400" dirty="0"/>
              <a:t>оборот и прилагательное с зависимым </a:t>
            </a:r>
            <a:r>
              <a:rPr lang="ru-RU" sz="2400" dirty="0" smtClean="0"/>
              <a:t>словом (определительные обороты)</a:t>
            </a:r>
            <a:r>
              <a:rPr lang="ru-RU" sz="2400" dirty="0"/>
              <a:t>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i="1" dirty="0"/>
              <a:t> </a:t>
            </a:r>
            <a:r>
              <a:rPr lang="ru-RU" sz="2400" i="1" dirty="0" smtClean="0"/>
              <a:t> Мы </a:t>
            </a:r>
            <a:r>
              <a:rPr lang="ru-RU" sz="2400" i="1" dirty="0"/>
              <a:t>любовались картиной моря, </a:t>
            </a:r>
            <a:r>
              <a:rPr lang="ru-RU" sz="2400" b="1" i="1" dirty="0">
                <a:solidFill>
                  <a:srgbClr val="003366"/>
                </a:solidFill>
              </a:rPr>
              <a:t>бушующего у наших ног.</a:t>
            </a:r>
          </a:p>
          <a:p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Picture 2" descr="Проверка запятых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8" y="111252"/>
            <a:ext cx="2725785" cy="1238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678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9920" y="233172"/>
            <a:ext cx="8183880" cy="99473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3366"/>
                </a:solidFill>
              </a:rPr>
              <a:t>распространённое Согласованное </a:t>
            </a:r>
            <a:r>
              <a:rPr lang="ru-RU" b="1" dirty="0" smtClean="0">
                <a:solidFill>
                  <a:srgbClr val="003366"/>
                </a:solidFill>
              </a:rPr>
              <a:t>определение</a:t>
            </a:r>
            <a:endParaRPr lang="ru-RU" b="1" dirty="0">
              <a:solidFill>
                <a:srgbClr val="0033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29" y="2046515"/>
            <a:ext cx="8427720" cy="4273732"/>
          </a:xfrm>
          <a:solidFill>
            <a:srgbClr val="CCFFCC"/>
          </a:solidFill>
          <a:ln>
            <a:solidFill>
              <a:srgbClr val="660033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       1. Определительный </a:t>
            </a:r>
            <a:r>
              <a:rPr lang="ru-RU" sz="2400" dirty="0"/>
              <a:t>оборот (</a:t>
            </a:r>
            <a:r>
              <a:rPr lang="ru-RU" sz="2400" dirty="0" smtClean="0"/>
              <a:t>причастный оборот и прилагательное с зависимым словом) стоит</a:t>
            </a:r>
          </a:p>
          <a:p>
            <a:pPr marL="0" indent="0">
              <a:buNone/>
            </a:pPr>
            <a:r>
              <a:rPr lang="ru-RU" sz="2400" dirty="0"/>
              <a:t> </a:t>
            </a:r>
            <a:r>
              <a:rPr lang="ru-RU" sz="2400" dirty="0" smtClean="0"/>
              <a:t>  </a:t>
            </a:r>
            <a:r>
              <a:rPr lang="ru-RU" sz="2400" b="1" dirty="0" smtClean="0"/>
              <a:t>ПОСЛЕ </a:t>
            </a:r>
            <a:r>
              <a:rPr lang="ru-RU" sz="2400" dirty="0" smtClean="0"/>
              <a:t>определяемого слова.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   </a:t>
            </a:r>
            <a:r>
              <a:rPr lang="ru-RU" sz="2400" i="1" dirty="0" smtClean="0"/>
              <a:t>Грянул </a:t>
            </a:r>
            <a:r>
              <a:rPr lang="ru-RU" sz="2400" i="1" dirty="0"/>
              <a:t>грязный городской </a:t>
            </a:r>
            <a:r>
              <a:rPr lang="ru-RU" sz="2400" b="1" i="1" dirty="0">
                <a:solidFill>
                  <a:srgbClr val="C00000"/>
                </a:solidFill>
              </a:rPr>
              <a:t>ливень</a:t>
            </a:r>
            <a:r>
              <a:rPr lang="ru-RU" sz="2400" i="1" dirty="0"/>
              <a:t>, </a:t>
            </a:r>
            <a:r>
              <a:rPr lang="ru-RU" sz="2400" b="1" i="1" dirty="0">
                <a:solidFill>
                  <a:srgbClr val="002060"/>
                </a:solidFill>
              </a:rPr>
              <a:t>перемешанный с </a:t>
            </a:r>
            <a:r>
              <a:rPr lang="ru-RU" sz="2400" b="1" i="1" dirty="0" smtClean="0">
                <a:solidFill>
                  <a:srgbClr val="002060"/>
                </a:solidFill>
              </a:rPr>
              <a:t>пылью</a:t>
            </a:r>
            <a:r>
              <a:rPr lang="ru-RU" sz="2400" i="1" dirty="0" smtClean="0"/>
              <a:t>.</a:t>
            </a:r>
            <a:r>
              <a:rPr lang="ru-RU" sz="2400" i="1" dirty="0"/>
              <a:t> </a:t>
            </a:r>
            <a:endParaRPr lang="ru-RU" sz="2400" i="1" dirty="0" smtClean="0"/>
          </a:p>
          <a:p>
            <a:pPr marL="0" indent="0">
              <a:buNone/>
            </a:pPr>
            <a:r>
              <a:rPr lang="ru-RU" sz="2400" dirty="0" smtClean="0"/>
              <a:t>(</a:t>
            </a:r>
            <a:r>
              <a:rPr lang="ru-RU" sz="2400" dirty="0"/>
              <a:t>Б. </a:t>
            </a:r>
            <a:r>
              <a:rPr lang="ru-RU" sz="2400" dirty="0" smtClean="0"/>
              <a:t>Пастернак)</a:t>
            </a:r>
            <a:endParaRPr lang="ru-RU" sz="2400" i="1" dirty="0" smtClean="0"/>
          </a:p>
          <a:p>
            <a:pPr marL="0" indent="0">
              <a:buNone/>
            </a:pPr>
            <a:r>
              <a:rPr lang="ru-RU" sz="2400" i="1" dirty="0" smtClean="0"/>
              <a:t>   </a:t>
            </a:r>
            <a:r>
              <a:rPr lang="ru-RU" sz="2400" b="1" i="1" dirty="0" smtClean="0">
                <a:solidFill>
                  <a:srgbClr val="C00000"/>
                </a:solidFill>
              </a:rPr>
              <a:t>Пыль</a:t>
            </a:r>
            <a:r>
              <a:rPr lang="ru-RU" sz="2400" i="1" dirty="0"/>
              <a:t>, </a:t>
            </a:r>
            <a:r>
              <a:rPr lang="ru-RU" sz="2400" b="1" i="1" dirty="0">
                <a:solidFill>
                  <a:srgbClr val="002060"/>
                </a:solidFill>
              </a:rPr>
              <a:t>розовая от блеска молний</a:t>
            </a:r>
            <a:r>
              <a:rPr lang="ru-RU" sz="2400" i="1" dirty="0"/>
              <a:t>, неслась по земле </a:t>
            </a:r>
            <a:r>
              <a:rPr lang="ru-RU" sz="2400" i="1" dirty="0" smtClean="0"/>
              <a:t>.</a:t>
            </a:r>
          </a:p>
          <a:p>
            <a:pPr marL="0" indent="0">
              <a:buNone/>
            </a:pPr>
            <a:r>
              <a:rPr lang="ru-RU" sz="2400" i="1" dirty="0"/>
              <a:t> </a:t>
            </a:r>
            <a:r>
              <a:rPr lang="ru-RU" sz="2400" dirty="0" smtClean="0"/>
              <a:t>( К. Паустовский)</a:t>
            </a:r>
            <a:endParaRPr lang="ru-RU" sz="2400" i="1" dirty="0"/>
          </a:p>
        </p:txBody>
      </p:sp>
      <p:pic>
        <p:nvPicPr>
          <p:cNvPr id="4" name="Picture 2" descr="Проверка запятых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8" y="111252"/>
            <a:ext cx="2725785" cy="1238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83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08961" y="233172"/>
            <a:ext cx="7968341" cy="872817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3366"/>
                </a:solidFill>
              </a:rPr>
              <a:t>распространённое </a:t>
            </a:r>
            <a:r>
              <a:rPr lang="ru-RU" sz="2500" b="1" dirty="0">
                <a:solidFill>
                  <a:srgbClr val="003366"/>
                </a:solidFill>
              </a:rPr>
              <a:t>Согласованное </a:t>
            </a:r>
            <a:r>
              <a:rPr lang="ru-RU" b="1" dirty="0" smtClean="0">
                <a:solidFill>
                  <a:srgbClr val="003366"/>
                </a:solidFill>
              </a:rPr>
              <a:t>определение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4297" y="1802674"/>
            <a:ext cx="8911046" cy="4528456"/>
          </a:xfrm>
          <a:solidFill>
            <a:srgbClr val="FFFFCC"/>
          </a:solidFill>
          <a:ln>
            <a:solidFill>
              <a:srgbClr val="660033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sz="2400" dirty="0" smtClean="0"/>
              <a:t>2. Личное местоимение.</a:t>
            </a:r>
            <a:r>
              <a:rPr lang="ru-RU" sz="2400" dirty="0"/>
              <a:t> 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  </a:t>
            </a:r>
            <a:r>
              <a:rPr lang="ru-RU" sz="2400" b="1" i="1" dirty="0">
                <a:solidFill>
                  <a:srgbClr val="003366"/>
                </a:solidFill>
              </a:rPr>
              <a:t>Увлечённые игрой</a:t>
            </a:r>
            <a:r>
              <a:rPr lang="ru-RU" sz="2400" i="1" dirty="0"/>
              <a:t>, </a:t>
            </a:r>
            <a:r>
              <a:rPr lang="ru-RU" sz="2400" b="1" i="1" dirty="0">
                <a:solidFill>
                  <a:srgbClr val="C00000"/>
                </a:solidFill>
              </a:rPr>
              <a:t>они</a:t>
            </a:r>
            <a:r>
              <a:rPr lang="ru-RU" sz="2400" i="1" dirty="0"/>
              <a:t> не слышали, как открылась </a:t>
            </a:r>
            <a:r>
              <a:rPr lang="ru-RU" sz="2400" i="1" dirty="0" smtClean="0"/>
              <a:t>дверь. </a:t>
            </a:r>
          </a:p>
          <a:p>
            <a:pPr marL="0" indent="0">
              <a:buNone/>
            </a:pPr>
            <a:r>
              <a:rPr lang="ru-RU" sz="2400" i="1" dirty="0" smtClean="0"/>
              <a:t> </a:t>
            </a:r>
            <a:r>
              <a:rPr lang="ru-RU" sz="2400" i="1" dirty="0"/>
              <a:t>(К. Чуковский</a:t>
            </a:r>
            <a:r>
              <a:rPr lang="ru-RU" sz="2400" i="1" dirty="0" smtClean="0"/>
              <a:t>)</a:t>
            </a:r>
          </a:p>
          <a:p>
            <a:pPr marL="0" indent="0">
              <a:buNone/>
            </a:pPr>
            <a:r>
              <a:rPr lang="ru-RU" sz="2400" i="1" dirty="0"/>
              <a:t/>
            </a:r>
            <a:br>
              <a:rPr lang="ru-RU" sz="2400" i="1" dirty="0"/>
            </a:br>
            <a:r>
              <a:rPr lang="ru-RU" sz="2400" dirty="0" smtClean="0"/>
              <a:t>3.</a:t>
            </a:r>
            <a:r>
              <a:rPr lang="ru-RU" sz="2400" dirty="0"/>
              <a:t> </a:t>
            </a:r>
            <a:r>
              <a:rPr lang="ru-RU" sz="2400" dirty="0" smtClean="0"/>
              <a:t> </a:t>
            </a:r>
            <a:r>
              <a:rPr lang="ru-RU" sz="2400" dirty="0"/>
              <a:t>Д</a:t>
            </a:r>
            <a:r>
              <a:rPr lang="ru-RU" sz="2400" dirty="0" smtClean="0"/>
              <a:t>обавочное </a:t>
            </a:r>
            <a:r>
              <a:rPr lang="ru-RU" sz="2400" dirty="0"/>
              <a:t>обстоятельственное значение (причины, </a:t>
            </a:r>
            <a:r>
              <a:rPr lang="ru-RU" sz="2400" dirty="0" smtClean="0"/>
              <a:t>условия, </a:t>
            </a:r>
            <a:r>
              <a:rPr lang="ru-RU" sz="2400" dirty="0"/>
              <a:t>уступки).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</a:t>
            </a:r>
            <a:r>
              <a:rPr lang="ru-RU" sz="2400" b="1" i="1" dirty="0" smtClean="0">
                <a:solidFill>
                  <a:srgbClr val="003366"/>
                </a:solidFill>
              </a:rPr>
              <a:t>Обвешанное </a:t>
            </a:r>
            <a:r>
              <a:rPr lang="ru-RU" sz="2400" b="1" i="1" dirty="0">
                <a:solidFill>
                  <a:srgbClr val="003366"/>
                </a:solidFill>
              </a:rPr>
              <a:t>редкими облаками</a:t>
            </a:r>
            <a:r>
              <a:rPr lang="ru-RU" sz="2400" i="1" dirty="0"/>
              <a:t>, </a:t>
            </a:r>
            <a:r>
              <a:rPr lang="ru-RU" sz="2400" b="1" i="1" dirty="0">
                <a:solidFill>
                  <a:srgbClr val="C00000"/>
                </a:solidFill>
              </a:rPr>
              <a:t>небо</a:t>
            </a:r>
            <a:r>
              <a:rPr lang="ru-RU" sz="2400" i="1" dirty="0"/>
              <a:t> казалось хмурым и </a:t>
            </a:r>
            <a:r>
              <a:rPr lang="ru-RU" sz="2400" i="1" dirty="0" smtClean="0"/>
              <a:t>неприветливым. </a:t>
            </a:r>
            <a:r>
              <a:rPr lang="ru-RU" sz="2400" i="1" dirty="0"/>
              <a:t>(К. Федин</a:t>
            </a:r>
            <a:r>
              <a:rPr lang="ru-RU" sz="2400" i="1" dirty="0" smtClean="0"/>
              <a:t>)</a:t>
            </a:r>
            <a:endParaRPr lang="ru-RU" sz="2400" dirty="0"/>
          </a:p>
        </p:txBody>
      </p:sp>
      <p:pic>
        <p:nvPicPr>
          <p:cNvPr id="4" name="Picture 2" descr="Проверка запятых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17" y="113210"/>
            <a:ext cx="2769329" cy="128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255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35383" y="287384"/>
            <a:ext cx="7733211" cy="99277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3366"/>
                </a:solidFill>
              </a:rPr>
              <a:t>распространённое</a:t>
            </a:r>
            <a:r>
              <a:rPr lang="ru-RU" sz="2500" b="1" dirty="0">
                <a:solidFill>
                  <a:srgbClr val="003366"/>
                </a:solidFill>
              </a:rPr>
              <a:t> Согласованное</a:t>
            </a:r>
            <a:r>
              <a:rPr lang="ru-RU" b="1" dirty="0" smtClean="0">
                <a:solidFill>
                  <a:srgbClr val="003366"/>
                </a:solidFill>
              </a:rPr>
              <a:t> </a:t>
            </a:r>
            <a:r>
              <a:rPr lang="ru-RU" b="1" dirty="0">
                <a:solidFill>
                  <a:srgbClr val="003366"/>
                </a:solidFill>
              </a:rPr>
              <a:t>определение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9759" y="2037806"/>
            <a:ext cx="8669384" cy="4310742"/>
          </a:xfrm>
          <a:solidFill>
            <a:srgbClr val="FFFFCC"/>
          </a:solidFill>
          <a:ln>
            <a:solidFill>
              <a:srgbClr val="660033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sz="2400" b="1" dirty="0" smtClean="0"/>
              <a:t>4</a:t>
            </a:r>
            <a:r>
              <a:rPr lang="ru-RU" sz="2400" dirty="0" smtClean="0"/>
              <a:t>. Отделено от определяемого слова другими членами предложения.</a:t>
            </a:r>
          </a:p>
          <a:p>
            <a:pPr marL="0" indent="0">
              <a:buNone/>
            </a:pPr>
            <a:endParaRPr lang="ru-RU" sz="24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800" dirty="0" smtClean="0"/>
              <a:t>  В конце января, </a:t>
            </a:r>
            <a:r>
              <a:rPr lang="ru-RU" sz="2800" b="1" dirty="0" smtClean="0">
                <a:solidFill>
                  <a:srgbClr val="003366"/>
                </a:solidFill>
              </a:rPr>
              <a:t>овеянные первой оттепелью</a:t>
            </a:r>
            <a:r>
              <a:rPr lang="ru-RU" sz="2800" dirty="0" smtClean="0"/>
              <a:t>, </a:t>
            </a:r>
          </a:p>
          <a:p>
            <a:pPr marL="0" indent="0" algn="just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хорошо пахнут вишнёвые </a:t>
            </a:r>
            <a:r>
              <a:rPr lang="ru-RU" sz="2800" b="1" dirty="0" smtClean="0">
                <a:solidFill>
                  <a:srgbClr val="C00000"/>
                </a:solidFill>
              </a:rPr>
              <a:t>сады</a:t>
            </a:r>
            <a:r>
              <a:rPr lang="ru-RU" sz="2800" dirty="0" smtClean="0"/>
              <a:t>. (М. Шолохов)</a:t>
            </a:r>
          </a:p>
        </p:txBody>
      </p:sp>
      <p:pic>
        <p:nvPicPr>
          <p:cNvPr id="4" name="Picture 2" descr="Проверка запятых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96" y="187233"/>
            <a:ext cx="2908663" cy="129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333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1143" y="513805"/>
            <a:ext cx="7506788" cy="106244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3366"/>
                </a:solidFill>
              </a:rPr>
              <a:t>распространённое </a:t>
            </a:r>
            <a:r>
              <a:rPr lang="ru-RU" sz="2500" b="1" dirty="0">
                <a:solidFill>
                  <a:srgbClr val="003366"/>
                </a:solidFill>
              </a:rPr>
              <a:t>согласованное </a:t>
            </a:r>
            <a:r>
              <a:rPr lang="ru-RU" b="1" dirty="0" smtClean="0">
                <a:solidFill>
                  <a:srgbClr val="003366"/>
                </a:solidFill>
              </a:rPr>
              <a:t>определение</a:t>
            </a:r>
            <a:endParaRPr lang="ru-RU" b="1" dirty="0">
              <a:solidFill>
                <a:srgbClr val="0033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4858" y="2368732"/>
            <a:ext cx="8155577" cy="3718560"/>
          </a:xfrm>
          <a:solidFill>
            <a:srgbClr val="FFFFCC"/>
          </a:solidFill>
          <a:ln>
            <a:solidFill>
              <a:srgbClr val="660033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1. Определительный </a:t>
            </a:r>
            <a:r>
              <a:rPr lang="ru-RU" sz="2400" dirty="0"/>
              <a:t>оборот, если стоит </a:t>
            </a:r>
            <a:r>
              <a:rPr lang="ru-RU" sz="2400" b="1" dirty="0"/>
              <a:t>ДО</a:t>
            </a:r>
            <a:r>
              <a:rPr lang="ru-RU" sz="2400" dirty="0"/>
              <a:t> определяемого слова, не имеет добавочного обстоятельственного значения и не относится к личному </a:t>
            </a:r>
            <a:r>
              <a:rPr lang="ru-RU" sz="2400" dirty="0" smtClean="0"/>
              <a:t>местоимению.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i="1" dirty="0" smtClean="0"/>
              <a:t>Он </a:t>
            </a:r>
            <a:r>
              <a:rPr lang="ru-RU" sz="2400" i="1" dirty="0"/>
              <a:t>чувствует </a:t>
            </a:r>
            <a:r>
              <a:rPr lang="ru-RU" sz="2400" b="1" i="1" dirty="0">
                <a:solidFill>
                  <a:srgbClr val="003366"/>
                </a:solidFill>
              </a:rPr>
              <a:t>смешанную с тревогой </a:t>
            </a:r>
            <a:r>
              <a:rPr lang="ru-RU" sz="2400" b="1" i="1" dirty="0" smtClean="0">
                <a:solidFill>
                  <a:srgbClr val="C00000"/>
                </a:solidFill>
              </a:rPr>
              <a:t>гордость.</a:t>
            </a:r>
          </a:p>
          <a:p>
            <a:pPr marL="0" indent="0">
              <a:buNone/>
            </a:pPr>
            <a:r>
              <a:rPr lang="ru-RU" sz="2400" b="1" i="1" dirty="0" smtClean="0">
                <a:solidFill>
                  <a:srgbClr val="C00000"/>
                </a:solidFill>
              </a:rPr>
              <a:t> </a:t>
            </a:r>
            <a:r>
              <a:rPr lang="ru-RU" sz="2400" i="1" dirty="0" smtClean="0"/>
              <a:t>(</a:t>
            </a:r>
            <a:r>
              <a:rPr lang="ru-RU" sz="2400" i="1" dirty="0"/>
              <a:t>И. Бродский</a:t>
            </a:r>
            <a:r>
              <a:rPr lang="ru-RU" sz="2400" i="1" dirty="0" smtClean="0"/>
              <a:t>)</a:t>
            </a:r>
            <a:endParaRPr lang="ru-RU" sz="2400" i="1" dirty="0"/>
          </a:p>
        </p:txBody>
      </p:sp>
      <p:pic>
        <p:nvPicPr>
          <p:cNvPr id="4" name="Picture 2" descr="Как правильно ставить запятые и точк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8" y="78378"/>
            <a:ext cx="3171099" cy="1558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9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1011</TotalTime>
  <Words>617</Words>
  <Application>Microsoft Office PowerPoint</Application>
  <PresentationFormat>Широкоэкранный</PresentationFormat>
  <Paragraphs>126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Corbel</vt:lpstr>
      <vt:lpstr>Gill Sans MT</vt:lpstr>
      <vt:lpstr>Times New Roman</vt:lpstr>
      <vt:lpstr>Wingdings</vt:lpstr>
      <vt:lpstr>Parcel</vt:lpstr>
      <vt:lpstr> Обособленные члены предложения </vt:lpstr>
      <vt:lpstr>Задание 17</vt:lpstr>
      <vt:lpstr>Презентация PowerPoint</vt:lpstr>
      <vt:lpstr>Определение </vt:lpstr>
      <vt:lpstr>Структура определения</vt:lpstr>
      <vt:lpstr>распространённое Согласованное определение</vt:lpstr>
      <vt:lpstr>распространённое Согласованное определение</vt:lpstr>
      <vt:lpstr>распространённое Согласованное определение</vt:lpstr>
      <vt:lpstr>распространённое согласованное определение</vt:lpstr>
      <vt:lpstr>распространённое согласованное определение</vt:lpstr>
      <vt:lpstr>Одиночное согласованное определение</vt:lpstr>
      <vt:lpstr> Одиночное согласованное  определение</vt:lpstr>
      <vt:lpstr>Составное именное сказуемое</vt:lpstr>
      <vt:lpstr>  Условия обособления определений </vt:lpstr>
      <vt:lpstr>Приложение </vt:lpstr>
      <vt:lpstr>Обстоятельство</vt:lpstr>
      <vt:lpstr>Обособленное Обстоятельство </vt:lpstr>
      <vt:lpstr>Обстоятельства </vt:lpstr>
      <vt:lpstr>Обстоятельства </vt:lpstr>
      <vt:lpstr>необособленное Обстоятельство </vt:lpstr>
      <vt:lpstr>Обстоятельства </vt:lpstr>
      <vt:lpstr>Дополнение </vt:lpstr>
      <vt:lpstr>Потренируемся…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Работа</dc:creator>
  <cp:lastModifiedBy>Работа</cp:lastModifiedBy>
  <cp:revision>95</cp:revision>
  <dcterms:created xsi:type="dcterms:W3CDTF">2021-11-16T18:41:30Z</dcterms:created>
  <dcterms:modified xsi:type="dcterms:W3CDTF">2022-02-28T18:24:11Z</dcterms:modified>
</cp:coreProperties>
</file>