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57" r:id="rId6"/>
    <p:sldId id="258" r:id="rId7"/>
    <p:sldId id="265" r:id="rId8"/>
    <p:sldId id="260" r:id="rId9"/>
    <p:sldId id="263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72" r:id="rId18"/>
    <p:sldId id="273" r:id="rId19"/>
    <p:sldId id="26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826A-6AF3-4CF8-B537-2A51E110E756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2D73-059B-4749-A609-36FFAE88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E7786-7807-489F-BF61-4D55743D1775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179A-1ED2-4B55-ABAB-48903155A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B632-8ECD-4947-B8D7-13AB80FB4E23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BF1F-210E-4162-B86F-6C9C8FCA0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F402-606F-4128-BBD0-2F4235E86D24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739DA-BA07-4DFF-8EA3-A3610B4B2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68F78-C5A9-4BEA-920B-97D0E75084E4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2377-CFBD-48D0-8CC4-ED7F22322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7A8A-3EA9-4C96-9A6B-D49F5FCB7BBA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729B-6DF4-407E-A96F-8F44BC39B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D5A1-8655-494A-BD06-E47DFAEAE218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A968-5929-44BF-A607-629E845F0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CF72-FCD5-4256-ABB6-8449C1BA194B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5775-8A5D-44C3-8F29-CFFC0A1C1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6667B-1CBB-4BE1-8059-0F5A7CF7E05A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7BD6-5218-480F-8D7C-337E116F9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5104-5D08-4A09-82FA-0323EEAD8C88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748E-C19C-42E8-8BC0-4C453024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318-1566-4036-BE55-E0CB1B09D69B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734D-4626-49D9-8FA3-2393E1FEE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6A81-0D01-470F-8992-83CB0AF2EF85}" type="datetimeFigureOut">
              <a:rPr lang="ru-RU"/>
              <a:pPr>
                <a:defRPr/>
              </a:pPr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28CDB-1995-464E-A770-22EB63948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simov\AppData\Local\Temp\08b766f1-5195-41a2-b011-01d1b8053033_cerulean-simple-memphis-design-presentation.zip.033\rm245-bb-04-g.jpg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63" y="571500"/>
            <a:ext cx="8072437" cy="300037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Окончания имён прилагательных во множественном числе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(путешествие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Балтийскому морю)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63" y="4929188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Герасимова Наталия Александровна,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Учитель начальных классов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МОУ «Средняя школа №52»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0" cy="4868862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Маргаритки – одни из самых распространённых растений Прибалтики.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Раскрась цветы над именами прилагательными во множественном числе розовым карандашом, в единственном числе – жёлтым.</a:t>
            </a:r>
          </a:p>
        </p:txBody>
      </p:sp>
      <p:pic>
        <p:nvPicPr>
          <p:cNvPr id="11268" name="Picture 2" descr="Маргаритка и манжетка – новые старые знакомые – Государственный музей Л.Н.  Толст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85750"/>
            <a:ext cx="33766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21"/>
          <p:cNvGrpSpPr>
            <a:grpSpLocks/>
          </p:cNvGrpSpPr>
          <p:nvPr/>
        </p:nvGrpSpPr>
        <p:grpSpPr bwMode="auto">
          <a:xfrm>
            <a:off x="3357563" y="4786313"/>
            <a:ext cx="1200150" cy="1003300"/>
            <a:chOff x="1440" y="6812"/>
            <a:chExt cx="1891" cy="1580"/>
          </a:xfrm>
        </p:grpSpPr>
        <p:sp>
          <p:nvSpPr>
            <p:cNvPr id="11295" name="Text Box 23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старый дом</a:t>
              </a:r>
              <a:endParaRPr lang="ru-RU"/>
            </a:p>
          </p:txBody>
        </p:sp>
        <p:pic>
          <p:nvPicPr>
            <p:cNvPr id="11296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0" name="Group 18"/>
          <p:cNvGrpSpPr>
            <a:grpSpLocks/>
          </p:cNvGrpSpPr>
          <p:nvPr/>
        </p:nvGrpSpPr>
        <p:grpSpPr bwMode="auto">
          <a:xfrm>
            <a:off x="357188" y="5072063"/>
            <a:ext cx="1200150" cy="1003300"/>
            <a:chOff x="1440" y="6812"/>
            <a:chExt cx="1891" cy="1580"/>
          </a:xfrm>
        </p:grpSpPr>
        <p:sp>
          <p:nvSpPr>
            <p:cNvPr id="11293" name="Text Box 20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алые паруса</a:t>
              </a:r>
              <a:endParaRPr lang="ru-RU"/>
            </a:p>
          </p:txBody>
        </p:sp>
        <p:pic>
          <p:nvPicPr>
            <p:cNvPr id="11294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1" name="Group 24"/>
          <p:cNvGrpSpPr>
            <a:grpSpLocks/>
          </p:cNvGrpSpPr>
          <p:nvPr/>
        </p:nvGrpSpPr>
        <p:grpSpPr bwMode="auto">
          <a:xfrm>
            <a:off x="6357938" y="4572000"/>
            <a:ext cx="1200150" cy="1003300"/>
            <a:chOff x="1440" y="6812"/>
            <a:chExt cx="1891" cy="1580"/>
          </a:xfrm>
        </p:grpSpPr>
        <p:sp>
          <p:nvSpPr>
            <p:cNvPr id="11291" name="Text Box 26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морской бриз</a:t>
              </a:r>
              <a:endParaRPr lang="ru-RU"/>
            </a:p>
          </p:txBody>
        </p:sp>
        <p:pic>
          <p:nvPicPr>
            <p:cNvPr id="11292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2" name="Group 15"/>
          <p:cNvGrpSpPr>
            <a:grpSpLocks/>
          </p:cNvGrpSpPr>
          <p:nvPr/>
        </p:nvGrpSpPr>
        <p:grpSpPr bwMode="auto">
          <a:xfrm>
            <a:off x="6357938" y="3286125"/>
            <a:ext cx="1200150" cy="1127125"/>
            <a:chOff x="5256" y="6415"/>
            <a:chExt cx="1891" cy="1774"/>
          </a:xfrm>
        </p:grpSpPr>
        <p:sp>
          <p:nvSpPr>
            <p:cNvPr id="11289" name="Text Box 17"/>
            <p:cNvSpPr txBox="1">
              <a:spLocks noChangeArrowheads="1"/>
            </p:cNvSpPr>
            <p:nvPr/>
          </p:nvSpPr>
          <p:spPr bwMode="auto">
            <a:xfrm>
              <a:off x="5256" y="7783"/>
              <a:ext cx="1891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глубокое озеро</a:t>
              </a:r>
              <a:endParaRPr lang="ru-RU"/>
            </a:p>
          </p:txBody>
        </p:sp>
        <p:pic>
          <p:nvPicPr>
            <p:cNvPr id="11290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5"/>
            <a:srcRect t="13921" r="16695" b="24257"/>
            <a:stretch>
              <a:fillRect/>
            </a:stretch>
          </p:blipFill>
          <p:spPr bwMode="auto">
            <a:xfrm>
              <a:off x="5256" y="6415"/>
              <a:ext cx="1891" cy="1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3" name="Group 27"/>
          <p:cNvGrpSpPr>
            <a:grpSpLocks/>
          </p:cNvGrpSpPr>
          <p:nvPr/>
        </p:nvGrpSpPr>
        <p:grpSpPr bwMode="auto">
          <a:xfrm>
            <a:off x="7572375" y="5572125"/>
            <a:ext cx="1200150" cy="1023938"/>
            <a:chOff x="9653" y="6609"/>
            <a:chExt cx="1891" cy="1613"/>
          </a:xfrm>
        </p:grpSpPr>
        <p:sp>
          <p:nvSpPr>
            <p:cNvPr id="11287" name="Text Box 29"/>
            <p:cNvSpPr txBox="1">
              <a:spLocks noChangeArrowheads="1"/>
            </p:cNvSpPr>
            <p:nvPr/>
          </p:nvSpPr>
          <p:spPr bwMode="auto">
            <a:xfrm>
              <a:off x="9653" y="7847"/>
              <a:ext cx="1846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далёкие берега</a:t>
              </a:r>
              <a:endParaRPr lang="ru-RU"/>
            </a:p>
          </p:txBody>
        </p:sp>
        <p:pic>
          <p:nvPicPr>
            <p:cNvPr id="11288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9653" y="6609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4" name="Text Box 14"/>
          <p:cNvSpPr txBox="1">
            <a:spLocks noChangeArrowheads="1"/>
          </p:cNvSpPr>
          <p:nvPr/>
        </p:nvSpPr>
        <p:spPr bwMode="auto">
          <a:xfrm>
            <a:off x="4857750" y="4876800"/>
            <a:ext cx="1214438" cy="3984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 i="1">
                <a:latin typeface="Times New Roman" pitchFamily="18" charset="0"/>
                <a:cs typeface="Calibri" pitchFamily="34" charset="0"/>
              </a:rPr>
              <a:t>речные обитатели</a:t>
            </a:r>
            <a:endParaRPr lang="ru-RU"/>
          </a:p>
        </p:txBody>
      </p:sp>
      <p:pic>
        <p:nvPicPr>
          <p:cNvPr id="11275" name="Рисунок 1" descr="skachat-raspechatat-raskrasky-krupnij-cvetok-margaritka-na-saite-raskraskivsem"/>
          <p:cNvPicPr>
            <a:picLocks noChangeAspect="1" noChangeArrowheads="1"/>
          </p:cNvPicPr>
          <p:nvPr/>
        </p:nvPicPr>
        <p:blipFill>
          <a:blip r:embed="rId4"/>
          <a:srcRect t="13921" r="16695" b="24257"/>
          <a:stretch>
            <a:fillRect/>
          </a:stretch>
        </p:blipFill>
        <p:spPr bwMode="auto">
          <a:xfrm>
            <a:off x="4857750" y="4071938"/>
            <a:ext cx="12001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6" name="Group 9"/>
          <p:cNvGrpSpPr>
            <a:grpSpLocks/>
          </p:cNvGrpSpPr>
          <p:nvPr/>
        </p:nvGrpSpPr>
        <p:grpSpPr bwMode="auto">
          <a:xfrm>
            <a:off x="1857375" y="5429250"/>
            <a:ext cx="1214438" cy="1200150"/>
            <a:chOff x="1947" y="8501"/>
            <a:chExt cx="1914" cy="1890"/>
          </a:xfrm>
        </p:grpSpPr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1947" y="9738"/>
              <a:ext cx="1914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корабельная мачта</a:t>
              </a:r>
              <a:endParaRPr lang="ru-RU"/>
            </a:p>
          </p:txBody>
        </p:sp>
        <p:pic>
          <p:nvPicPr>
            <p:cNvPr id="11286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6"/>
            <a:srcRect t="13921" r="16695" b="24257"/>
            <a:stretch>
              <a:fillRect/>
            </a:stretch>
          </p:blipFill>
          <p:spPr bwMode="auto">
            <a:xfrm>
              <a:off x="1947" y="8501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7" name="Group 6"/>
          <p:cNvGrpSpPr>
            <a:grpSpLocks/>
          </p:cNvGrpSpPr>
          <p:nvPr/>
        </p:nvGrpSpPr>
        <p:grpSpPr bwMode="auto">
          <a:xfrm>
            <a:off x="4643438" y="5429250"/>
            <a:ext cx="1200150" cy="1208088"/>
            <a:chOff x="6449" y="8662"/>
            <a:chExt cx="1891" cy="1902"/>
          </a:xfrm>
        </p:grpSpPr>
        <p:sp>
          <p:nvSpPr>
            <p:cNvPr id="11283" name="Text Box 8"/>
            <p:cNvSpPr txBox="1">
              <a:spLocks noChangeArrowheads="1"/>
            </p:cNvSpPr>
            <p:nvPr/>
          </p:nvSpPr>
          <p:spPr bwMode="auto">
            <a:xfrm>
              <a:off x="6449" y="9867"/>
              <a:ext cx="1891" cy="6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утренняя заря</a:t>
              </a:r>
              <a:endParaRPr lang="ru-RU"/>
            </a:p>
          </p:txBody>
        </p:sp>
        <p:pic>
          <p:nvPicPr>
            <p:cNvPr id="11284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6449" y="8662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8" name="Group 3"/>
          <p:cNvGrpSpPr>
            <a:grpSpLocks/>
          </p:cNvGrpSpPr>
          <p:nvPr/>
        </p:nvGrpSpPr>
        <p:grpSpPr bwMode="auto">
          <a:xfrm>
            <a:off x="7643813" y="3143250"/>
            <a:ext cx="1200150" cy="1198563"/>
            <a:chOff x="8605" y="8257"/>
            <a:chExt cx="1891" cy="1888"/>
          </a:xfrm>
        </p:grpSpPr>
        <p:sp>
          <p:nvSpPr>
            <p:cNvPr id="11281" name="Text Box 5"/>
            <p:cNvSpPr txBox="1">
              <a:spLocks noChangeArrowheads="1"/>
            </p:cNvSpPr>
            <p:nvPr/>
          </p:nvSpPr>
          <p:spPr bwMode="auto">
            <a:xfrm>
              <a:off x="8605" y="9525"/>
              <a:ext cx="1891" cy="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отличная команда</a:t>
              </a:r>
              <a:endParaRPr lang="ru-RU"/>
            </a:p>
          </p:txBody>
        </p:sp>
        <p:pic>
          <p:nvPicPr>
            <p:cNvPr id="11282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/>
            <a:srcRect t="13921" r="16695" b="24257"/>
            <a:stretch>
              <a:fillRect/>
            </a:stretch>
          </p:blipFill>
          <p:spPr bwMode="auto">
            <a:xfrm>
              <a:off x="8605" y="8257"/>
              <a:ext cx="1891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9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280" name="Rectangle 41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0" cy="4868862"/>
          </a:xfrm>
        </p:spPr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Маргаритки – одни из самых распространённых растений Прибалтики.</a:t>
            </a:r>
            <a:b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Раскрась цветы над именами прилагательными во множественном числе розовым карандашом, в единственном числе – жёлтым.</a:t>
            </a:r>
          </a:p>
        </p:txBody>
      </p:sp>
      <p:pic>
        <p:nvPicPr>
          <p:cNvPr id="12292" name="Picture 2" descr="Маргаритка и манжетка – новые старые знакомые – Государственный музей Л.Н.  Толст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85750"/>
            <a:ext cx="33766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21"/>
          <p:cNvGrpSpPr>
            <a:grpSpLocks/>
          </p:cNvGrpSpPr>
          <p:nvPr/>
        </p:nvGrpSpPr>
        <p:grpSpPr bwMode="auto">
          <a:xfrm>
            <a:off x="3357563" y="4786313"/>
            <a:ext cx="1200150" cy="1003300"/>
            <a:chOff x="1440" y="6812"/>
            <a:chExt cx="1891" cy="1580"/>
          </a:xfrm>
        </p:grpSpPr>
        <p:sp>
          <p:nvSpPr>
            <p:cNvPr id="12322" name="Text Box 23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старый дом</a:t>
              </a:r>
              <a:endParaRPr lang="ru-RU"/>
            </a:p>
          </p:txBody>
        </p:sp>
        <p:pic>
          <p:nvPicPr>
            <p:cNvPr id="21526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  <a:noFill/>
          </p:spPr>
        </p:pic>
      </p:grpSp>
      <p:grpSp>
        <p:nvGrpSpPr>
          <p:cNvPr id="12294" name="Group 18"/>
          <p:cNvGrpSpPr>
            <a:grpSpLocks/>
          </p:cNvGrpSpPr>
          <p:nvPr/>
        </p:nvGrpSpPr>
        <p:grpSpPr bwMode="auto">
          <a:xfrm>
            <a:off x="357188" y="5072063"/>
            <a:ext cx="1200150" cy="1003300"/>
            <a:chOff x="1440" y="6812"/>
            <a:chExt cx="1891" cy="1580"/>
          </a:xfrm>
        </p:grpSpPr>
        <p:sp>
          <p:nvSpPr>
            <p:cNvPr id="12320" name="Text Box 20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алые паруса</a:t>
              </a:r>
              <a:endParaRPr lang="ru-RU"/>
            </a:p>
          </p:txBody>
        </p:sp>
        <p:pic>
          <p:nvPicPr>
            <p:cNvPr id="21523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</p:spPr>
        </p:pic>
      </p:grpSp>
      <p:grpSp>
        <p:nvGrpSpPr>
          <p:cNvPr id="12295" name="Group 24"/>
          <p:cNvGrpSpPr>
            <a:grpSpLocks/>
          </p:cNvGrpSpPr>
          <p:nvPr/>
        </p:nvGrpSpPr>
        <p:grpSpPr bwMode="auto">
          <a:xfrm>
            <a:off x="6357938" y="4572000"/>
            <a:ext cx="1200150" cy="1003300"/>
            <a:chOff x="1440" y="6812"/>
            <a:chExt cx="1891" cy="1580"/>
          </a:xfrm>
        </p:grpSpPr>
        <p:sp>
          <p:nvSpPr>
            <p:cNvPr id="12318" name="Text Box 26"/>
            <p:cNvSpPr txBox="1">
              <a:spLocks noChangeArrowheads="1"/>
            </p:cNvSpPr>
            <p:nvPr/>
          </p:nvSpPr>
          <p:spPr bwMode="auto">
            <a:xfrm>
              <a:off x="1440" y="8017"/>
              <a:ext cx="1891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морской бриз</a:t>
              </a:r>
              <a:endParaRPr lang="ru-RU"/>
            </a:p>
          </p:txBody>
        </p:sp>
        <p:pic>
          <p:nvPicPr>
            <p:cNvPr id="21529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1440" y="6812"/>
              <a:ext cx="1891" cy="1268"/>
            </a:xfrm>
            <a:prstGeom prst="rect">
              <a:avLst/>
            </a:prstGeom>
            <a:noFill/>
          </p:spPr>
        </p:pic>
      </p:grpSp>
      <p:grpSp>
        <p:nvGrpSpPr>
          <p:cNvPr id="12296" name="Group 15"/>
          <p:cNvGrpSpPr>
            <a:grpSpLocks/>
          </p:cNvGrpSpPr>
          <p:nvPr/>
        </p:nvGrpSpPr>
        <p:grpSpPr bwMode="auto">
          <a:xfrm>
            <a:off x="6357938" y="3286125"/>
            <a:ext cx="1200150" cy="1127125"/>
            <a:chOff x="5256" y="6415"/>
            <a:chExt cx="1891" cy="1774"/>
          </a:xfrm>
        </p:grpSpPr>
        <p:sp>
          <p:nvSpPr>
            <p:cNvPr id="12316" name="Text Box 17"/>
            <p:cNvSpPr txBox="1">
              <a:spLocks noChangeArrowheads="1"/>
            </p:cNvSpPr>
            <p:nvPr/>
          </p:nvSpPr>
          <p:spPr bwMode="auto">
            <a:xfrm>
              <a:off x="5256" y="7783"/>
              <a:ext cx="1891" cy="4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глубокое озеро</a:t>
              </a:r>
              <a:endParaRPr lang="ru-RU"/>
            </a:p>
          </p:txBody>
        </p:sp>
        <p:pic>
          <p:nvPicPr>
            <p:cNvPr id="21520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5256" y="6415"/>
              <a:ext cx="1891" cy="1373"/>
            </a:xfrm>
            <a:prstGeom prst="rect">
              <a:avLst/>
            </a:prstGeom>
            <a:noFill/>
          </p:spPr>
        </p:pic>
      </p:grpSp>
      <p:grpSp>
        <p:nvGrpSpPr>
          <p:cNvPr id="12297" name="Group 27"/>
          <p:cNvGrpSpPr>
            <a:grpSpLocks/>
          </p:cNvGrpSpPr>
          <p:nvPr/>
        </p:nvGrpSpPr>
        <p:grpSpPr bwMode="auto">
          <a:xfrm>
            <a:off x="7572375" y="5572125"/>
            <a:ext cx="1200150" cy="1023938"/>
            <a:chOff x="9653" y="6609"/>
            <a:chExt cx="1891" cy="1613"/>
          </a:xfrm>
        </p:grpSpPr>
        <p:sp>
          <p:nvSpPr>
            <p:cNvPr id="12314" name="Text Box 29"/>
            <p:cNvSpPr txBox="1">
              <a:spLocks noChangeArrowheads="1"/>
            </p:cNvSpPr>
            <p:nvPr/>
          </p:nvSpPr>
          <p:spPr bwMode="auto">
            <a:xfrm>
              <a:off x="9653" y="7847"/>
              <a:ext cx="1846" cy="3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далёкие берега</a:t>
              </a:r>
              <a:endParaRPr lang="ru-RU"/>
            </a:p>
          </p:txBody>
        </p:sp>
        <p:pic>
          <p:nvPicPr>
            <p:cNvPr id="21532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9653" y="6609"/>
              <a:ext cx="1891" cy="1268"/>
            </a:xfrm>
            <a:prstGeom prst="rect">
              <a:avLst/>
            </a:prstGeom>
            <a:noFill/>
          </p:spPr>
        </p:pic>
      </p:grpSp>
      <p:grpSp>
        <p:nvGrpSpPr>
          <p:cNvPr id="12298" name="Группа 31"/>
          <p:cNvGrpSpPr>
            <a:grpSpLocks/>
          </p:cNvGrpSpPr>
          <p:nvPr/>
        </p:nvGrpSpPr>
        <p:grpSpPr bwMode="auto">
          <a:xfrm>
            <a:off x="4857750" y="4071938"/>
            <a:ext cx="1214438" cy="1203325"/>
            <a:chOff x="4857750" y="4071942"/>
            <a:chExt cx="1214438" cy="1203321"/>
          </a:xfrm>
        </p:grpSpPr>
        <p:sp>
          <p:nvSpPr>
            <p:cNvPr id="12312" name="Text Box 14"/>
            <p:cNvSpPr txBox="1">
              <a:spLocks noChangeArrowheads="1"/>
            </p:cNvSpPr>
            <p:nvPr/>
          </p:nvSpPr>
          <p:spPr bwMode="auto">
            <a:xfrm>
              <a:off x="4857750" y="4876800"/>
              <a:ext cx="1214438" cy="398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речные обитатели</a:t>
              </a:r>
              <a:endParaRPr lang="ru-RU"/>
            </a:p>
          </p:txBody>
        </p:sp>
        <p:pic>
          <p:nvPicPr>
            <p:cNvPr id="21517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4857752" y="4071942"/>
              <a:ext cx="1200150" cy="804755"/>
            </a:xfrm>
            <a:prstGeom prst="rect">
              <a:avLst/>
            </a:prstGeom>
            <a:noFill/>
          </p:spPr>
        </p:pic>
      </p:grp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1857375" y="5429250"/>
            <a:ext cx="1214438" cy="1200150"/>
            <a:chOff x="1947" y="8501"/>
            <a:chExt cx="1914" cy="1890"/>
          </a:xfrm>
        </p:grpSpPr>
        <p:sp>
          <p:nvSpPr>
            <p:cNvPr id="12310" name="Text Box 11"/>
            <p:cNvSpPr txBox="1">
              <a:spLocks noChangeArrowheads="1"/>
            </p:cNvSpPr>
            <p:nvPr/>
          </p:nvSpPr>
          <p:spPr bwMode="auto">
            <a:xfrm>
              <a:off x="1947" y="9738"/>
              <a:ext cx="1914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корабельная мачта</a:t>
              </a:r>
              <a:endParaRPr lang="ru-RU"/>
            </a:p>
          </p:txBody>
        </p:sp>
        <p:pic>
          <p:nvPicPr>
            <p:cNvPr id="21514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1947" y="8501"/>
              <a:ext cx="1891" cy="1268"/>
            </a:xfrm>
            <a:prstGeom prst="rect">
              <a:avLst/>
            </a:prstGeom>
            <a:noFill/>
          </p:spPr>
        </p:pic>
      </p:grpSp>
      <p:grpSp>
        <p:nvGrpSpPr>
          <p:cNvPr id="12300" name="Group 6"/>
          <p:cNvGrpSpPr>
            <a:grpSpLocks/>
          </p:cNvGrpSpPr>
          <p:nvPr/>
        </p:nvGrpSpPr>
        <p:grpSpPr bwMode="auto">
          <a:xfrm>
            <a:off x="4643438" y="5429250"/>
            <a:ext cx="1200150" cy="1208088"/>
            <a:chOff x="6449" y="8662"/>
            <a:chExt cx="1891" cy="1902"/>
          </a:xfrm>
        </p:grpSpPr>
        <p:sp>
          <p:nvSpPr>
            <p:cNvPr id="12308" name="Text Box 8"/>
            <p:cNvSpPr txBox="1">
              <a:spLocks noChangeArrowheads="1"/>
            </p:cNvSpPr>
            <p:nvPr/>
          </p:nvSpPr>
          <p:spPr bwMode="auto">
            <a:xfrm>
              <a:off x="6449" y="9867"/>
              <a:ext cx="1891" cy="6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утренняя заря</a:t>
              </a:r>
              <a:endParaRPr lang="ru-RU"/>
            </a:p>
          </p:txBody>
        </p:sp>
        <p:pic>
          <p:nvPicPr>
            <p:cNvPr id="21511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6449" y="8662"/>
              <a:ext cx="1891" cy="1268"/>
            </a:xfrm>
            <a:prstGeom prst="rect">
              <a:avLst/>
            </a:prstGeom>
            <a:noFill/>
          </p:spPr>
        </p:pic>
      </p:grpSp>
      <p:grpSp>
        <p:nvGrpSpPr>
          <p:cNvPr id="12301" name="Group 3"/>
          <p:cNvGrpSpPr>
            <a:grpSpLocks/>
          </p:cNvGrpSpPr>
          <p:nvPr/>
        </p:nvGrpSpPr>
        <p:grpSpPr bwMode="auto">
          <a:xfrm>
            <a:off x="7643813" y="3143250"/>
            <a:ext cx="1200150" cy="1198563"/>
            <a:chOff x="8605" y="8257"/>
            <a:chExt cx="1891" cy="1888"/>
          </a:xfrm>
        </p:grpSpPr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8605" y="9525"/>
              <a:ext cx="1891" cy="6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100" i="1">
                  <a:latin typeface="Times New Roman" pitchFamily="18" charset="0"/>
                  <a:cs typeface="Calibri" pitchFamily="34" charset="0"/>
                </a:rPr>
                <a:t>отличная команда</a:t>
              </a:r>
              <a:endParaRPr lang="ru-RU"/>
            </a:p>
          </p:txBody>
        </p:sp>
        <p:pic>
          <p:nvPicPr>
            <p:cNvPr id="21508" name="Рисунок 1" descr="skachat-raspechatat-raskrasky-krupnij-cvetok-margaritka-na-saite-raskraskivsem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t="13921" r="16695" b="24257"/>
            <a:stretch>
              <a:fillRect/>
            </a:stretch>
          </p:blipFill>
          <p:spPr bwMode="auto">
            <a:xfrm>
              <a:off x="8605" y="8257"/>
              <a:ext cx="1891" cy="1268"/>
            </a:xfrm>
            <a:prstGeom prst="rect">
              <a:avLst/>
            </a:prstGeom>
            <a:noFill/>
          </p:spPr>
        </p:pic>
      </p:grpSp>
      <p:sp>
        <p:nvSpPr>
          <p:cNvPr id="12302" name="Rectangle 41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303" name="Text Box 20"/>
          <p:cNvSpPr txBox="1">
            <a:spLocks noChangeArrowheads="1"/>
          </p:cNvSpPr>
          <p:nvPr/>
        </p:nvSpPr>
        <p:spPr bwMode="auto">
          <a:xfrm>
            <a:off x="357188" y="5908675"/>
            <a:ext cx="1200150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i="1">
                <a:latin typeface="Times New Roman" pitchFamily="18" charset="0"/>
                <a:cs typeface="Calibri" pitchFamily="34" charset="0"/>
              </a:rPr>
              <a:t>алые паруса</a:t>
            </a:r>
            <a:endParaRPr lang="ru-RU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357938" y="4227513"/>
            <a:ext cx="1200150" cy="257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 i="1">
                <a:latin typeface="Times New Roman" pitchFamily="18" charset="0"/>
                <a:cs typeface="Calibri" pitchFamily="34" charset="0"/>
              </a:rPr>
              <a:t>глубокое озеро</a:t>
            </a:r>
            <a:endParaRPr lang="ru-RU"/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4857750" y="4948238"/>
            <a:ext cx="1214438" cy="398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100" i="1">
                <a:latin typeface="Times New Roman" pitchFamily="18" charset="0"/>
                <a:cs typeface="Calibri" pitchFamily="34" charset="0"/>
              </a:rPr>
              <a:t>речные обитатели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Опираясь на результаты предыдущего задания, заполните таблицу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313" y="1857375"/>
          <a:ext cx="8572500" cy="3335338"/>
        </p:xfrm>
        <a:graphic>
          <a:graphicData uri="http://schemas.openxmlformats.org/drawingml/2006/table">
            <a:tbl>
              <a:tblPr/>
              <a:tblGrid>
                <a:gridCol w="1714511"/>
                <a:gridCol w="1705163"/>
                <a:gridCol w="1721338"/>
                <a:gridCol w="1721338"/>
                <a:gridCol w="1710208"/>
              </a:tblGrid>
              <a:tr h="373567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Имя прилагательное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ч.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Мн. Ч.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Ср.р.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2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Отвечают на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39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окончания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Проверьте себя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313" y="1071563"/>
          <a:ext cx="8572500" cy="3571875"/>
        </p:xfrm>
        <a:graphic>
          <a:graphicData uri="http://schemas.openxmlformats.org/drawingml/2006/table">
            <a:tbl>
              <a:tblPr/>
              <a:tblGrid>
                <a:gridCol w="1714511"/>
                <a:gridCol w="1705163"/>
                <a:gridCol w="1721338"/>
                <a:gridCol w="1721338"/>
                <a:gridCol w="1710208"/>
              </a:tblGrid>
              <a:tr h="373567">
                <a:tc row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Имя прилагательное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Ед. ч.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Мн. Ч.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Ср.р.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21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Отвечают на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какой?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какая?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какое?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какие?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391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окончания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382" marR="593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-ой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ое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-ее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382" marR="593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Деревянная лодка–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Морская волна –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Отважный капитан –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Песчаный пляж –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Речное течение –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Балтийское месторождение –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Выполните работу в группах. Определите, какие окончания имеют имена прилагательные во множественном числе.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Деревянная лодка– деревянн</a:t>
            </a:r>
            <a:r>
              <a:rPr lang="ru-RU" smtClean="0">
                <a:solidFill>
                  <a:srgbClr val="FF0000"/>
                </a:solidFill>
              </a:rPr>
              <a:t>ые </a:t>
            </a:r>
            <a:r>
              <a:rPr lang="ru-RU" smtClean="0">
                <a:solidFill>
                  <a:schemeClr val="bg1"/>
                </a:solidFill>
              </a:rPr>
              <a:t>лодки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Морская волна – морск</a:t>
            </a:r>
            <a:r>
              <a:rPr lang="ru-RU" smtClean="0">
                <a:solidFill>
                  <a:srgbClr val="FF0000"/>
                </a:solidFill>
              </a:rPr>
              <a:t>ие</a:t>
            </a:r>
            <a:r>
              <a:rPr lang="ru-RU" smtClean="0">
                <a:solidFill>
                  <a:schemeClr val="bg1"/>
                </a:solidFill>
              </a:rPr>
              <a:t> волны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Отважный капитан – отважн</a:t>
            </a:r>
            <a:r>
              <a:rPr lang="ru-RU" smtClean="0">
                <a:solidFill>
                  <a:srgbClr val="FF0000"/>
                </a:solidFill>
              </a:rPr>
              <a:t>ые</a:t>
            </a:r>
            <a:r>
              <a:rPr lang="ru-RU" smtClean="0">
                <a:solidFill>
                  <a:schemeClr val="bg1"/>
                </a:solidFill>
              </a:rPr>
              <a:t> капитаны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Песчаный пляж – песчан</a:t>
            </a:r>
            <a:r>
              <a:rPr lang="ru-RU" smtClean="0">
                <a:solidFill>
                  <a:srgbClr val="FF0000"/>
                </a:solidFill>
              </a:rPr>
              <a:t>ые</a:t>
            </a:r>
            <a:r>
              <a:rPr lang="ru-RU" smtClean="0">
                <a:solidFill>
                  <a:schemeClr val="bg1"/>
                </a:solidFill>
              </a:rPr>
              <a:t> пляжи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Речное течение – речн</a:t>
            </a:r>
            <a:r>
              <a:rPr lang="ru-RU" smtClean="0">
                <a:solidFill>
                  <a:srgbClr val="FF0000"/>
                </a:solidFill>
              </a:rPr>
              <a:t>ые</a:t>
            </a:r>
            <a:r>
              <a:rPr lang="ru-RU" smtClean="0">
                <a:solidFill>
                  <a:schemeClr val="bg1"/>
                </a:solidFill>
              </a:rPr>
              <a:t> течения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Балтийское месторождение – балтийск</a:t>
            </a:r>
            <a:r>
              <a:rPr lang="ru-RU" smtClean="0">
                <a:solidFill>
                  <a:srgbClr val="FF0000"/>
                </a:solidFill>
              </a:rPr>
              <a:t>ие</a:t>
            </a:r>
            <a:r>
              <a:rPr lang="ru-RU" smtClean="0">
                <a:solidFill>
                  <a:schemeClr val="bg1"/>
                </a:solidFill>
              </a:rPr>
              <a:t> месторождения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14313" y="214313"/>
            <a:ext cx="864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Проверьте себя. Сделайте вывод: какие окончания имеют имена прилагательные во множественном числе?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Определи число имён существительных и имён прилагательных. Измени их. Запиши полученный результат.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Дальняя дорога (____. ч.) - 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Лёгкое облако (____. ч.)  - ____________________(____.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Горные сосны (____. ч.) - _____________________(____.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Песчаные дюны (____. ч.) - 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Хвойный лес (____. ч.) - ______________________(____.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Красивый закат (____. ч.) - ___________________(____. ч.)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Морские звёзды (____. ч.) - ___________________(____. ч.)</a:t>
            </a:r>
            <a:endPara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Выполните задание для самопроверки. Впишите пропущенные окончания.</a:t>
            </a: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Балтийск__ янтарь – это ископаем__ смола, из которой изготавливают ювелирн__ украшения. Различают берегов__ и выловленн__  янтарь.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Иногда в янтаре встречаются  засохш__ цветы, древесн__ кора и останки насекомых.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Этот уникальн__  минерал можно изучить в Музее янтаря. Здесь хранятся художественн__ изделия из янтаря и самый крупн__ «солнечн__ камень», весом более четырёх килограммов.</a:t>
            </a:r>
          </a:p>
          <a:p>
            <a:endPara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себя.</a:t>
            </a:r>
            <a:endParaRPr lang="ru-RU" sz="5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Балтийск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янтарь – это ископаем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смола, из которой изготавливают ювелирн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украшения. Различают берегов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выловленн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янтарь.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Иногда в янтаре встречаются  засохш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цветы, древесн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кора и останки насекомых.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Этот уникальн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минерал можно изучить в Музее янтаря. Здесь хранятся художественн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изделия из янтаря и самый крупн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«солнечн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камень», весом более четырёх килограммов.</a:t>
            </a:r>
          </a:p>
          <a:p>
            <a:endParaRPr lang="ru-RU" sz="1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Янтарь — Википедия"/>
          <p:cNvPicPr>
            <a:picLocks noChangeAspect="1" noChangeArrowheads="1"/>
          </p:cNvPicPr>
          <p:nvPr/>
        </p:nvPicPr>
        <p:blipFill>
          <a:blip r:embed="rId3"/>
          <a:srcRect l="12323" r="28523"/>
          <a:stretch>
            <a:fillRect/>
          </a:stretch>
        </p:blipFill>
        <p:spPr bwMode="auto">
          <a:xfrm>
            <a:off x="714375" y="2214563"/>
            <a:ext cx="203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Интересный Янтарный самородок: купить в каталоге «Янтарь - Камень с душой»  |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071688"/>
            <a:ext cx="200025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Купить эксклюзивный кулон из натурального пейзажного янтаря в золоте 5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9290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858250" cy="2082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Удалось ли вам достичь цели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урока?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Ваши знания разрозненны как необработанный янтарь?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Требуют закрепления как янтарь в процессе обработки?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прочны, и вы готовы делиться их красотой как янтарь в красивой оправе? 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Штормовое море, высокие волны. тё…» — создано в Шедевру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142875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Картинки штиль на море (67 фото) » Картинки и статусы про окружающий мир  вокру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85938"/>
            <a:ext cx="265747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как кататься на вейкборд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429125"/>
            <a:ext cx="39290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Дайвинг в Средиземном море 🧭 цена экскурсии €55, 3 отзыва, расписание  экскурсий в Алань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983038"/>
            <a:ext cx="31670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571500" y="14287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Какое вы сегодня море?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Взволнованы, нервничаете? Или наоборот уверены в себе и спокойны? Чувствуете, что справитесь с любым затруднением? Хотите поскорее узнать, что нас ждёт сегодня?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857500" y="214313"/>
            <a:ext cx="3013075" cy="2500312"/>
            <a:chOff x="2915468" y="1774081"/>
            <a:chExt cx="2844800" cy="3959225"/>
          </a:xfrm>
        </p:grpSpPr>
        <p:sp>
          <p:nvSpPr>
            <p:cNvPr id="4101" name="Line 4"/>
            <p:cNvSpPr>
              <a:spLocks noChangeShapeType="1"/>
            </p:cNvSpPr>
            <p:nvPr/>
          </p:nvSpPr>
          <p:spPr bwMode="auto">
            <a:xfrm>
              <a:off x="3707631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Line 5"/>
            <p:cNvSpPr>
              <a:spLocks noChangeShapeType="1"/>
            </p:cNvSpPr>
            <p:nvPr/>
          </p:nvSpPr>
          <p:spPr bwMode="auto">
            <a:xfrm flipH="1">
              <a:off x="2915468" y="3645744"/>
              <a:ext cx="792163" cy="201612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 flipV="1">
              <a:off x="3707631" y="2132856"/>
              <a:ext cx="1368425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>
              <a:off x="5076056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Line 8"/>
            <p:cNvSpPr>
              <a:spLocks noChangeShapeType="1"/>
            </p:cNvSpPr>
            <p:nvPr/>
          </p:nvSpPr>
          <p:spPr bwMode="auto">
            <a:xfrm>
              <a:off x="5039543" y="2132856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>
              <a:off x="5076056" y="3717181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10"/>
            <p:cNvSpPr>
              <a:spLocks noChangeShapeType="1"/>
            </p:cNvSpPr>
            <p:nvPr/>
          </p:nvSpPr>
          <p:spPr bwMode="auto">
            <a:xfrm>
              <a:off x="5039543" y="5711608"/>
              <a:ext cx="720725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AutoShape 11"/>
            <p:cNvSpPr>
              <a:spLocks/>
            </p:cNvSpPr>
            <p:nvPr/>
          </p:nvSpPr>
          <p:spPr bwMode="auto">
            <a:xfrm>
              <a:off x="3131368" y="2205881"/>
              <a:ext cx="576263" cy="1439863"/>
            </a:xfrm>
            <a:prstGeom prst="leftBracket">
              <a:avLst>
                <a:gd name="adj" fmla="val 124931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09" name="AutoShape 12"/>
            <p:cNvSpPr>
              <a:spLocks/>
            </p:cNvSpPr>
            <p:nvPr/>
          </p:nvSpPr>
          <p:spPr bwMode="auto">
            <a:xfrm>
              <a:off x="3707631" y="3645744"/>
              <a:ext cx="647700" cy="2016125"/>
            </a:xfrm>
            <a:prstGeom prst="rightBracket">
              <a:avLst>
                <a:gd name="adj" fmla="val 155637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110" name="Line 13"/>
            <p:cNvSpPr>
              <a:spLocks noChangeShapeType="1"/>
            </p:cNvSpPr>
            <p:nvPr/>
          </p:nvSpPr>
          <p:spPr bwMode="auto">
            <a:xfrm>
              <a:off x="3275831" y="4725244"/>
              <a:ext cx="4318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18"/>
            <p:cNvSpPr>
              <a:spLocks noChangeShapeType="1"/>
            </p:cNvSpPr>
            <p:nvPr/>
          </p:nvSpPr>
          <p:spPr bwMode="auto">
            <a:xfrm>
              <a:off x="4071986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9"/>
            <p:cNvSpPr>
              <a:spLocks noChangeShapeType="1"/>
            </p:cNvSpPr>
            <p:nvPr/>
          </p:nvSpPr>
          <p:spPr bwMode="auto">
            <a:xfrm flipV="1">
              <a:off x="4247381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357313" y="3786188"/>
            <a:ext cx="6111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Какие буквы спрятались? 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Какие буквосочетания </a:t>
            </a:r>
          </a:p>
          <a:p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из них можно составить?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1500" y="285750"/>
            <a:ext cx="76787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Как эти буквосочетания связаны 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с темой «Имя прилагательное?»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000125" y="1571625"/>
            <a:ext cx="6858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i="1">
              <a:solidFill>
                <a:schemeClr val="bg1"/>
              </a:solidFill>
              <a:latin typeface="Calibri" pitchFamily="34" charset="0"/>
            </a:endParaRPr>
          </a:p>
          <a:p>
            <a:endParaRPr lang="ru-RU" sz="4400" b="1" i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4800" b="1" i="1">
                <a:solidFill>
                  <a:schemeClr val="bg1"/>
                </a:solidFill>
                <a:latin typeface="Calibri" pitchFamily="34" charset="0"/>
              </a:rPr>
              <a:t>ой  ый  ий  ая  яя  ое  ее </a:t>
            </a:r>
            <a:endParaRPr lang="ru-RU" sz="4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857375"/>
            <a:ext cx="8215313" cy="4643438"/>
          </a:xfrm>
          <a:noFill/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71500" y="214313"/>
            <a:ext cx="8143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Подчеркните в тексте имена прилагательные.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3857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Куршская, уникальный, узкая, солёное, пресноводный, песчаные, сухие, сосновые, широколиственный, ровные, рыбацкие, научные.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26"/>
          <p:cNvSpPr txBox="1">
            <a:spLocks noChangeArrowheads="1"/>
          </p:cNvSpPr>
          <p:nvPr/>
        </p:nvSpPr>
        <p:spPr bwMode="auto">
          <a:xfrm>
            <a:off x="357188" y="428625"/>
            <a:ext cx="8072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14313" y="5357813"/>
            <a:ext cx="8572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какие две группы можно разделить эти имена прилагательные?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6"/>
          <p:cNvSpPr txBox="1">
            <a:spLocks noChangeArrowheads="1"/>
          </p:cNvSpPr>
          <p:nvPr/>
        </p:nvSpPr>
        <p:spPr bwMode="auto">
          <a:xfrm>
            <a:off x="357188" y="428625"/>
            <a:ext cx="8072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50" y="1571625"/>
          <a:ext cx="7572428" cy="45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9707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Единственное число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Множественное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125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Куршская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уникальный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узкая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солёное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пресноводный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широколиственный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песчаные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сухие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Сосновые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ровные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рыбацкие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научные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 урока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4525963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mtClean="0"/>
              <a:t> </a:t>
            </a:r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определять _______________;</a:t>
            </a:r>
          </a:p>
          <a:p>
            <a:pPr eaLnBrk="1" hangingPunct="1"/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умения правильно ________________.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defined"/>
          <p:cNvPicPr>
            <a:picLocks noChangeAspect="1" noChangeArrowheads="1"/>
          </p:cNvPicPr>
          <p:nvPr/>
        </p:nvPicPr>
        <p:blipFill>
          <a:blip r:embed="rId2"/>
          <a:srcRect t="19456" r="7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 урока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58175" cy="4525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r>
              <a:rPr lang="ru-RU" sz="2400" smtClean="0"/>
              <a:t> 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умения определять число имён прилагательных;</a:t>
            </a:r>
          </a:p>
          <a:p>
            <a:pPr eaLnBrk="1" hangingPunct="1"/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умения правильно писать окончания имён прилагательных во множественном числе.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466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Окончания имён прилагательных во множественном числе (путешествие  по Балтийскому морю)</vt:lpstr>
      <vt:lpstr>Слайд 2</vt:lpstr>
      <vt:lpstr>Слайд 3</vt:lpstr>
      <vt:lpstr>Слайд 4</vt:lpstr>
      <vt:lpstr>Слайд 5</vt:lpstr>
      <vt:lpstr>Слайд 6</vt:lpstr>
      <vt:lpstr>Слайд 7</vt:lpstr>
      <vt:lpstr>Цель урока</vt:lpstr>
      <vt:lpstr>Цель урока</vt:lpstr>
      <vt:lpstr>Маргаритки – одни из самых распространённых растений Прибалтики. Раскрась цветы над именами прилагательными во множественном числе розовым карандашом, в единственном числе – жёлтым.</vt:lpstr>
      <vt:lpstr>Маргаритки – одни из самых распространённых растений Прибалтики. Раскрась цветы над именами прилагательными во множественном числе розовым карандашом, в единственном числе – жёлтым.</vt:lpstr>
      <vt:lpstr>Опираясь на результаты предыдущего задания, заполните таблицу</vt:lpstr>
      <vt:lpstr>Проверьте себя</vt:lpstr>
      <vt:lpstr>Слайд 14</vt:lpstr>
      <vt:lpstr>Слайд 15</vt:lpstr>
      <vt:lpstr>Определи число имён существительных и имён прилагательных. Измени их. Запиши полученный результат.</vt:lpstr>
      <vt:lpstr>Выполните задание для самопроверки. Впишите пропущенные окончания.</vt:lpstr>
      <vt:lpstr>Проверьте себя.</vt:lpstr>
      <vt:lpstr>Удалось ли вам достичь цели урока?  Ваши знания разрозненны как необработанный янтарь? Требуют закрепления как янтарь в процессе обработки?  Или прочны, и вы готовы делиться их красотой как янтарь в красивой оправе?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Gerasimov</dc:creator>
  <cp:lastModifiedBy>Maxim Gerasimov</cp:lastModifiedBy>
  <cp:revision>31</cp:revision>
  <dcterms:created xsi:type="dcterms:W3CDTF">2024-03-20T17:29:36Z</dcterms:created>
  <dcterms:modified xsi:type="dcterms:W3CDTF">2024-06-08T18:38:34Z</dcterms:modified>
</cp:coreProperties>
</file>