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2" r:id="rId5"/>
    <p:sldId id="260" r:id="rId6"/>
    <p:sldId id="263" r:id="rId7"/>
    <p:sldId id="264" r:id="rId8"/>
    <p:sldId id="265" r:id="rId9"/>
    <p:sldId id="267" r:id="rId10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3DCF3C-0779-47F5-94FB-640971E3817C}" v="1473" dt="2023-05-07T14:06:46.4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6600683-37F0-4E9D-AB22-555D803262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95DF50-1CAD-43BB-AE6B-CC0EC3494BC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9DFD4-312C-40AE-8475-D0D1A86665BC}" type="datetime1">
              <a:rPr lang="ru-RU" smtClean="0"/>
              <a:t>07.05.2023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86E9228-F012-4D34-99B6-2717F928B8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FC2F933-BB50-4F91-8ABF-5811EF81E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410E7-7232-41B6-98DB-8B00DF552E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239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3CD9EF-01A7-4665-A747-E019D2764CA1}" type="datetime1">
              <a:rPr lang="ru-RU" smtClean="0"/>
              <a:pPr/>
              <a:t>07.05.2023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36B3A-7CC9-4572-922D-08F438F664D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08659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136B3A-7CC9-4572-922D-08F438F664D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682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rtlCol="0" anchor="b">
            <a:normAutofit/>
          </a:bodyPr>
          <a:lstStyle>
            <a:lvl1pPr>
              <a:defRPr sz="54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rtlCol="0"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D762B4-8BB7-4FF9-B489-6D3D90A75B5F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Полилиния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5ABEB7-A629-46CD-907F-81D12F552D6F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13" name="Текст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AAEE07-5E57-4822-9522-7BBA2502B5EB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1" name="Полилиния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14" name="Надпись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«</a:t>
            </a:r>
          </a:p>
        </p:txBody>
      </p:sp>
      <p:sp>
        <p:nvSpPr>
          <p:cNvPr id="15" name="Надпись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»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rtlCol="0" anchor="b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F1541A-27BD-4639-995E-BCAFBC12F969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rtlCol="0" anchor="ctr">
            <a:normAutofit/>
          </a:bodyPr>
          <a:lstStyle>
            <a:lvl1pPr algn="l">
              <a:defRPr sz="48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21" name="Текст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AE542C-AA3A-4FD8-A490-32FF135A09CE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1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17" name="Надпись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«</a:t>
            </a:r>
          </a:p>
        </p:txBody>
      </p:sp>
      <p:sp>
        <p:nvSpPr>
          <p:cNvPr id="18" name="Надпись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»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rtlCol="0" anchor="ctr">
            <a:normAutofit/>
          </a:bodyPr>
          <a:lstStyle>
            <a:lvl1pPr algn="l">
              <a:defRPr sz="48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21" name="Текст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4ECE632-83B3-4C22-B936-DDE14AD80D25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776FC3-E975-4B22-9528-4B204CD9FC7C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8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rtlCol="0" anchor="ctr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9F09A9-352D-4E1B-B336-2770868CAB85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8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784DB2-6ECE-4C54-A645-EDCDD77AF5D0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8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E9379A-9574-44DA-B293-F9343C37D97D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539A00-B24B-4C2E-A651-593A998F06E5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0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F73DE5-7E09-4E95-A9DB-DD5B8E817A12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12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450E6A-5167-47C4-BEB7-CC8BD2C564C2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74BD71-8699-434B-B55C-5F972293755A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rtlCol="0" anchor="b"/>
          <a:lstStyle>
            <a:lvl1pPr algn="l">
              <a:defRPr sz="20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rtlCol="0" anchor="ctr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5A88E9-FB70-48BA-A647-2EB2397C1AC5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589212" y="634965"/>
            <a:ext cx="8915400" cy="3854970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F797B2-B905-4469-9E15-29455C89A941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Полилиния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Полилиния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Полилиния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Полилиния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Полилиния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Полилиния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Полилиния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Полилиния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Полилиния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Полилиния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Полилиния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Полилиния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Полилиния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Группа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Полилиния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Полилиния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Полилиния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Полилиния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Полилиния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Полилиния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Полилиния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Полилиния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Полилиния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Полилиния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Полилиния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Полилиния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Прямоугольник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A772155-50C7-4F96-BB97-0932DC468B2C}" type="datetime1">
              <a:rPr lang="ru-RU" noProof="0" smtClean="0"/>
              <a:t>07.05.2023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rtl="0"/>
            <a:fld id="{D57F1E4F-1CFF-5643-939E-217C01CDF565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639" y="696681"/>
            <a:ext cx="10072829" cy="1280890"/>
          </a:xfrm>
        </p:spPr>
        <p:txBody>
          <a:bodyPr rtlCol="0"/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ГБОУ Школа 1798 "Феникс" город Москва</a:t>
            </a:r>
          </a:p>
        </p:txBody>
      </p:sp>
      <p:pic>
        <p:nvPicPr>
          <p:cNvPr id="4" name="Рисунок 4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E3093E45-0CA2-1971-FFA8-9855A9DA97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084079" y="2593219"/>
            <a:ext cx="3997476" cy="3004155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6A3B199-C649-C1FB-3A84-CD65D5588EB9}"/>
              </a:ext>
            </a:extLst>
          </p:cNvPr>
          <p:cNvSpPr txBox="1"/>
          <p:nvPr/>
        </p:nvSpPr>
        <p:spPr>
          <a:xfrm>
            <a:off x="689429" y="2237619"/>
            <a:ext cx="829491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                 ИГРА-ВИКТОРИНА  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Georgia"/>
              </a:rPr>
              <a:t>Знатоки правильного питания"</a:t>
            </a:r>
            <a:endParaRPr lang="ru-RU">
              <a:solidFill>
                <a:schemeClr val="accent6">
                  <a:lumMod val="50000"/>
                </a:schemeClr>
              </a:solidFill>
              <a:latin typeface="Georgi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B97DBD-6728-B0A0-ED88-3E3CDEE83652}"/>
              </a:ext>
            </a:extLst>
          </p:cNvPr>
          <p:cNvSpPr txBox="1"/>
          <p:nvPr/>
        </p:nvSpPr>
        <p:spPr>
          <a:xfrm>
            <a:off x="3501571" y="5279571"/>
            <a:ext cx="816186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 Подготовил :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 воспитатель - 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</a:rPr>
              <a:t>Перевалова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 Наталья Ивановна</a:t>
            </a:r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95497-7126-C510-1895-2BAA31C84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525" y="624110"/>
            <a:ext cx="5831896" cy="128089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 Цели и задачи  викторины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Рисунок 5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FB77206E-C67E-1BE6-EF31-7F14D45E9F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00" r="27216"/>
          <a:stretch/>
        </p:blipFill>
        <p:spPr>
          <a:xfrm>
            <a:off x="58921" y="437159"/>
            <a:ext cx="4308233" cy="5793619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D6DFC74D-B1B9-9ECA-C035-B3E850D69C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4763" y="1770743"/>
            <a:ext cx="6796037" cy="409209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315949"/>
                </a:solidFill>
                <a:latin typeface="Times New Roman"/>
                <a:cs typeface="Times New Roman"/>
              </a:rPr>
              <a:t>Цель: формировать у детей понятие о здоровом образе жизни, о правильном питании.</a:t>
            </a:r>
            <a:endParaRPr lang="ru-RU" sz="2400" b="1" dirty="0">
              <a:solidFill>
                <a:srgbClr val="315949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315949"/>
                </a:solidFill>
                <a:latin typeface="Times New Roman"/>
                <a:cs typeface="Times New Roman"/>
              </a:rPr>
              <a:t>Задачи:</a:t>
            </a:r>
            <a:endParaRPr lang="ru-RU" sz="2400" b="1" dirty="0">
              <a:solidFill>
                <a:srgbClr val="315949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315949"/>
                </a:solidFill>
                <a:latin typeface="Times New Roman"/>
                <a:cs typeface="Times New Roman"/>
              </a:rPr>
              <a:t>1. Расширять и систематизировать знания детей о правильном питании, о полезных продуктах.</a:t>
            </a:r>
            <a:endParaRPr lang="ru-RU" sz="2400" b="1" dirty="0">
              <a:solidFill>
                <a:srgbClr val="315949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315949"/>
                </a:solidFill>
                <a:latin typeface="Times New Roman"/>
                <a:cs typeface="Times New Roman"/>
              </a:rPr>
              <a:t>2. Развивать кругозор и словарный запас. Развивать навыки работы в коллективе, развивать чувство сотрудничества.</a:t>
            </a:r>
            <a:endParaRPr lang="ru-RU" sz="2400" b="1" dirty="0">
              <a:solidFill>
                <a:srgbClr val="315949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315949"/>
                </a:solidFill>
                <a:latin typeface="Times New Roman"/>
                <a:cs typeface="Times New Roman"/>
              </a:rPr>
              <a:t>3. Воспитывать у детей стремление к здоровому образу жизни и к правильному питанию.</a:t>
            </a:r>
            <a:r>
              <a:rPr lang="ru-RU" sz="2400" b="1" i="1" dirty="0">
                <a:solidFill>
                  <a:srgbClr val="315949"/>
                </a:solidFill>
                <a:latin typeface="Times New Roman"/>
                <a:cs typeface="Times New Roman"/>
              </a:rPr>
              <a:t> </a:t>
            </a:r>
            <a:endParaRPr lang="ru-RU" sz="2400" b="1" dirty="0">
              <a:solidFill>
                <a:srgbClr val="315949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b="1" dirty="0">
                <a:solidFill>
                  <a:srgbClr val="315949"/>
                </a:solidFill>
                <a:latin typeface="Times New Roman"/>
                <a:cs typeface="Times New Roman"/>
              </a:rPr>
              <a:t>                                                       </a:t>
            </a:r>
            <a:endParaRPr lang="ru-RU" sz="2400" b="1" dirty="0">
              <a:solidFill>
                <a:srgbClr val="315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06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4F4940-25E9-D5EF-252A-6243C4941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96" y="624110"/>
            <a:ext cx="5021516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b="1" dirty="0"/>
              <a:t>  </a:t>
            </a:r>
            <a:r>
              <a:rPr lang="ru-RU" sz="2800" b="1" dirty="0">
                <a:latin typeface="Times New Roman"/>
                <a:cs typeface="Times New Roman"/>
              </a:rPr>
              <a:t>З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адание 1.</a:t>
            </a:r>
            <a:br>
              <a:rPr lang="ru-RU" sz="2800" b="1" dirty="0">
                <a:latin typeface="Times New Roman"/>
              </a:rPr>
            </a:b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"Пейте дети молоко-будете здоровы!"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4" name="Рисунок 4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C2346B7C-8F7B-7159-25D1-B8302044A2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00" r="27216"/>
          <a:stretch/>
        </p:blipFill>
        <p:spPr>
          <a:xfrm>
            <a:off x="71016" y="-107126"/>
            <a:ext cx="4671091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87BB8D85-8A7A-715A-555D-4736D77C3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191" y="2133600"/>
            <a:ext cx="5066419" cy="377762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lnSpc>
                <a:spcPct val="90000"/>
              </a:lnSpc>
              <a:buAutoNum type="arabicPeriod"/>
            </a:pPr>
            <a:r>
              <a:rPr lang="ru-RU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Что получается при скисании молока?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Масло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Йогурт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Сливки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Простокваша 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2.</a:t>
            </a:r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  </a:t>
            </a:r>
            <a:r>
              <a:rPr lang="ru-RU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Для чего детям нужно молоко?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 Для настроения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 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Для роста</a:t>
            </a:r>
          </a:p>
          <a:p>
            <a:pPr>
              <a:lnSpc>
                <a:spcPct val="90000"/>
              </a:lnSpc>
              <a:buFont typeface="Wingdings" charset="2"/>
              <a:buChar char="q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 Для отличной учебы</a:t>
            </a:r>
            <a:b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</a:br>
            <a:endParaRPr lang="ru-RU" sz="2400" b="1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5144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398C59F-5A18-487B-91D6-B955AACF2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0557FAFE-C7C3-47EC-A4F5-9B21663192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95BC28FB-3882-4674-9D79-EA58BEB7C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9C6EC892-83F9-402F-8552-0AD7C0556E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18387766-037C-4EF0-8471-D19CBF2A43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1E364F38-6F3A-476A-93E6-962EA817C4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6">
              <a:extLst>
                <a:ext uri="{FF2B5EF4-FFF2-40B4-BE49-F238E27FC236}">
                  <a16:creationId xmlns:a16="http://schemas.microsoft.com/office/drawing/2014/main" id="{35C335A4-1E67-4293-8BE2-DFB085D4FB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7">
              <a:extLst>
                <a:ext uri="{FF2B5EF4-FFF2-40B4-BE49-F238E27FC236}">
                  <a16:creationId xmlns:a16="http://schemas.microsoft.com/office/drawing/2014/main" id="{9A8A0F10-2C98-4297-9F92-5D95533927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C3B112A3-006E-4008-A778-DB5F6A09D5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E5E62767-5C25-4C49-9568-432433A3C5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598EC006-77B1-42BA-B815-66CCB9B170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1">
              <a:extLst>
                <a:ext uri="{FF2B5EF4-FFF2-40B4-BE49-F238E27FC236}">
                  <a16:creationId xmlns:a16="http://schemas.microsoft.com/office/drawing/2014/main" id="{A144ED09-DA06-491D-95A8-AB3DED432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2">
              <a:extLst>
                <a:ext uri="{FF2B5EF4-FFF2-40B4-BE49-F238E27FC236}">
                  <a16:creationId xmlns:a16="http://schemas.microsoft.com/office/drawing/2014/main" id="{1CB00BD2-11CD-4A38-8F38-02B0D1105E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20234FB-542E-4550-9C2F-1B56FD41A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41FCE1F3-DEB3-47CD-90FF-7DABB4AF4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5708E488-C19B-452C-B197-6F1C34F6E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89D3FD25-890E-4981-A71D-EE796873D7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51B5414C-556A-47CB-8EE2-974A85A7A4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1">
              <a:extLst>
                <a:ext uri="{FF2B5EF4-FFF2-40B4-BE49-F238E27FC236}">
                  <a16:creationId xmlns:a16="http://schemas.microsoft.com/office/drawing/2014/main" id="{1C02B20C-2B27-4B75-8AEE-A5D2E2674B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54427714-F9AA-4F93-BD1D-400F1EA93F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3">
              <a:extLst>
                <a:ext uri="{FF2B5EF4-FFF2-40B4-BE49-F238E27FC236}">
                  <a16:creationId xmlns:a16="http://schemas.microsoft.com/office/drawing/2014/main" id="{28A77D6A-9E81-497F-ABCC-2695BB5AD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4">
              <a:extLst>
                <a:ext uri="{FF2B5EF4-FFF2-40B4-BE49-F238E27FC236}">
                  <a16:creationId xmlns:a16="http://schemas.microsoft.com/office/drawing/2014/main" id="{2A1533BA-1478-4F7C-8E24-3F3E905050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5">
              <a:extLst>
                <a:ext uri="{FF2B5EF4-FFF2-40B4-BE49-F238E27FC236}">
                  <a16:creationId xmlns:a16="http://schemas.microsoft.com/office/drawing/2014/main" id="{39686201-E633-40FD-A80A-1E28AD52E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6">
              <a:extLst>
                <a:ext uri="{FF2B5EF4-FFF2-40B4-BE49-F238E27FC236}">
                  <a16:creationId xmlns:a16="http://schemas.microsoft.com/office/drawing/2014/main" id="{76A215C2-F590-4938-810B-F8A79366C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7">
              <a:extLst>
                <a:ext uri="{FF2B5EF4-FFF2-40B4-BE49-F238E27FC236}">
                  <a16:creationId xmlns:a16="http://schemas.microsoft.com/office/drawing/2014/main" id="{85F418E7-330D-4002-8EC8-33C1A897F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8">
              <a:extLst>
                <a:ext uri="{FF2B5EF4-FFF2-40B4-BE49-F238E27FC236}">
                  <a16:creationId xmlns:a16="http://schemas.microsoft.com/office/drawing/2014/main" id="{8FFE669A-54C9-4436-9566-C5A90F16D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E91395A-2D18-4AF6-A0AC-AAA7189FE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7BD08880-457D-4C62-A3B5-6A9B0878C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7A5CE44-9D07-4AD7-B94C-7C9351367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A703601-C9B7-448F-B403-01CBCB088B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047" y="935646"/>
            <a:ext cx="4851190" cy="4968016"/>
          </a:xfrm>
          <a:prstGeom prst="rect">
            <a:avLst/>
          </a:prstGeom>
          <a:solidFill>
            <a:srgbClr val="FFFFFF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923CDCA-D161-4CE7-BA92-92AE20B96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87364" y="228600"/>
            <a:ext cx="2851523" cy="6638625"/>
            <a:chOff x="2487613" y="285750"/>
            <a:chExt cx="2428875" cy="5654676"/>
          </a:xfrm>
        </p:grpSpPr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AFFB0997-74F4-42F6-80A7-7C1B6BD374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A14E1792-3BAD-41B1-A563-2180A26E67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C30D05BD-CE6E-4143-946E-A2C5EC7CF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4317EBD8-70E0-492B-B401-C72697C7D7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60545381-EDB5-47D8-9497-D5802F5A4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E67012E4-2FDC-4F96-A145-1E426784C4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C088EA8D-BA27-4043-967F-595BE451C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7D7B306D-2572-4DF7-BC2E-6752033177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EBFED6A3-D5D7-4F26-B6EB-091492A99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57CA315F-B9C5-4899-A337-C1389083C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F3C62C3A-023D-428B-AEEA-68C9B037B0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6132B97B-0D55-426A-8D75-9E7F8FCE70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28C8CE4-C5A6-4B6C-B428-1D2852C394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14579" y="-786"/>
            <a:ext cx="2356675" cy="6854040"/>
            <a:chOff x="6627813" y="194833"/>
            <a:chExt cx="1952625" cy="5678918"/>
          </a:xfrm>
        </p:grpSpPr>
        <p:sp>
          <p:nvSpPr>
            <p:cNvPr id="59" name="Freeform 27">
              <a:extLst>
                <a:ext uri="{FF2B5EF4-FFF2-40B4-BE49-F238E27FC236}">
                  <a16:creationId xmlns:a16="http://schemas.microsoft.com/office/drawing/2014/main" id="{6C6C0EAF-AF4D-4E28-B480-93C9A324D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28">
              <a:extLst>
                <a:ext uri="{FF2B5EF4-FFF2-40B4-BE49-F238E27FC236}">
                  <a16:creationId xmlns:a16="http://schemas.microsoft.com/office/drawing/2014/main" id="{C254D393-7673-4399-AE7D-933ED61B16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29">
              <a:extLst>
                <a:ext uri="{FF2B5EF4-FFF2-40B4-BE49-F238E27FC236}">
                  <a16:creationId xmlns:a16="http://schemas.microsoft.com/office/drawing/2014/main" id="{76A48428-8958-41F8-BCFD-F9EB16A177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2" name="Freeform 30">
              <a:extLst>
                <a:ext uri="{FF2B5EF4-FFF2-40B4-BE49-F238E27FC236}">
                  <a16:creationId xmlns:a16="http://schemas.microsoft.com/office/drawing/2014/main" id="{F895B04F-691C-404F-A9F1-47B315756F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3" name="Freeform 31">
              <a:extLst>
                <a:ext uri="{FF2B5EF4-FFF2-40B4-BE49-F238E27FC236}">
                  <a16:creationId xmlns:a16="http://schemas.microsoft.com/office/drawing/2014/main" id="{38BAB3B8-E8BB-4327-9E73-FFAD5597B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4" name="Freeform 32">
              <a:extLst>
                <a:ext uri="{FF2B5EF4-FFF2-40B4-BE49-F238E27FC236}">
                  <a16:creationId xmlns:a16="http://schemas.microsoft.com/office/drawing/2014/main" id="{88ED23AE-358F-4EEC-8D62-917EBED7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5" name="Freeform 33">
              <a:extLst>
                <a:ext uri="{FF2B5EF4-FFF2-40B4-BE49-F238E27FC236}">
                  <a16:creationId xmlns:a16="http://schemas.microsoft.com/office/drawing/2014/main" id="{776F07C9-FA92-406A-B934-95BE8CAED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6" name="Freeform 34">
              <a:extLst>
                <a:ext uri="{FF2B5EF4-FFF2-40B4-BE49-F238E27FC236}">
                  <a16:creationId xmlns:a16="http://schemas.microsoft.com/office/drawing/2014/main" id="{BDA1CEAF-E0AD-4A46-8E40-9251837CB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7" name="Freeform 35">
              <a:extLst>
                <a:ext uri="{FF2B5EF4-FFF2-40B4-BE49-F238E27FC236}">
                  <a16:creationId xmlns:a16="http://schemas.microsoft.com/office/drawing/2014/main" id="{53D21C6F-F2ED-4F73-8B4D-9E2FECBB9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8" name="Freeform 36">
              <a:extLst>
                <a:ext uri="{FF2B5EF4-FFF2-40B4-BE49-F238E27FC236}">
                  <a16:creationId xmlns:a16="http://schemas.microsoft.com/office/drawing/2014/main" id="{2FED37FF-C037-4A76-A8D6-33525D19B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9" name="Freeform 37">
              <a:extLst>
                <a:ext uri="{FF2B5EF4-FFF2-40B4-BE49-F238E27FC236}">
                  <a16:creationId xmlns:a16="http://schemas.microsoft.com/office/drawing/2014/main" id="{8DE0DC4B-718F-4E78-A0AB-8442F28A8C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70" name="Freeform 38">
              <a:extLst>
                <a:ext uri="{FF2B5EF4-FFF2-40B4-BE49-F238E27FC236}">
                  <a16:creationId xmlns:a16="http://schemas.microsoft.com/office/drawing/2014/main" id="{8F80CA79-E2F4-4B1D-97DE-04F9215B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9E785-37AF-DAFD-0FEC-AAA0F0CD4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1650" y="64789"/>
            <a:ext cx="4572549" cy="7010687"/>
          </a:xfrm>
        </p:spPr>
        <p:txBody>
          <a:bodyPr vert="horz" lIns="91440" tIns="45720" rIns="91440" bIns="45720" rtlCol="0" anchor="b">
            <a:noAutofit/>
          </a:bodyPr>
          <a:lstStyle/>
          <a:p>
            <a:pPr marL="285750" indent="-285750">
              <a:lnSpc>
                <a:spcPct val="90000"/>
              </a:lnSpc>
              <a:buFont typeface="Courier New"/>
              <a:buChar char="o"/>
            </a:pPr>
            <a:r>
              <a:rPr lang="en-US" sz="2400" b="1" i="1" u="sng" dirty="0">
                <a:latin typeface="Times New Roman"/>
                <a:cs typeface="Times New Roman"/>
              </a:rPr>
              <a:t>3.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Из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чего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получается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сливочное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масло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?</a:t>
            </a:r>
            <a:b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</a:br>
            <a:br>
              <a:rPr lang="en-US" sz="2400" b="1" i="1" u="sng" dirty="0">
                <a:latin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-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Из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сметаны</a:t>
            </a:r>
            <a:br>
              <a:rPr lang="en-US" sz="2400" b="1" dirty="0">
                <a:latin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-</a:t>
            </a:r>
            <a:r>
              <a:rPr lang="en-US" sz="28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Из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8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сливок</a:t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- 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Из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творог</a:t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</a:b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4.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Как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называется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кисломолочный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продукт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из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кобыльего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u="sng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молока</a:t>
            </a:r>
            <a: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?</a:t>
            </a:r>
            <a:br>
              <a:rPr lang="en-US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</a:br>
            <a:br>
              <a:rPr lang="en-US" sz="2400" b="1" i="1" u="sng" dirty="0">
                <a:latin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- </a:t>
            </a:r>
            <a:r>
              <a:rPr lang="en-US" sz="28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Кумы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</a:t>
            </a:r>
            <a:b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- 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Ряженка</a:t>
            </a:r>
            <a:br>
              <a:rPr lang="en-US" sz="2400" b="1" dirty="0">
                <a:latin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- 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Кефир</a:t>
            </a:r>
            <a:br>
              <a:rPr lang="en-US" sz="2400" b="1" dirty="0">
                <a:latin typeface="Times New Roman"/>
                <a:cs typeface="Times New Roman"/>
              </a:rPr>
            </a:b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-</a:t>
            </a:r>
            <a:r>
              <a:rPr lang="en-US" sz="2400" b="1" err="1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Простокваша</a:t>
            </a:r>
            <a:br>
              <a:rPr lang="en-US" sz="2400" b="1" dirty="0">
                <a:latin typeface="Times New Roman"/>
              </a:rPr>
            </a:br>
            <a:br>
              <a:rPr lang="en-US" sz="2400" b="1" dirty="0">
                <a:latin typeface="Times New Roman"/>
              </a:rPr>
            </a:br>
            <a:br>
              <a:rPr lang="en-US" sz="2400" b="1" dirty="0"/>
            </a:br>
            <a:br>
              <a:rPr lang="en-US" sz="2400" b="1" dirty="0"/>
            </a:br>
            <a:endParaRPr lang="en-US" sz="1400" b="1"/>
          </a:p>
        </p:txBody>
      </p:sp>
      <p:pic>
        <p:nvPicPr>
          <p:cNvPr id="3" name="Рисунок 3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B07EA30D-9A36-C962-5FBF-458C84E327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22" r="16238"/>
          <a:stretch/>
        </p:blipFill>
        <p:spPr>
          <a:xfrm>
            <a:off x="929675" y="1250067"/>
            <a:ext cx="4213521" cy="4326599"/>
          </a:xfrm>
          <a:prstGeom prst="rect">
            <a:avLst/>
          </a:prstGeom>
        </p:spPr>
      </p:pic>
      <p:sp>
        <p:nvSpPr>
          <p:cNvPr id="72" name="Rectangle 71">
            <a:extLst>
              <a:ext uri="{FF2B5EF4-FFF2-40B4-BE49-F238E27FC236}">
                <a16:creationId xmlns:a16="http://schemas.microsoft.com/office/drawing/2014/main" id="{E15F4FDF-1B24-4F56-AF01-4D0645A8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7355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4" name="Freeform 33">
            <a:extLst>
              <a:ext uri="{FF2B5EF4-FFF2-40B4-BE49-F238E27FC236}">
                <a16:creationId xmlns:a16="http://schemas.microsoft.com/office/drawing/2014/main" id="{4FD76CDA-1C6B-40B2-9A61-FD38CE1B4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87355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972864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39DDE0-6C27-115E-1FA4-9FCBB8945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96" y="624110"/>
            <a:ext cx="5021516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b="1" u="sng" dirty="0">
                <a:solidFill>
                  <a:schemeClr val="accent6">
                    <a:lumMod val="50000"/>
                  </a:schemeClr>
                </a:solidFill>
              </a:rPr>
              <a:t>З</a:t>
            </a:r>
            <a:r>
              <a:rPr lang="ru-RU" sz="2800" b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адание 2.</a:t>
            </a:r>
            <a:br>
              <a:rPr lang="ru-RU" sz="2800" b="1" u="sng" dirty="0">
                <a:latin typeface="Times New Roman"/>
              </a:rPr>
            </a:b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"Полезные напитки"</a:t>
            </a:r>
            <a:br>
              <a:rPr lang="ru-RU" sz="2800" b="1" dirty="0">
                <a:latin typeface="Times New Roman"/>
              </a:rPr>
            </a:br>
            <a:endParaRPr lang="ru-RU" sz="2800">
              <a:latin typeface="Times New Roman"/>
              <a:cs typeface="Times New Roman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4" name="Рисунок 4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48E1D253-51E3-548B-311A-3A8F62010A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00" r="27216"/>
          <a:stretch/>
        </p:blipFill>
        <p:spPr>
          <a:xfrm>
            <a:off x="-1555" y="1731"/>
            <a:ext cx="4671091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6A54E47-F30C-1D5D-F21C-425C732D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381" y="1807029"/>
            <a:ext cx="5042229" cy="4104193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ru-RU" sz="2400" b="1" i="1" u="sng" dirty="0">
                <a:latin typeface="Times New Roman"/>
                <a:cs typeface="Times New Roman"/>
              </a:rPr>
              <a:t>1. Как называется освежающий напиток, смесь воды и соков из ягод или фруктов с добавлением мёда или сахара?</a:t>
            </a:r>
            <a:endParaRPr lang="ru-RU" sz="2400" b="1" i="1" u="sng"/>
          </a:p>
          <a:p>
            <a:pPr marL="457200" indent="-457200">
              <a:lnSpc>
                <a:spcPct val="90000"/>
              </a:lnSpc>
            </a:pPr>
            <a:r>
              <a:rPr lang="ru-RU" sz="2400" b="1" dirty="0"/>
              <a:t>Сок</a:t>
            </a:r>
          </a:p>
          <a:p>
            <a:pPr marL="457200" indent="-457200">
              <a:lnSpc>
                <a:spcPct val="90000"/>
              </a:lnSpc>
            </a:pPr>
            <a:r>
              <a:rPr lang="ru-RU" sz="2400" b="1" dirty="0"/>
              <a:t>Морс</a:t>
            </a:r>
          </a:p>
          <a:p>
            <a:pPr marL="457200" indent="-457200">
              <a:lnSpc>
                <a:spcPct val="90000"/>
              </a:lnSpc>
            </a:pPr>
            <a:r>
              <a:rPr lang="ru-RU" sz="2400" b="1" dirty="0"/>
              <a:t>Лимонад</a:t>
            </a:r>
          </a:p>
          <a:p>
            <a:pPr marL="457200" indent="-457200">
              <a:lnSpc>
                <a:spcPct val="90000"/>
              </a:lnSpc>
            </a:pPr>
            <a:r>
              <a:rPr lang="ru-RU" sz="2400" b="1" i="1" u="sng" dirty="0">
                <a:latin typeface="Times New Roman"/>
                <a:cs typeface="Times New Roman"/>
              </a:rPr>
              <a:t>2. Какой напиток обычно варят из сухофруктов?</a:t>
            </a:r>
          </a:p>
          <a:p>
            <a:pPr marL="457200" indent="-457200">
              <a:lnSpc>
                <a:spcPct val="90000"/>
              </a:lnSpc>
            </a:pPr>
            <a:r>
              <a:rPr lang="ru-RU" sz="2400" b="1" dirty="0">
                <a:latin typeface="Times New Roman"/>
                <a:cs typeface="Times New Roman"/>
              </a:rPr>
              <a:t>Квас</a:t>
            </a:r>
            <a:endParaRPr lang="ru-RU" sz="2400" b="1" i="1" u="sng" dirty="0">
              <a:latin typeface="Times New Roman"/>
              <a:cs typeface="Times New Roman"/>
            </a:endParaRPr>
          </a:p>
          <a:p>
            <a:pPr marL="457200" indent="-457200">
              <a:lnSpc>
                <a:spcPct val="90000"/>
              </a:lnSpc>
            </a:pPr>
            <a:r>
              <a:rPr lang="ru-RU" sz="2400" b="1" dirty="0">
                <a:latin typeface="Times New Roman"/>
                <a:cs typeface="Times New Roman"/>
              </a:rPr>
              <a:t>Компот</a:t>
            </a:r>
          </a:p>
          <a:p>
            <a:pPr marL="457200" indent="-457200">
              <a:lnSpc>
                <a:spcPct val="90000"/>
              </a:lnSpc>
            </a:pPr>
            <a:r>
              <a:rPr lang="ru-RU" sz="2400" b="1" dirty="0">
                <a:latin typeface="Times New Roman"/>
                <a:cs typeface="Times New Roman"/>
              </a:rPr>
              <a:t>Чай</a:t>
            </a:r>
          </a:p>
          <a:p>
            <a:pPr marL="457200" indent="-457200">
              <a:lnSpc>
                <a:spcPct val="90000"/>
              </a:lnSpc>
            </a:pPr>
            <a:endParaRPr lang="ru-RU" b="1">
              <a:latin typeface="Times New Roman"/>
              <a:cs typeface="Times New Roman"/>
            </a:endParaRPr>
          </a:p>
          <a:p>
            <a:pPr marL="0" indent="0">
              <a:lnSpc>
                <a:spcPct val="90000"/>
              </a:lnSpc>
              <a:buNone/>
            </a:pPr>
            <a:endParaRPr lang="ru-RU" b="1" i="1" u="sng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172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473DF4-58A1-BA31-E119-298B10615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96" y="624110"/>
            <a:ext cx="5021516" cy="128089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Полезные напитки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4" name="Рисунок 4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12B8E06B-CA56-C704-5091-0085AFAFDD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00" r="27216"/>
          <a:stretch/>
        </p:blipFill>
        <p:spPr>
          <a:xfrm>
            <a:off x="-1555" y="1731"/>
            <a:ext cx="4671091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AF78BC2E-7092-8ED6-F3D2-F4A81D4E5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381" y="1540934"/>
            <a:ext cx="5042229" cy="437028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3. Какой напиток считается вредным для детского организма?</a:t>
            </a:r>
          </a:p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Чай</a:t>
            </a:r>
          </a:p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Минеральная вода</a:t>
            </a:r>
          </a:p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Сладкая газированная вода</a:t>
            </a:r>
          </a:p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4.</a:t>
            </a:r>
            <a:r>
              <a:rPr lang="ru-RU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Какой сок называют "королем витаминов"</a:t>
            </a:r>
          </a:p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Гранатовый</a:t>
            </a:r>
          </a:p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Апельсиновый</a:t>
            </a:r>
          </a:p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Персиковый</a:t>
            </a:r>
          </a:p>
        </p:txBody>
      </p:sp>
    </p:spTree>
    <p:extLst>
      <p:ext uri="{BB962C8B-B14F-4D97-AF65-F5344CB8AC3E}">
        <p14:creationId xmlns:p14="http://schemas.microsoft.com/office/powerpoint/2010/main" val="3631083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7EFBA8-54B0-B2DB-AC93-F7BD8EA60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96" y="624110"/>
            <a:ext cx="5021516" cy="1280890"/>
          </a:xfrm>
        </p:spPr>
        <p:txBody>
          <a:bodyPr>
            <a:normAutofit/>
          </a:bodyPr>
          <a:lstStyle/>
          <a:p>
            <a:r>
              <a:rPr lang="ru-RU" sz="2800" b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Задание 3. </a:t>
            </a:r>
            <a:br>
              <a:rPr lang="ru-RU" sz="2800" b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</a:br>
            <a:r>
              <a:rPr lang="ru-RU" sz="2800" b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"Каша-пища наша"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4" name="Рисунок 4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207FE8B3-E2C0-96B0-3817-F3418E7E6E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00" r="27216"/>
          <a:stretch/>
        </p:blipFill>
        <p:spPr>
          <a:xfrm>
            <a:off x="-1555" y="1731"/>
            <a:ext cx="4671091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D32D3DFB-35EF-E58B-5EAA-58EA19D74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381" y="2133600"/>
            <a:ext cx="5042229" cy="44912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1.Чем кашу не испортишь?</a:t>
            </a:r>
            <a:endParaRPr lang="ru-RU" sz="2400" b="1" i="1" u="sng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Маслом</a:t>
            </a:r>
            <a:endParaRPr lang="ru-RU" sz="280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Шоколадом</a:t>
            </a:r>
            <a:endParaRPr lang="ru-RU" sz="240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Сметаной</a:t>
            </a:r>
            <a:endParaRPr lang="ru-RU" sz="240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2</a:t>
            </a:r>
            <a:r>
              <a:rPr lang="ru-RU" sz="2400" b="1" i="1" u="sng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.Как называется каша, сваренная из смеси круп?</a:t>
            </a:r>
            <a:endParaRPr lang="ru-RU" sz="2400" b="1" i="1" u="sng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Любовь</a:t>
            </a:r>
            <a:endParaRPr lang="ru-RU" sz="240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Дружба</a:t>
            </a:r>
            <a:endParaRPr lang="ru-RU" sz="2800">
              <a:solidFill>
                <a:schemeClr val="accent6">
                  <a:lumMod val="50000"/>
                </a:schemeClr>
              </a:solidFill>
              <a:latin typeface="Times New Roman"/>
              <a:cs typeface="Times New Roman"/>
            </a:endParaRPr>
          </a:p>
          <a:p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/>
                <a:cs typeface="Times New Roman"/>
              </a:rPr>
              <a:t>Счастье</a:t>
            </a:r>
          </a:p>
        </p:txBody>
      </p:sp>
    </p:spTree>
    <p:extLst>
      <p:ext uri="{BB962C8B-B14F-4D97-AF65-F5344CB8AC3E}">
        <p14:creationId xmlns:p14="http://schemas.microsoft.com/office/powerpoint/2010/main" val="1472607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CA7DAC-71F4-4187-9428-5348C412A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96" y="624110"/>
            <a:ext cx="5021516" cy="1280890"/>
          </a:xfrm>
        </p:spPr>
        <p:txBody>
          <a:bodyPr>
            <a:normAutofit/>
          </a:bodyPr>
          <a:lstStyle/>
          <a:p>
            <a:r>
              <a:rPr lang="ru-RU" b="1" u="sng"/>
              <a:t>"Каша-пища наша"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4" name="Рисунок 4" descr="Изображение выглядит как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D52BAA00-C22B-DE22-F405-2873F0C29C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700" r="27216"/>
          <a:stretch/>
        </p:blipFill>
        <p:spPr>
          <a:xfrm>
            <a:off x="-1555" y="1731"/>
            <a:ext cx="4671091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8D749CD-88E8-1143-A35D-E93E2B5D0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4953" y="1722362"/>
            <a:ext cx="5066419" cy="474524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2400" b="1" i="1" u="sng" dirty="0">
                <a:latin typeface="Times New Roman"/>
                <a:cs typeface="Times New Roman"/>
              </a:rPr>
              <a:t>Какую кашу называют жемчужной?</a:t>
            </a:r>
          </a:p>
          <a:p>
            <a:r>
              <a:rPr lang="ru-RU" sz="2800" dirty="0">
                <a:latin typeface="Times New Roman"/>
                <a:cs typeface="Times New Roman"/>
              </a:rPr>
              <a:t>Перловую</a:t>
            </a:r>
          </a:p>
          <a:p>
            <a:r>
              <a:rPr lang="ru-RU" sz="2400" dirty="0">
                <a:latin typeface="Times New Roman"/>
                <a:cs typeface="Times New Roman"/>
              </a:rPr>
              <a:t>Манную</a:t>
            </a:r>
          </a:p>
          <a:p>
            <a:r>
              <a:rPr lang="ru-RU" sz="2400" dirty="0">
                <a:latin typeface="Times New Roman"/>
                <a:cs typeface="Times New Roman"/>
              </a:rPr>
              <a:t>Гречневую</a:t>
            </a:r>
          </a:p>
          <a:p>
            <a:r>
              <a:rPr lang="ru-RU" sz="2400" b="1" i="1" u="sng" dirty="0">
                <a:latin typeface="Times New Roman"/>
                <a:cs typeface="Times New Roman"/>
              </a:rPr>
              <a:t>Какую кашу называют кашей красоты?</a:t>
            </a:r>
          </a:p>
          <a:p>
            <a:r>
              <a:rPr lang="ru-RU" sz="2400" dirty="0">
                <a:latin typeface="Times New Roman"/>
                <a:cs typeface="Times New Roman"/>
              </a:rPr>
              <a:t>Рисовая</a:t>
            </a:r>
          </a:p>
          <a:p>
            <a:r>
              <a:rPr lang="ru-RU" sz="2400" dirty="0">
                <a:latin typeface="Times New Roman"/>
                <a:cs typeface="Times New Roman"/>
              </a:rPr>
              <a:t>Манная</a:t>
            </a:r>
          </a:p>
          <a:p>
            <a:r>
              <a:rPr lang="ru-RU" sz="2800" dirty="0">
                <a:latin typeface="Times New Roman"/>
                <a:cs typeface="Times New Roman"/>
              </a:rPr>
              <a:t>Перловая</a:t>
            </a:r>
          </a:p>
        </p:txBody>
      </p:sp>
    </p:spTree>
    <p:extLst>
      <p:ext uri="{BB962C8B-B14F-4D97-AF65-F5344CB8AC3E}">
        <p14:creationId xmlns:p14="http://schemas.microsoft.com/office/powerpoint/2010/main" val="2667568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1">
            <a:extLst>
              <a:ext uri="{FF2B5EF4-FFF2-40B4-BE49-F238E27FC236}">
                <a16:creationId xmlns:a16="http://schemas.microsoft.com/office/drawing/2014/main" id="{7E1C44A2-4B37-4B14-B90B-368A88D05E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2" name="Рисунок 2" descr="Изображение выглядит как диаграмма, текст&#10;&#10;Автоматически созданное описание">
            <a:extLst>
              <a:ext uri="{FF2B5EF4-FFF2-40B4-BE49-F238E27FC236}">
                <a16:creationId xmlns:a16="http://schemas.microsoft.com/office/drawing/2014/main" id="{14BB01A8-1AE1-C282-EDDE-77963A527C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51" r="2" b="9172"/>
          <a:stretch/>
        </p:blipFill>
        <p:spPr>
          <a:xfrm>
            <a:off x="1718354" y="643467"/>
            <a:ext cx="9822682" cy="633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391998"/>
      </p:ext>
    </p:extLst>
  </p:cSld>
  <p:clrMapOvr>
    <a:masterClrMapping/>
  </p:clrMapOvr>
</p:sld>
</file>

<file path=ppt/theme/theme1.xml><?xml version="1.0" encoding="utf-8"?>
<a:theme xmlns:a="http://schemas.openxmlformats.org/drawingml/2006/main" name="Тонкие травинки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385</Words>
  <Application>Microsoft Office PowerPoint</Application>
  <PresentationFormat>Широкоэкранный</PresentationFormat>
  <Paragraphs>60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Century Gothic</vt:lpstr>
      <vt:lpstr>Courier New</vt:lpstr>
      <vt:lpstr>Georgia</vt:lpstr>
      <vt:lpstr>Times New Roman</vt:lpstr>
      <vt:lpstr>Wingdings</vt:lpstr>
      <vt:lpstr>Wingdings 3</vt:lpstr>
      <vt:lpstr>Тонкие травинки</vt:lpstr>
      <vt:lpstr>ГБОУ Школа 1798 "Феникс" город Москва</vt:lpstr>
      <vt:lpstr> Цели и задачи  викторины</vt:lpstr>
      <vt:lpstr>  Задание 1. "Пейте дети молоко-будете здоровы!"</vt:lpstr>
      <vt:lpstr>3.Из чего получается сливочное масло?  -Из сметаны -Из сливок - Из творог  4. Как называется кисломолочный продукт из кобыльего молока?  - Кумыс - Ряженка - Кефир -Простокваша    </vt:lpstr>
      <vt:lpstr>Задание 2. "Полезные напитки" </vt:lpstr>
      <vt:lpstr>Полезные напитки</vt:lpstr>
      <vt:lpstr>Задание 3.  "Каша-пища наша"</vt:lpstr>
      <vt:lpstr>"Каша-пища наша"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Наталья Перевалова</cp:lastModifiedBy>
  <cp:revision>560</cp:revision>
  <dcterms:created xsi:type="dcterms:W3CDTF">2023-05-07T12:14:08Z</dcterms:created>
  <dcterms:modified xsi:type="dcterms:W3CDTF">2023-05-07T14:19:47Z</dcterms:modified>
</cp:coreProperties>
</file>