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63" r:id="rId3"/>
    <p:sldId id="257" r:id="rId4"/>
    <p:sldId id="264" r:id="rId5"/>
    <p:sldId id="258" r:id="rId6"/>
    <p:sldId id="262" r:id="rId7"/>
    <p:sldId id="259" r:id="rId8"/>
    <p:sldId id="260" r:id="rId9"/>
    <p:sldId id="266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B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CFB86-1839-4A65-A34A-162BF2BDB011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801A2-1CE5-4227-A2D4-BFC6F5E170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56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801A2-1CE5-4227-A2D4-BFC6F5E1709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473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AAFD-5E88-4459-9424-AE62BBE01000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1A0A3EA-1285-4706-A450-6D2CDD8BEE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AAFD-5E88-4459-9424-AE62BBE01000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A3EA-1285-4706-A450-6D2CDD8BEE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AAFD-5E88-4459-9424-AE62BBE01000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A3EA-1285-4706-A450-6D2CDD8BEE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1AF83-25BB-41D3-9A55-5D8579E6F9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095694"/>
      </p:ext>
    </p:extLst>
  </p:cSld>
  <p:clrMapOvr>
    <a:masterClrMapping/>
  </p:clrMapOvr>
  <p:transition>
    <p:pu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94029-6F70-46EB-9FC5-42AEB0D1BB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989006"/>
      </p:ext>
    </p:extLst>
  </p:cSld>
  <p:clrMapOvr>
    <a:masterClrMapping/>
  </p:clrMapOvr>
  <p:transition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AAFD-5E88-4459-9424-AE62BBE01000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A3EA-1285-4706-A450-6D2CDD8BEE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AAFD-5E88-4459-9424-AE62BBE01000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A0A3EA-1285-4706-A450-6D2CDD8BEE1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AAFD-5E88-4459-9424-AE62BBE01000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A3EA-1285-4706-A450-6D2CDD8BEE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AAFD-5E88-4459-9424-AE62BBE01000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A3EA-1285-4706-A450-6D2CDD8BEE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AAFD-5E88-4459-9424-AE62BBE01000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A3EA-1285-4706-A450-6D2CDD8BEE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AAFD-5E88-4459-9424-AE62BBE01000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A3EA-1285-4706-A450-6D2CDD8BEE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AAFD-5E88-4459-9424-AE62BBE01000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A3EA-1285-4706-A450-6D2CDD8BEE1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AAFD-5E88-4459-9424-AE62BBE01000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1A0A3EA-1285-4706-A450-6D2CDD8BEE1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E739AAFD-5E88-4459-9424-AE62BBE01000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A1A0A3EA-1285-4706-A450-6D2CDD8BEE1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.png"/><Relationship Id="rId5" Type="http://schemas.openxmlformats.org/officeDocument/2006/relationships/image" Target="../media/image41.png"/><Relationship Id="rId4" Type="http://schemas.openxmlformats.org/officeDocument/2006/relationships/image" Target="../media/image40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image" Target="../media/image2.png"/><Relationship Id="rId7" Type="http://schemas.openxmlformats.org/officeDocument/2006/relationships/slide" Target="slid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slide" Target="slide3.xml"/><Relationship Id="rId4" Type="http://schemas.openxmlformats.org/officeDocument/2006/relationships/image" Target="../media/image3.png"/><Relationship Id="rId9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13" Type="http://schemas.openxmlformats.org/officeDocument/2006/relationships/image" Target="../media/image5.png"/><Relationship Id="rId3" Type="http://schemas.openxmlformats.org/officeDocument/2006/relationships/slide" Target="slide5.xm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11" Type="http://schemas.openxmlformats.org/officeDocument/2006/relationships/image" Target="../media/image7.wmf"/><Relationship Id="rId5" Type="http://schemas.openxmlformats.org/officeDocument/2006/relationships/slide" Target="slide8.xml"/><Relationship Id="rId10" Type="http://schemas.openxmlformats.org/officeDocument/2006/relationships/oleObject" Target="../embeddings/oleObject2.bin"/><Relationship Id="rId4" Type="http://schemas.openxmlformats.org/officeDocument/2006/relationships/slide" Target="slide7.xml"/><Relationship Id="rId9" Type="http://schemas.openxmlformats.org/officeDocument/2006/relationships/image" Target="../media/image6.wmf"/><Relationship Id="rId1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3.bin"/><Relationship Id="rId21" Type="http://schemas.openxmlformats.org/officeDocument/2006/relationships/image" Target="../media/image2.png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slide" Target="slide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22.wmf"/><Relationship Id="rId18" Type="http://schemas.openxmlformats.org/officeDocument/2006/relationships/image" Target="../media/image24.wmf"/><Relationship Id="rId3" Type="http://schemas.openxmlformats.org/officeDocument/2006/relationships/slide" Target="slide3.xml"/><Relationship Id="rId21" Type="http://schemas.openxmlformats.org/officeDocument/2006/relationships/image" Target="../media/image25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15.bin"/><Relationship Id="rId17" Type="http://schemas.openxmlformats.org/officeDocument/2006/relationships/oleObject" Target="../embeddings/oleObject17.bin"/><Relationship Id="rId25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21.wmf"/><Relationship Id="rId24" Type="http://schemas.openxmlformats.org/officeDocument/2006/relationships/image" Target="../media/image27.png"/><Relationship Id="rId5" Type="http://schemas.openxmlformats.org/officeDocument/2006/relationships/slide" Target="slide8.xml"/><Relationship Id="rId15" Type="http://schemas.openxmlformats.org/officeDocument/2006/relationships/image" Target="../media/image23.wmf"/><Relationship Id="rId23" Type="http://schemas.openxmlformats.org/officeDocument/2006/relationships/image" Target="../media/image26.wmf"/><Relationship Id="rId10" Type="http://schemas.openxmlformats.org/officeDocument/2006/relationships/oleObject" Target="../embeddings/oleObject14.bin"/><Relationship Id="rId19" Type="http://schemas.openxmlformats.org/officeDocument/2006/relationships/image" Target="../media/image9.png"/><Relationship Id="rId4" Type="http://schemas.openxmlformats.org/officeDocument/2006/relationships/slide" Target="slide6.xml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16.bin"/><Relationship Id="rId22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slide" Target="slide3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png"/><Relationship Id="rId11" Type="http://schemas.openxmlformats.org/officeDocument/2006/relationships/slide" Target="slide2.xml"/><Relationship Id="rId5" Type="http://schemas.openxmlformats.org/officeDocument/2006/relationships/slide" Target="slide8.xml"/><Relationship Id="rId10" Type="http://schemas.openxmlformats.org/officeDocument/2006/relationships/image" Target="../media/image5.png"/><Relationship Id="rId4" Type="http://schemas.openxmlformats.org/officeDocument/2006/relationships/slide" Target="slide5.xml"/><Relationship Id="rId9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23.bin"/><Relationship Id="rId3" Type="http://schemas.openxmlformats.org/officeDocument/2006/relationships/slide" Target="slide5.xml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png"/><Relationship Id="rId11" Type="http://schemas.openxmlformats.org/officeDocument/2006/relationships/image" Target="../media/image9.png"/><Relationship Id="rId5" Type="http://schemas.openxmlformats.org/officeDocument/2006/relationships/slide" Target="slide3.xml"/><Relationship Id="rId15" Type="http://schemas.openxmlformats.org/officeDocument/2006/relationships/slide" Target="slide2.xml"/><Relationship Id="rId10" Type="http://schemas.openxmlformats.org/officeDocument/2006/relationships/image" Target="../media/image30.wmf"/><Relationship Id="rId4" Type="http://schemas.openxmlformats.org/officeDocument/2006/relationships/slide" Target="slide7.xml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3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944217"/>
          </a:xfrm>
        </p:spPr>
        <p:txBody>
          <a:bodyPr/>
          <a:lstStyle/>
          <a:p>
            <a:pPr algn="ctr"/>
            <a:r>
              <a:rPr lang="ru-RU" sz="7200" dirty="0" smtClean="0"/>
              <a:t>одночлены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869160"/>
            <a:ext cx="7848872" cy="91440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ru-RU" dirty="0" smtClean="0"/>
              <a:t>алгебра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7класс</a:t>
            </a:r>
          </a:p>
          <a:p>
            <a:pPr algn="ctr"/>
            <a:r>
              <a:rPr lang="ru-RU" dirty="0" smtClean="0"/>
              <a:t>урок систематизации </a:t>
            </a:r>
            <a:r>
              <a:rPr lang="ru-RU" dirty="0" smtClean="0"/>
              <a:t>знаний</a:t>
            </a:r>
          </a:p>
          <a:p>
            <a:pPr algn="ctr"/>
            <a:r>
              <a:rPr lang="ru-R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611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ятиугольник 12"/>
          <p:cNvSpPr/>
          <p:nvPr/>
        </p:nvSpPr>
        <p:spPr>
          <a:xfrm>
            <a:off x="1259632" y="674117"/>
            <a:ext cx="7056438" cy="81066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 smtClean="0">
                <a:solidFill>
                  <a:schemeClr val="tx1"/>
                </a:solidFill>
                <a:latin typeface="Candara" pitchFamily="34" charset="0"/>
              </a:rPr>
              <a:t>Представьте выражение в виде степени ч указанным показателем:</a:t>
            </a:r>
            <a:endParaRPr lang="ru-RU" b="1" dirty="0">
              <a:solidFill>
                <a:schemeClr val="tx1"/>
              </a:solidFill>
              <a:latin typeface="Candara" pitchFamily="34" charset="0"/>
            </a:endParaRPr>
          </a:p>
        </p:txBody>
      </p:sp>
      <p:graphicFrame>
        <p:nvGraphicFramePr>
          <p:cNvPr id="188431" name="Object 15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09918122"/>
              </p:ext>
            </p:extLst>
          </p:nvPr>
        </p:nvGraphicFramePr>
        <p:xfrm>
          <a:off x="508000" y="2636838"/>
          <a:ext cx="4964113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Формула" r:id="rId3" imgW="1612800" imgH="266400" progId="Equation.3">
                  <p:embed/>
                </p:oleObj>
              </mc:Choice>
              <mc:Fallback>
                <p:oleObj name="Формула" r:id="rId3" imgW="161280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2636838"/>
                        <a:ext cx="4964113" cy="820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8433" name="Object 1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577503772"/>
              </p:ext>
            </p:extLst>
          </p:nvPr>
        </p:nvGraphicFramePr>
        <p:xfrm>
          <a:off x="541338" y="3933825"/>
          <a:ext cx="535622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Формула" r:id="rId5" imgW="1803240" imgH="266400" progId="Equation.3">
                  <p:embed/>
                </p:oleObj>
              </mc:Choice>
              <mc:Fallback>
                <p:oleObj name="Формула" r:id="rId5" imgW="180324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8" y="3933825"/>
                        <a:ext cx="5356225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Содержимое 2"/>
          <p:cNvSpPr txBox="1">
            <a:spLocks/>
          </p:cNvSpPr>
          <p:nvPr/>
        </p:nvSpPr>
        <p:spPr bwMode="auto">
          <a:xfrm>
            <a:off x="3910013" y="2708275"/>
            <a:ext cx="1295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 bwMode="auto">
          <a:xfrm>
            <a:off x="4355976" y="4005262"/>
            <a:ext cx="13684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0,1х</a:t>
            </a:r>
            <a:r>
              <a:rPr lang="ru-RU" sz="28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90" y="674116"/>
            <a:ext cx="815110" cy="627635"/>
          </a:xfrm>
          <a:prstGeom prst="rect">
            <a:avLst/>
          </a:prstGeom>
        </p:spPr>
      </p:pic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195216" y="6259404"/>
            <a:ext cx="553497" cy="44961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Управляющая кнопка: справка 1">
            <a:hlinkClick r:id="" action="ppaction://noaction" highlightClick="1"/>
          </p:cNvPr>
          <p:cNvSpPr/>
          <p:nvPr/>
        </p:nvSpPr>
        <p:spPr>
          <a:xfrm>
            <a:off x="5580062" y="2780605"/>
            <a:ext cx="504105" cy="503039"/>
          </a:xfrm>
          <a:prstGeom prst="actionButtonHel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справка 11">
            <a:hlinkClick r:id="" action="ppaction://noaction" highlightClick="1"/>
          </p:cNvPr>
          <p:cNvSpPr/>
          <p:nvPr/>
        </p:nvSpPr>
        <p:spPr>
          <a:xfrm>
            <a:off x="6084167" y="4041874"/>
            <a:ext cx="504105" cy="503039"/>
          </a:xfrm>
          <a:prstGeom prst="actionButtonHel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834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88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18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 build="p"/>
      <p:bldP spid="10" grpId="0" build="p"/>
      <p:bldP spid="2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ятиугольник 6"/>
          <p:cNvSpPr/>
          <p:nvPr/>
        </p:nvSpPr>
        <p:spPr>
          <a:xfrm>
            <a:off x="1259631" y="610108"/>
            <a:ext cx="5904657" cy="75565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 smtClean="0">
                <a:solidFill>
                  <a:schemeClr val="tx1"/>
                </a:solidFill>
                <a:latin typeface="Candara" pitchFamily="34" charset="0"/>
              </a:rPr>
              <a:t>Впишите пропущенный множитель:</a:t>
            </a:r>
            <a:endParaRPr lang="ru-RU" b="1" dirty="0">
              <a:solidFill>
                <a:schemeClr val="tx1"/>
              </a:solidFill>
              <a:latin typeface="Candara" pitchFamily="34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579601"/>
              </p:ext>
            </p:extLst>
          </p:nvPr>
        </p:nvGraphicFramePr>
        <p:xfrm>
          <a:off x="363538" y="1771650"/>
          <a:ext cx="568325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0" name="Формула" r:id="rId3" imgW="1879560" imgH="253800" progId="Equation.3">
                  <p:embed/>
                </p:oleObj>
              </mc:Choice>
              <mc:Fallback>
                <p:oleObj name="Формула" r:id="rId3" imgW="18795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8" y="1771650"/>
                        <a:ext cx="5683250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8850940"/>
              </p:ext>
            </p:extLst>
          </p:nvPr>
        </p:nvGraphicFramePr>
        <p:xfrm>
          <a:off x="250825" y="3206750"/>
          <a:ext cx="7307263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Формула" r:id="rId5" imgW="2209680" imgH="253800" progId="Equation.3">
                  <p:embed/>
                </p:oleObj>
              </mc:Choice>
              <mc:Fallback>
                <p:oleObj name="Формула" r:id="rId5" imgW="22096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206750"/>
                        <a:ext cx="7307263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Содержимое 2"/>
          <p:cNvSpPr txBox="1">
            <a:spLocks/>
          </p:cNvSpPr>
          <p:nvPr/>
        </p:nvSpPr>
        <p:spPr bwMode="auto">
          <a:xfrm>
            <a:off x="2563997" y="1773238"/>
            <a:ext cx="121882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8ав</a:t>
            </a:r>
            <a:r>
              <a:rPr lang="ru-RU" sz="36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 bwMode="auto">
          <a:xfrm>
            <a:off x="971600" y="3253261"/>
            <a:ext cx="122396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0,5х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8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90" y="674116"/>
            <a:ext cx="815110" cy="627635"/>
          </a:xfrm>
          <a:prstGeom prst="rect">
            <a:avLst/>
          </a:prstGeom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195216" y="6259404"/>
            <a:ext cx="553497" cy="44961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справка 13">
            <a:hlinkClick r:id="" action="ppaction://noaction" highlightClick="1"/>
          </p:cNvPr>
          <p:cNvSpPr/>
          <p:nvPr/>
        </p:nvSpPr>
        <p:spPr>
          <a:xfrm>
            <a:off x="6084167" y="1845568"/>
            <a:ext cx="504105" cy="503039"/>
          </a:xfrm>
          <a:prstGeom prst="actionButtonHel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справка 14">
            <a:hlinkClick r:id="" action="ppaction://noaction" highlightClick="1"/>
          </p:cNvPr>
          <p:cNvSpPr/>
          <p:nvPr/>
        </p:nvSpPr>
        <p:spPr>
          <a:xfrm>
            <a:off x="7621189" y="3397922"/>
            <a:ext cx="504105" cy="503039"/>
          </a:xfrm>
          <a:prstGeom prst="actionButtonHel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733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72" name="Object 12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404089395"/>
              </p:ext>
            </p:extLst>
          </p:nvPr>
        </p:nvGraphicFramePr>
        <p:xfrm>
          <a:off x="467544" y="1772816"/>
          <a:ext cx="424656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Формула" r:id="rId3" imgW="1498320" imgH="279360" progId="Equation.3">
                  <p:embed/>
                </p:oleObj>
              </mc:Choice>
              <mc:Fallback>
                <p:oleObj name="Формула" r:id="rId3" imgW="149832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772816"/>
                        <a:ext cx="4246563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10" descr="Картинка 2916 из 13244"/>
          <p:cNvPicPr>
            <a:picLocks noChangeAspect="1" noChangeArrowheads="1"/>
          </p:cNvPicPr>
          <p:nvPr/>
        </p:nvPicPr>
        <p:blipFill>
          <a:blip r:embed="rId5" cstate="screen"/>
          <a:srcRect l="6975" t="4167"/>
          <a:stretch>
            <a:fillRect/>
          </a:stretch>
        </p:blipFill>
        <p:spPr bwMode="auto">
          <a:xfrm>
            <a:off x="5796136" y="2420888"/>
            <a:ext cx="2952328" cy="339449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Овал 8"/>
          <p:cNvSpPr/>
          <p:nvPr/>
        </p:nvSpPr>
        <p:spPr>
          <a:xfrm>
            <a:off x="2987675" y="2637271"/>
            <a:ext cx="2736850" cy="863600"/>
          </a:xfrm>
          <a:prstGeom prst="ellipse">
            <a:avLst/>
          </a:prstGeom>
          <a:solidFill>
            <a:schemeClr val="accent1">
              <a:alpha val="0"/>
            </a:schemeClr>
          </a:solidFill>
          <a:ln w="508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400x</a:t>
            </a:r>
            <a:r>
              <a:rPr lang="en-US" sz="36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6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763713" y="5300663"/>
            <a:ext cx="2736850" cy="865187"/>
          </a:xfrm>
          <a:prstGeom prst="ellipse">
            <a:avLst/>
          </a:prstGeom>
          <a:solidFill>
            <a:schemeClr val="accent1">
              <a:alpha val="0"/>
            </a:schemeClr>
          </a:solidFill>
          <a:ln w="508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2a</a:t>
            </a:r>
            <a:r>
              <a:rPr lang="en-US" sz="40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одержимое 2"/>
          <p:cNvSpPr>
            <a:spLocks noGrp="1"/>
          </p:cNvSpPr>
          <p:nvPr>
            <p:ph sz="quarter" idx="1"/>
          </p:nvPr>
        </p:nvSpPr>
        <p:spPr>
          <a:xfrm>
            <a:off x="576263" y="4221088"/>
            <a:ext cx="5111750" cy="720725"/>
          </a:xfrm>
        </p:spPr>
        <p:txBody>
          <a:bodyPr>
            <a:normAutofit fontScale="92500"/>
          </a:bodyPr>
          <a:lstStyle/>
          <a:p>
            <a:pPr>
              <a:buFont typeface="Wingdings 2" pitchFamily="18" charset="2"/>
              <a:buNone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(- 2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· (-0,5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" name="Пятиугольник 13"/>
          <p:cNvSpPr/>
          <p:nvPr/>
        </p:nvSpPr>
        <p:spPr>
          <a:xfrm>
            <a:off x="1259632" y="620713"/>
            <a:ext cx="5760640" cy="68103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 smtClean="0">
                <a:solidFill>
                  <a:schemeClr val="tx1"/>
                </a:solidFill>
                <a:latin typeface="Candara" pitchFamily="34" charset="0"/>
              </a:rPr>
              <a:t>Упростите выражение:</a:t>
            </a:r>
            <a:endParaRPr lang="ru-RU" b="1" dirty="0">
              <a:solidFill>
                <a:schemeClr val="tx1"/>
              </a:solidFill>
              <a:latin typeface="Candara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90" y="674116"/>
            <a:ext cx="815110" cy="627635"/>
          </a:xfrm>
          <a:prstGeom prst="rect">
            <a:avLst/>
          </a:prstGeom>
        </p:spPr>
      </p:pic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195216" y="6259404"/>
            <a:ext cx="553497" cy="44961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справка 14">
            <a:hlinkClick r:id="" action="ppaction://noaction" highlightClick="1"/>
          </p:cNvPr>
          <p:cNvSpPr/>
          <p:nvPr/>
        </p:nvSpPr>
        <p:spPr>
          <a:xfrm>
            <a:off x="4896060" y="1917849"/>
            <a:ext cx="504105" cy="503039"/>
          </a:xfrm>
          <a:prstGeom prst="actionButtonHel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справка 15">
            <a:hlinkClick r:id="" action="ppaction://noaction" highlightClick="1"/>
          </p:cNvPr>
          <p:cNvSpPr/>
          <p:nvPr/>
        </p:nvSpPr>
        <p:spPr>
          <a:xfrm>
            <a:off x="5400165" y="4365104"/>
            <a:ext cx="504105" cy="503039"/>
          </a:xfrm>
          <a:prstGeom prst="actionButtonHel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231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94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build="p"/>
      <p:bldP spid="15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pic>
        <p:nvPicPr>
          <p:cNvPr id="17410" name="Picture 2" descr="C:\Users\О\Downloads\загруженно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628800"/>
            <a:ext cx="194421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0600861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6187" y="2365855"/>
            <a:ext cx="6077504" cy="547149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Candara" pitchFamily="34" charset="0"/>
              </a:rPr>
              <a:t>Основное понятие, определение</a:t>
            </a:r>
            <a:endParaRPr lang="ru-RU" sz="2800" dirty="0">
              <a:latin typeface="Candara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386" y="4649938"/>
            <a:ext cx="823016" cy="861296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871" y="2204864"/>
            <a:ext cx="869132" cy="86913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073" y="3415307"/>
            <a:ext cx="980728" cy="98072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073" y="5790806"/>
            <a:ext cx="1106675" cy="852140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2125652" y="3657924"/>
            <a:ext cx="6077504" cy="5471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latin typeface="Candara" pitchFamily="34" charset="0"/>
              </a:rPr>
              <a:t>Дополнительная информация</a:t>
            </a:r>
            <a:endParaRPr lang="ru-RU" sz="2800" dirty="0">
              <a:latin typeface="Candara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094495" y="4725144"/>
            <a:ext cx="6077504" cy="5471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latin typeface="Candara" pitchFamily="34" charset="0"/>
              </a:rPr>
              <a:t>примеры</a:t>
            </a:r>
            <a:endParaRPr lang="ru-RU" sz="2800" dirty="0">
              <a:latin typeface="Candara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125652" y="5849728"/>
            <a:ext cx="6077504" cy="5471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latin typeface="Candara" pitchFamily="34" charset="0"/>
              </a:rPr>
              <a:t>Выполни задание</a:t>
            </a:r>
            <a:endParaRPr lang="ru-RU" sz="2800" dirty="0">
              <a:latin typeface="Candara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2042748" y="332655"/>
            <a:ext cx="4739224" cy="5471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 smtClean="0">
                <a:latin typeface="Candara" pitchFamily="34" charset="0"/>
              </a:rPr>
              <a:t>Навигация урока</a:t>
            </a:r>
            <a:endParaRPr lang="ru-RU" sz="2800" b="1" dirty="0">
              <a:latin typeface="Candara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36073" y="1988840"/>
            <a:ext cx="7591596" cy="0"/>
          </a:xfrm>
          <a:prstGeom prst="line">
            <a:avLst/>
          </a:prstGeom>
          <a:ln w="3492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>
            <a:hlinkClick r:id="rId7" action="ppaction://hlinksldjump"/>
          </p:cNvPr>
          <p:cNvSpPr/>
          <p:nvPr/>
        </p:nvSpPr>
        <p:spPr>
          <a:xfrm>
            <a:off x="2525148" y="1138001"/>
            <a:ext cx="2206723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Candara" pitchFamily="34" charset="0"/>
              </a:rPr>
              <a:t>стандартный вид </a:t>
            </a:r>
            <a:endParaRPr lang="ru-RU" sz="2000" dirty="0">
              <a:latin typeface="Candara" pitchFamily="34" charset="0"/>
            </a:endParaRPr>
          </a:p>
        </p:txBody>
      </p:sp>
      <p:sp>
        <p:nvSpPr>
          <p:cNvPr id="15" name="Скругленный прямоугольник 14">
            <a:hlinkClick r:id="rId8" action="ppaction://hlinksldjump"/>
          </p:cNvPr>
          <p:cNvSpPr/>
          <p:nvPr/>
        </p:nvSpPr>
        <p:spPr>
          <a:xfrm>
            <a:off x="4860032" y="1155187"/>
            <a:ext cx="1978854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Candara" pitchFamily="34" charset="0"/>
              </a:rPr>
              <a:t>коэффициент</a:t>
            </a:r>
            <a:endParaRPr lang="ru-RU" sz="2000" dirty="0">
              <a:latin typeface="Candara" pitchFamily="34" charset="0"/>
            </a:endParaRPr>
          </a:p>
        </p:txBody>
      </p:sp>
      <p:sp>
        <p:nvSpPr>
          <p:cNvPr id="16" name="Скругленный прямоугольник 15">
            <a:hlinkClick r:id="rId9" action="ppaction://hlinksldjump"/>
          </p:cNvPr>
          <p:cNvSpPr/>
          <p:nvPr/>
        </p:nvSpPr>
        <p:spPr>
          <a:xfrm>
            <a:off x="6948264" y="1155187"/>
            <a:ext cx="1944216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Candara" pitchFamily="34" charset="0"/>
              </a:rPr>
              <a:t>степень</a:t>
            </a:r>
            <a:endParaRPr lang="ru-RU" sz="2000" dirty="0">
              <a:latin typeface="Candara" pitchFamily="34" charset="0"/>
            </a:endParaRPr>
          </a:p>
        </p:txBody>
      </p:sp>
      <p:sp>
        <p:nvSpPr>
          <p:cNvPr id="17" name="Скругленный прямоугольник 16">
            <a:hlinkClick r:id="rId10" action="ppaction://hlinksldjump"/>
          </p:cNvPr>
          <p:cNvSpPr/>
          <p:nvPr/>
        </p:nvSpPr>
        <p:spPr>
          <a:xfrm>
            <a:off x="179512" y="1138001"/>
            <a:ext cx="2206723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Candara" pitchFamily="34" charset="0"/>
              </a:rPr>
              <a:t>определение</a:t>
            </a:r>
            <a:endParaRPr lang="ru-RU" sz="20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2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0"/>
            <a:ext cx="9036496" cy="104414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>
            <a:hlinkClick r:id="rId3" action="ppaction://hlinksldjump"/>
          </p:cNvPr>
          <p:cNvSpPr/>
          <p:nvPr/>
        </p:nvSpPr>
        <p:spPr>
          <a:xfrm>
            <a:off x="1040872" y="236052"/>
            <a:ext cx="2592288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Candara" pitchFamily="34" charset="0"/>
              </a:rPr>
              <a:t>стандартный вид </a:t>
            </a:r>
            <a:endParaRPr lang="ru-RU" sz="2400" dirty="0">
              <a:latin typeface="Candara" pitchFamily="34" charset="0"/>
            </a:endParaRPr>
          </a:p>
        </p:txBody>
      </p:sp>
      <p:sp>
        <p:nvSpPr>
          <p:cNvPr id="7" name="Скругленный прямоугольник 6">
            <a:hlinkClick r:id="rId4" action="ppaction://hlinksldjump"/>
          </p:cNvPr>
          <p:cNvSpPr/>
          <p:nvPr/>
        </p:nvSpPr>
        <p:spPr>
          <a:xfrm>
            <a:off x="3817283" y="222197"/>
            <a:ext cx="2445539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Candara" pitchFamily="34" charset="0"/>
              </a:rPr>
              <a:t>коэффициент</a:t>
            </a:r>
            <a:endParaRPr lang="ru-RU" sz="2400" dirty="0">
              <a:latin typeface="Candara" pitchFamily="34" charset="0"/>
            </a:endParaRPr>
          </a:p>
        </p:txBody>
      </p:sp>
      <p:sp>
        <p:nvSpPr>
          <p:cNvPr id="8" name="Скругленный прямоугольник 7">
            <a:hlinkClick r:id="rId5" action="ppaction://hlinksldjump"/>
          </p:cNvPr>
          <p:cNvSpPr/>
          <p:nvPr/>
        </p:nvSpPr>
        <p:spPr>
          <a:xfrm>
            <a:off x="6444208" y="222197"/>
            <a:ext cx="2304256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Candara" pitchFamily="34" charset="0"/>
              </a:rPr>
              <a:t>степень</a:t>
            </a:r>
            <a:endParaRPr lang="ru-RU" sz="2400" dirty="0">
              <a:latin typeface="Candara" pitchFamily="34" charset="0"/>
            </a:endParaRPr>
          </a:p>
        </p:txBody>
      </p:sp>
      <p:sp>
        <p:nvSpPr>
          <p:cNvPr id="12" name="Текст 1"/>
          <p:cNvSpPr txBox="1">
            <a:spLocks/>
          </p:cNvSpPr>
          <p:nvPr/>
        </p:nvSpPr>
        <p:spPr>
          <a:xfrm>
            <a:off x="1331641" y="1844824"/>
            <a:ext cx="7416824" cy="9409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5250"/>
            <a:r>
              <a:rPr lang="ru-RU" sz="2800" u="sng" dirty="0" smtClean="0">
                <a:latin typeface="Candara" pitchFamily="34" charset="0"/>
              </a:rPr>
              <a:t>Одночлен</a:t>
            </a:r>
            <a:r>
              <a:rPr lang="ru-RU" sz="2800" dirty="0" smtClean="0">
                <a:latin typeface="Candara" pitchFamily="34" charset="0"/>
              </a:rPr>
              <a:t> –</a:t>
            </a:r>
            <a:r>
              <a:rPr lang="en-US" sz="2800" dirty="0" smtClean="0">
                <a:latin typeface="Candara" pitchFamily="34" charset="0"/>
              </a:rPr>
              <a:t> </a:t>
            </a:r>
            <a:r>
              <a:rPr lang="ru-RU" sz="2800" dirty="0" smtClean="0">
                <a:latin typeface="Candara" pitchFamily="34" charset="0"/>
              </a:rPr>
              <a:t>это произведение чисел, переменных и их степеней.</a:t>
            </a:r>
            <a:endParaRPr lang="ru-RU" sz="2800" dirty="0">
              <a:latin typeface="Candara" pitchFamily="34" charset="0"/>
            </a:endParaRPr>
          </a:p>
        </p:txBody>
      </p:sp>
      <p:sp>
        <p:nvSpPr>
          <p:cNvPr id="13" name="Текст 1"/>
          <p:cNvSpPr txBox="1">
            <a:spLocks/>
          </p:cNvSpPr>
          <p:nvPr/>
        </p:nvSpPr>
        <p:spPr>
          <a:xfrm>
            <a:off x="1331641" y="3324554"/>
            <a:ext cx="7272807" cy="770666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Questrial"/>
              <a:buChar char="●"/>
              <a:defRPr sz="2100" b="0" i="0" u="none" strike="noStrike" cap="none">
                <a:solidFill>
                  <a:schemeClr val="dk1"/>
                </a:solidFill>
                <a:latin typeface="Montserrat" panose="00000500000000000000" pitchFamily="2" charset="-52"/>
                <a:ea typeface="Questrial"/>
                <a:cs typeface="Questrial"/>
                <a:sym typeface="Questrial"/>
              </a:defRPr>
            </a:lvl1pPr>
            <a:lvl2pPr marL="914400" marR="0" lvl="1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●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●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3020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95250" indent="0">
              <a:buFont typeface="Questrial"/>
              <a:buNone/>
            </a:pPr>
            <a:r>
              <a:rPr lang="ru-RU" dirty="0" smtClean="0">
                <a:solidFill>
                  <a:schemeClr val="tx1"/>
                </a:solidFill>
                <a:latin typeface="Montserrat"/>
              </a:rPr>
              <a:t>Буквы и числа называются множителями одночлена.</a:t>
            </a:r>
            <a:endParaRPr lang="ru-RU" dirty="0">
              <a:solidFill>
                <a:schemeClr val="tx1"/>
              </a:solidFill>
              <a:latin typeface="Montserrat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09" y="1897525"/>
            <a:ext cx="739387" cy="739387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77" y="3324554"/>
            <a:ext cx="770666" cy="770666"/>
          </a:xfrm>
          <a:prstGeom prst="rect">
            <a:avLst/>
          </a:prstGeom>
        </p:spPr>
      </p:pic>
      <p:sp>
        <p:nvSpPr>
          <p:cNvPr id="17" name="Текст 1"/>
          <p:cNvSpPr txBox="1">
            <a:spLocks/>
          </p:cNvSpPr>
          <p:nvPr/>
        </p:nvSpPr>
        <p:spPr>
          <a:xfrm>
            <a:off x="1331641" y="4955467"/>
            <a:ext cx="1424842" cy="567381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Questrial"/>
              <a:buChar char="●"/>
              <a:defRPr sz="2100" b="0" i="0" u="none" strike="noStrike" cap="none">
                <a:solidFill>
                  <a:schemeClr val="dk1"/>
                </a:solidFill>
                <a:latin typeface="Montserrat" panose="00000500000000000000" pitchFamily="2" charset="-52"/>
                <a:ea typeface="Questrial"/>
                <a:cs typeface="Questrial"/>
                <a:sym typeface="Questrial"/>
              </a:defRPr>
            </a:lvl1pPr>
            <a:lvl2pPr marL="914400" marR="0" lvl="1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●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●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3020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95250" indent="0">
              <a:buFont typeface="Questrial"/>
              <a:buNone/>
            </a:pPr>
            <a:r>
              <a:rPr lang="ru-RU" b="1" dirty="0" smtClean="0">
                <a:solidFill>
                  <a:schemeClr val="tx1"/>
                </a:solidFill>
                <a:latin typeface="Candara" pitchFamily="34" charset="0"/>
              </a:rPr>
              <a:t>Пример:</a:t>
            </a:r>
            <a:endParaRPr lang="ru-RU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41163" y="4977548"/>
            <a:ext cx="55632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2b; -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;                               -5;    0,3.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766763"/>
              </p:ext>
            </p:extLst>
          </p:nvPr>
        </p:nvGraphicFramePr>
        <p:xfrm>
          <a:off x="5858007" y="4792373"/>
          <a:ext cx="868747" cy="893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" name="Формула" r:id="rId8" imgW="444240" imgH="457200" progId="Equation.3">
                  <p:embed/>
                </p:oleObj>
              </mc:Choice>
              <mc:Fallback>
                <p:oleObj name="Формула" r:id="rId8" imgW="44424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858007" y="4792373"/>
                        <a:ext cx="868747" cy="8935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305300"/>
              </p:ext>
            </p:extLst>
          </p:nvPr>
        </p:nvGraphicFramePr>
        <p:xfrm>
          <a:off x="4414182" y="4954567"/>
          <a:ext cx="1408623" cy="546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" name="Формула" r:id="rId10" imgW="622080" imgH="241200" progId="Equation.3">
                  <p:embed/>
                </p:oleObj>
              </mc:Choice>
              <mc:Fallback>
                <p:oleObj name="Формула" r:id="rId10" imgW="62208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14182" y="4954567"/>
                        <a:ext cx="1408623" cy="5462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Прямая соединительная линия 20"/>
          <p:cNvCxnSpPr/>
          <p:nvPr/>
        </p:nvCxnSpPr>
        <p:spPr>
          <a:xfrm>
            <a:off x="5364088" y="6387591"/>
            <a:ext cx="3335084" cy="6263"/>
          </a:xfrm>
          <a:prstGeom prst="line">
            <a:avLst/>
          </a:prstGeom>
          <a:ln w="31750" cmpd="sng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Рисунок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741" y="4882587"/>
            <a:ext cx="681447" cy="713143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1325166" y="6089902"/>
            <a:ext cx="31325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5250" indent="0">
              <a:buNone/>
            </a:pPr>
            <a:r>
              <a:rPr lang="ru-RU" sz="2000" b="1" dirty="0" smtClean="0">
                <a:latin typeface="Candara" pitchFamily="34" charset="0"/>
              </a:rPr>
              <a:t>Запиши свои одночлены</a:t>
            </a:r>
            <a:r>
              <a:rPr lang="ru-RU" sz="2000" b="1" dirty="0" smtClean="0"/>
              <a:t>: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94741" y="1044143"/>
            <a:ext cx="5244189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latin typeface="Candara" pitchFamily="34" charset="0"/>
              </a:rPr>
              <a:t>Определение:</a:t>
            </a:r>
            <a:endParaRPr lang="ru-RU" sz="2400" b="1" dirty="0">
              <a:latin typeface="Candara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H="1" flipV="1">
            <a:off x="535095" y="524084"/>
            <a:ext cx="482648" cy="60066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62" y="5899891"/>
            <a:ext cx="815110" cy="627635"/>
          </a:xfrm>
          <a:prstGeom prst="rect">
            <a:avLst/>
          </a:prstGeom>
        </p:spPr>
      </p:pic>
      <p:sp>
        <p:nvSpPr>
          <p:cNvPr id="3" name="Управляющая кнопка: домой 2">
            <a:hlinkClick r:id="rId14" action="ppaction://hlinksldjump" highlightClick="1"/>
          </p:cNvPr>
          <p:cNvSpPr/>
          <p:nvPr/>
        </p:nvSpPr>
        <p:spPr>
          <a:xfrm>
            <a:off x="8314619" y="6289958"/>
            <a:ext cx="490543" cy="432560"/>
          </a:xfrm>
          <a:prstGeom prst="actionButtonHom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далее 25">
            <a:hlinkClick r:id="" action="ppaction://hlinkshowjump?jump=nextslide" highlightClick="1"/>
          </p:cNvPr>
          <p:cNvSpPr/>
          <p:nvPr/>
        </p:nvSpPr>
        <p:spPr>
          <a:xfrm>
            <a:off x="8314619" y="5675082"/>
            <a:ext cx="477464" cy="44961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625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2" grpId="0" build="p"/>
      <p:bldP spid="13" grpId="0" animBg="1"/>
      <p:bldP spid="17" grpId="0" animBg="1"/>
      <p:bldP spid="18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475656" y="620688"/>
            <a:ext cx="6103590" cy="637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i="1" dirty="0" smtClean="0">
                <a:latin typeface="Candara" pitchFamily="34" charset="0"/>
              </a:rPr>
              <a:t>Является ли одночленом выражение?</a:t>
            </a:r>
          </a:p>
          <a:p>
            <a:pPr>
              <a:buFontTx/>
              <a:buNone/>
            </a:pPr>
            <a:endParaRPr lang="ru-RU" sz="2800" i="1" dirty="0" smtClean="0">
              <a:latin typeface="Baskerville Old Face" pitchFamily="18" charset="0"/>
            </a:endParaRP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749485"/>
              </p:ext>
            </p:extLst>
          </p:nvPr>
        </p:nvGraphicFramePr>
        <p:xfrm>
          <a:off x="839873" y="1898802"/>
          <a:ext cx="1081087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2" name="Формула" r:id="rId3" imgW="381000" imgH="228600" progId="Equation.3">
                  <p:embed/>
                </p:oleObj>
              </mc:Choice>
              <mc:Fallback>
                <p:oleObj name="Формула" r:id="rId3" imgW="381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873" y="1898802"/>
                        <a:ext cx="1081087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359989"/>
              </p:ext>
            </p:extLst>
          </p:nvPr>
        </p:nvGraphicFramePr>
        <p:xfrm>
          <a:off x="768435" y="2835427"/>
          <a:ext cx="15113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3" name="Формула" r:id="rId5" imgW="520700" imgH="228600" progId="Equation.3">
                  <p:embed/>
                </p:oleObj>
              </mc:Choice>
              <mc:Fallback>
                <p:oleObj name="Формула" r:id="rId5" imgW="520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435" y="2835427"/>
                        <a:ext cx="151130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790798"/>
              </p:ext>
            </p:extLst>
          </p:nvPr>
        </p:nvGraphicFramePr>
        <p:xfrm>
          <a:off x="3432260" y="1755927"/>
          <a:ext cx="1223963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4" name="Формула" r:id="rId7" imgW="380835" imgH="203112" progId="Equation.3">
                  <p:embed/>
                </p:oleObj>
              </mc:Choice>
              <mc:Fallback>
                <p:oleObj name="Формула" r:id="rId7" imgW="380835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260" y="1755927"/>
                        <a:ext cx="1223963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703479"/>
              </p:ext>
            </p:extLst>
          </p:nvPr>
        </p:nvGraphicFramePr>
        <p:xfrm>
          <a:off x="839873" y="3914927"/>
          <a:ext cx="9366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5" name="Формула" r:id="rId9" imgW="342751" imgH="203112" progId="Equation.3">
                  <p:embed/>
                </p:oleObj>
              </mc:Choice>
              <mc:Fallback>
                <p:oleObj name="Формула" r:id="rId9" imgW="342751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873" y="3914927"/>
                        <a:ext cx="93662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689939"/>
              </p:ext>
            </p:extLst>
          </p:nvPr>
        </p:nvGraphicFramePr>
        <p:xfrm>
          <a:off x="3360823" y="2690964"/>
          <a:ext cx="135572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6" name="Формула" r:id="rId11" imgW="406048" imgH="203024" progId="Equation.3">
                  <p:embed/>
                </p:oleObj>
              </mc:Choice>
              <mc:Fallback>
                <p:oleObj name="Формула" r:id="rId11" imgW="406048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0823" y="2690964"/>
                        <a:ext cx="1355725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960249"/>
              </p:ext>
            </p:extLst>
          </p:nvPr>
        </p:nvGraphicFramePr>
        <p:xfrm>
          <a:off x="6385010" y="1779739"/>
          <a:ext cx="208915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7" name="Формула" r:id="rId13" imgW="698500" imgH="228600" progId="Equation.3">
                  <p:embed/>
                </p:oleObj>
              </mc:Choice>
              <mc:Fallback>
                <p:oleObj name="Формула" r:id="rId13" imgW="698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5010" y="1779739"/>
                        <a:ext cx="2089150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0197544"/>
              </p:ext>
            </p:extLst>
          </p:nvPr>
        </p:nvGraphicFramePr>
        <p:xfrm>
          <a:off x="6385010" y="2690964"/>
          <a:ext cx="2232025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8" name="Формула" r:id="rId15" imgW="749300" imgH="228600" progId="Equation.3">
                  <p:embed/>
                </p:oleObj>
              </mc:Choice>
              <mc:Fallback>
                <p:oleObj name="Формула" r:id="rId15" imgW="7493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5010" y="2690964"/>
                        <a:ext cx="2232025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613937"/>
              </p:ext>
            </p:extLst>
          </p:nvPr>
        </p:nvGraphicFramePr>
        <p:xfrm>
          <a:off x="3289385" y="3772052"/>
          <a:ext cx="1873250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9" name="Формула" r:id="rId17" imgW="634725" imgH="228501" progId="Equation.3">
                  <p:embed/>
                </p:oleObj>
              </mc:Choice>
              <mc:Fallback>
                <p:oleObj name="Формула" r:id="rId17" imgW="63472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85" y="3772052"/>
                        <a:ext cx="1873250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100033"/>
              </p:ext>
            </p:extLst>
          </p:nvPr>
        </p:nvGraphicFramePr>
        <p:xfrm>
          <a:off x="6385010" y="3627589"/>
          <a:ext cx="2303463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0" name="Формула" r:id="rId19" imgW="774364" imgH="203112" progId="Equation.3">
                  <p:embed/>
                </p:oleObj>
              </mc:Choice>
              <mc:Fallback>
                <p:oleObj name="Формула" r:id="rId19" imgW="774364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5010" y="3627589"/>
                        <a:ext cx="2303463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18"/>
          <p:cNvSpPr>
            <a:spLocks noChangeArrowheads="1"/>
          </p:cNvSpPr>
          <p:nvPr/>
        </p:nvSpPr>
        <p:spPr bwMode="auto">
          <a:xfrm>
            <a:off x="408073" y="2114702"/>
            <a:ext cx="287337" cy="288925"/>
          </a:xfrm>
          <a:prstGeom prst="ellipse">
            <a:avLst/>
          </a:prstGeom>
          <a:solidFill>
            <a:srgbClr val="00CC00"/>
          </a:solidFill>
          <a:ln w="19050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Oval 19"/>
          <p:cNvSpPr>
            <a:spLocks noChangeArrowheads="1"/>
          </p:cNvSpPr>
          <p:nvPr/>
        </p:nvSpPr>
        <p:spPr bwMode="auto">
          <a:xfrm>
            <a:off x="408073" y="3122764"/>
            <a:ext cx="287337" cy="288925"/>
          </a:xfrm>
          <a:prstGeom prst="ellipse">
            <a:avLst/>
          </a:prstGeom>
          <a:solidFill>
            <a:srgbClr val="00CC00"/>
          </a:solidFill>
          <a:ln w="19050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Oval 20"/>
          <p:cNvSpPr>
            <a:spLocks noChangeArrowheads="1"/>
          </p:cNvSpPr>
          <p:nvPr/>
        </p:nvSpPr>
        <p:spPr bwMode="auto">
          <a:xfrm>
            <a:off x="481098" y="4059389"/>
            <a:ext cx="287337" cy="288925"/>
          </a:xfrm>
          <a:prstGeom prst="ellipse">
            <a:avLst/>
          </a:prstGeom>
          <a:solidFill>
            <a:srgbClr val="00CC00"/>
          </a:solidFill>
          <a:ln w="19050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" name="Oval 21"/>
          <p:cNvSpPr>
            <a:spLocks noChangeArrowheads="1"/>
          </p:cNvSpPr>
          <p:nvPr/>
        </p:nvSpPr>
        <p:spPr bwMode="auto">
          <a:xfrm>
            <a:off x="2855998" y="2979889"/>
            <a:ext cx="287337" cy="288925"/>
          </a:xfrm>
          <a:prstGeom prst="ellipse">
            <a:avLst/>
          </a:prstGeom>
          <a:solidFill>
            <a:srgbClr val="00CC00"/>
          </a:solidFill>
          <a:ln w="19050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Oval 22"/>
          <p:cNvSpPr>
            <a:spLocks noChangeArrowheads="1"/>
          </p:cNvSpPr>
          <p:nvPr/>
        </p:nvSpPr>
        <p:spPr bwMode="auto">
          <a:xfrm>
            <a:off x="2929023" y="3987952"/>
            <a:ext cx="287337" cy="288925"/>
          </a:xfrm>
          <a:prstGeom prst="ellipse">
            <a:avLst/>
          </a:prstGeom>
          <a:solidFill>
            <a:srgbClr val="00CC00"/>
          </a:solidFill>
          <a:ln w="19050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" name="Oval 23"/>
          <p:cNvSpPr>
            <a:spLocks noChangeArrowheads="1"/>
          </p:cNvSpPr>
          <p:nvPr/>
        </p:nvSpPr>
        <p:spPr bwMode="auto">
          <a:xfrm>
            <a:off x="5880185" y="2043264"/>
            <a:ext cx="287338" cy="288925"/>
          </a:xfrm>
          <a:prstGeom prst="ellipse">
            <a:avLst/>
          </a:prstGeom>
          <a:solidFill>
            <a:srgbClr val="00CC00"/>
          </a:solidFill>
          <a:ln w="19050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Oval 24"/>
          <p:cNvSpPr>
            <a:spLocks noChangeArrowheads="1"/>
          </p:cNvSpPr>
          <p:nvPr/>
        </p:nvSpPr>
        <p:spPr bwMode="auto">
          <a:xfrm>
            <a:off x="2855998" y="1971827"/>
            <a:ext cx="287337" cy="288925"/>
          </a:xfrm>
          <a:prstGeom prst="ellipse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" name="Oval 25"/>
          <p:cNvSpPr>
            <a:spLocks noChangeArrowheads="1"/>
          </p:cNvSpPr>
          <p:nvPr/>
        </p:nvSpPr>
        <p:spPr bwMode="auto">
          <a:xfrm>
            <a:off x="5880185" y="2835427"/>
            <a:ext cx="287338" cy="288925"/>
          </a:xfrm>
          <a:prstGeom prst="ellipse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" name="Oval 26"/>
          <p:cNvSpPr>
            <a:spLocks noChangeArrowheads="1"/>
          </p:cNvSpPr>
          <p:nvPr/>
        </p:nvSpPr>
        <p:spPr bwMode="auto">
          <a:xfrm>
            <a:off x="5953210" y="3843489"/>
            <a:ext cx="287338" cy="288925"/>
          </a:xfrm>
          <a:prstGeom prst="ellipse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3" name="Объект 3"/>
          <p:cNvPicPr>
            <a:picLocks noGrp="1" noChangeAspect="1"/>
          </p:cNvPicPr>
          <p:nvPr>
            <p:ph idx="1"/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50" y="487363"/>
            <a:ext cx="823016" cy="861296"/>
          </a:xfrm>
        </p:spPr>
      </p:pic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244408" y="6143097"/>
            <a:ext cx="553497" cy="44961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79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0"/>
                            </p:stCondLst>
                            <p:childTnLst>
                              <p:par>
                                <p:cTn id="5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000"/>
                            </p:stCondLst>
                            <p:childTnLst>
                              <p:par>
                                <p:cTn id="6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9000"/>
                            </p:stCondLst>
                            <p:childTnLst>
                              <p:par>
                                <p:cTn id="70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3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" fill="hold">
                      <p:stCondLst>
                        <p:cond delay="0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>
                      <p:stCondLst>
                        <p:cond delay="0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0"/>
            <a:ext cx="9036496" cy="104414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324547" y="236052"/>
            <a:ext cx="2592288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Candara" pitchFamily="34" charset="0"/>
              </a:rPr>
              <a:t>определение</a:t>
            </a:r>
            <a:endParaRPr lang="ru-RU" sz="2400" dirty="0">
              <a:latin typeface="Candara" pitchFamily="34" charset="0"/>
            </a:endParaRPr>
          </a:p>
        </p:txBody>
      </p:sp>
      <p:sp>
        <p:nvSpPr>
          <p:cNvPr id="7" name="Скругленный прямоугольник 6">
            <a:hlinkClick r:id="rId3" action="ppaction://hlinksldjump"/>
          </p:cNvPr>
          <p:cNvSpPr/>
          <p:nvPr/>
        </p:nvSpPr>
        <p:spPr>
          <a:xfrm>
            <a:off x="3817283" y="222197"/>
            <a:ext cx="2445539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Candara" pitchFamily="34" charset="0"/>
              </a:rPr>
              <a:t>коэффициент</a:t>
            </a:r>
            <a:endParaRPr lang="ru-RU" sz="2400" dirty="0">
              <a:latin typeface="Candara" pitchFamily="34" charset="0"/>
            </a:endParaRPr>
          </a:p>
        </p:txBody>
      </p:sp>
      <p:sp>
        <p:nvSpPr>
          <p:cNvPr id="8" name="Скругленный прямоугольник 7">
            <a:hlinkClick r:id="rId4" action="ppaction://hlinksldjump"/>
          </p:cNvPr>
          <p:cNvSpPr/>
          <p:nvPr/>
        </p:nvSpPr>
        <p:spPr>
          <a:xfrm>
            <a:off x="6444208" y="222197"/>
            <a:ext cx="2304256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Candara" pitchFamily="34" charset="0"/>
              </a:rPr>
              <a:t>степень</a:t>
            </a:r>
            <a:endParaRPr lang="ru-RU" sz="2400" dirty="0">
              <a:latin typeface="Candara" pitchFamily="34" charset="0"/>
            </a:endParaRPr>
          </a:p>
        </p:txBody>
      </p:sp>
      <p:sp>
        <p:nvSpPr>
          <p:cNvPr id="12" name="Текст 1"/>
          <p:cNvSpPr txBox="1">
            <a:spLocks/>
          </p:cNvSpPr>
          <p:nvPr/>
        </p:nvSpPr>
        <p:spPr>
          <a:xfrm>
            <a:off x="1331641" y="1844824"/>
            <a:ext cx="7416824" cy="9409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5250"/>
            <a:r>
              <a:rPr lang="ru-RU" sz="2800" u="sng" dirty="0" smtClean="0">
                <a:latin typeface="Candara" pitchFamily="34" charset="0"/>
              </a:rPr>
              <a:t>Стандартный вид одночлена </a:t>
            </a:r>
            <a:r>
              <a:rPr lang="ru-RU" sz="2800" dirty="0" smtClean="0">
                <a:latin typeface="Candara" pitchFamily="34" charset="0"/>
              </a:rPr>
              <a:t>– это вид одночлена , в котором он представляет произведение числового множителя и натуральных степеней разных переменных (букв)</a:t>
            </a:r>
            <a:endParaRPr lang="ru-RU" sz="2800" dirty="0">
              <a:latin typeface="Candara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09" y="1897525"/>
            <a:ext cx="739387" cy="739387"/>
          </a:xfrm>
          <a:prstGeom prst="rect">
            <a:avLst/>
          </a:prstGeom>
        </p:spPr>
      </p:pic>
      <p:sp>
        <p:nvSpPr>
          <p:cNvPr id="17" name="Текст 1"/>
          <p:cNvSpPr txBox="1">
            <a:spLocks/>
          </p:cNvSpPr>
          <p:nvPr/>
        </p:nvSpPr>
        <p:spPr>
          <a:xfrm>
            <a:off x="1491992" y="5013176"/>
            <a:ext cx="6536392" cy="100811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solidFill>
              <a:schemeClr val="accent1">
                <a:lumMod val="50000"/>
              </a:schemeClr>
            </a:solidFill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Questrial"/>
              <a:buChar char="●"/>
              <a:defRPr sz="2100" b="0" i="0" u="none" strike="noStrike" cap="none">
                <a:solidFill>
                  <a:schemeClr val="dk1"/>
                </a:solidFill>
                <a:latin typeface="Montserrat" panose="00000500000000000000" pitchFamily="2" charset="-52"/>
                <a:ea typeface="Questrial"/>
                <a:cs typeface="Questrial"/>
                <a:sym typeface="Questrial"/>
              </a:defRPr>
            </a:lvl1pPr>
            <a:lvl2pPr marL="914400" marR="0" lvl="1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●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●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3020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95250" indent="0">
              <a:buFont typeface="Questrial"/>
              <a:buNone/>
            </a:pPr>
            <a:r>
              <a:rPr lang="ru-RU" b="1" dirty="0" smtClean="0">
                <a:solidFill>
                  <a:schemeClr val="tx1"/>
                </a:solidFill>
                <a:latin typeface="Candara" pitchFamily="34" charset="0"/>
                <a:cs typeface="MoolBoran" pitchFamily="34" charset="0"/>
              </a:rPr>
              <a:t>Каждая буква участвует в записи всего лишь один раз и все буквы записаны в алфавитном порядке. </a:t>
            </a:r>
            <a:endParaRPr lang="ru-RU" b="1" dirty="0">
              <a:solidFill>
                <a:schemeClr val="tx1"/>
              </a:solidFill>
              <a:latin typeface="Candara" pitchFamily="34" charset="0"/>
              <a:cs typeface="MoolBoran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94741" y="1044143"/>
            <a:ext cx="5244189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latin typeface="Candara" pitchFamily="34" charset="0"/>
              </a:rPr>
              <a:t>Стандартный вид:</a:t>
            </a:r>
            <a:endParaRPr lang="ru-RU" sz="2400" b="1" dirty="0">
              <a:latin typeface="Candara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H="1" flipV="1">
            <a:off x="3138987" y="511786"/>
            <a:ext cx="482648" cy="60066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Рисунок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674" y="5131899"/>
            <a:ext cx="770666" cy="770666"/>
          </a:xfrm>
          <a:prstGeom prst="rect">
            <a:avLst/>
          </a:prstGeom>
        </p:spPr>
      </p:pic>
      <p:sp>
        <p:nvSpPr>
          <p:cNvPr id="13" name="Управляющая кнопка: домой 12">
            <a:hlinkClick r:id="rId7" action="ppaction://hlinksldjump" highlightClick="1"/>
          </p:cNvPr>
          <p:cNvSpPr/>
          <p:nvPr/>
        </p:nvSpPr>
        <p:spPr>
          <a:xfrm>
            <a:off x="8390652" y="6381328"/>
            <a:ext cx="427591" cy="341189"/>
          </a:xfrm>
          <a:prstGeom prst="actionButtonHom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363717" y="5787695"/>
            <a:ext cx="420763" cy="44961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32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2" grpId="0" build="p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0"/>
            <a:ext cx="9036496" cy="104414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>
            <a:hlinkClick r:id="rId3" action="ppaction://hlinksldjump"/>
          </p:cNvPr>
          <p:cNvSpPr/>
          <p:nvPr/>
        </p:nvSpPr>
        <p:spPr>
          <a:xfrm>
            <a:off x="324547" y="236052"/>
            <a:ext cx="2592288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Candara" pitchFamily="34" charset="0"/>
              </a:rPr>
              <a:t>определение</a:t>
            </a:r>
            <a:endParaRPr lang="ru-RU" sz="2400" dirty="0">
              <a:latin typeface="Candara" pitchFamily="34" charset="0"/>
            </a:endParaRPr>
          </a:p>
        </p:txBody>
      </p:sp>
      <p:sp>
        <p:nvSpPr>
          <p:cNvPr id="7" name="Скругленный прямоугольник 6">
            <a:hlinkClick r:id="rId4" action="ppaction://hlinksldjump"/>
          </p:cNvPr>
          <p:cNvSpPr/>
          <p:nvPr/>
        </p:nvSpPr>
        <p:spPr>
          <a:xfrm>
            <a:off x="3817283" y="222197"/>
            <a:ext cx="2445539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Candara" pitchFamily="34" charset="0"/>
              </a:rPr>
              <a:t>коэффициент</a:t>
            </a:r>
            <a:endParaRPr lang="ru-RU" sz="2400" dirty="0">
              <a:latin typeface="Candara" pitchFamily="34" charset="0"/>
            </a:endParaRPr>
          </a:p>
        </p:txBody>
      </p:sp>
      <p:sp>
        <p:nvSpPr>
          <p:cNvPr id="8" name="Скругленный прямоугольник 7">
            <a:hlinkClick r:id="rId5" action="ppaction://hlinksldjump"/>
          </p:cNvPr>
          <p:cNvSpPr/>
          <p:nvPr/>
        </p:nvSpPr>
        <p:spPr>
          <a:xfrm>
            <a:off x="6444208" y="222197"/>
            <a:ext cx="2304256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Candara" pitchFamily="34" charset="0"/>
              </a:rPr>
              <a:t>степень</a:t>
            </a:r>
            <a:endParaRPr lang="ru-RU" sz="2400" dirty="0">
              <a:latin typeface="Candara" pitchFamily="34" charset="0"/>
            </a:endParaRPr>
          </a:p>
        </p:txBody>
      </p:sp>
      <p:sp>
        <p:nvSpPr>
          <p:cNvPr id="17" name="Текст 1"/>
          <p:cNvSpPr txBox="1">
            <a:spLocks/>
          </p:cNvSpPr>
          <p:nvPr/>
        </p:nvSpPr>
        <p:spPr>
          <a:xfrm>
            <a:off x="1472083" y="2950754"/>
            <a:ext cx="7135937" cy="123395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solidFill>
              <a:schemeClr val="accent1">
                <a:lumMod val="50000"/>
              </a:schemeClr>
            </a:solidFill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Questrial"/>
              <a:buChar char="●"/>
              <a:defRPr sz="2100" b="0" i="0" u="none" strike="noStrike" cap="none">
                <a:solidFill>
                  <a:schemeClr val="dk1"/>
                </a:solidFill>
                <a:latin typeface="Montserrat" panose="00000500000000000000" pitchFamily="2" charset="-52"/>
                <a:ea typeface="Questrial"/>
                <a:cs typeface="Questrial"/>
                <a:sym typeface="Questrial"/>
              </a:defRPr>
            </a:lvl1pPr>
            <a:lvl2pPr marL="914400" marR="0" lvl="1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●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●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3020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95250" indent="0">
              <a:buFont typeface="Questrial"/>
              <a:buNone/>
            </a:pPr>
            <a:r>
              <a:rPr lang="ru-RU" b="1" dirty="0" smtClean="0">
                <a:solidFill>
                  <a:schemeClr val="tx1"/>
                </a:solidFill>
                <a:latin typeface="Candara" pitchFamily="34" charset="0"/>
              </a:rPr>
              <a:t>Приведем одночлен к стандартному виду: </a:t>
            </a:r>
            <a:endParaRPr lang="ru-RU" b="1" dirty="0">
              <a:solidFill>
                <a:schemeClr val="tx1"/>
              </a:solidFill>
              <a:latin typeface="Candara" pitchFamily="34" charset="0"/>
            </a:endParaRPr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936304"/>
              </p:ext>
            </p:extLst>
          </p:nvPr>
        </p:nvGraphicFramePr>
        <p:xfrm>
          <a:off x="1623022" y="3552241"/>
          <a:ext cx="25876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5" name="Формула" r:id="rId6" imgW="1143000" imgH="253800" progId="Equation.3">
                  <p:embed/>
                </p:oleObj>
              </mc:Choice>
              <mc:Fallback>
                <p:oleObj name="Формула" r:id="rId6" imgW="114300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23022" y="3552241"/>
                        <a:ext cx="2587625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Прямая соединительная линия 20"/>
          <p:cNvCxnSpPr/>
          <p:nvPr/>
        </p:nvCxnSpPr>
        <p:spPr>
          <a:xfrm>
            <a:off x="2699792" y="5301208"/>
            <a:ext cx="5207292" cy="6263"/>
          </a:xfrm>
          <a:prstGeom prst="line">
            <a:avLst/>
          </a:prstGeom>
          <a:ln w="31750" cmpd="sng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1377127" y="4374920"/>
            <a:ext cx="51106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5250" indent="0">
              <a:buNone/>
            </a:pPr>
            <a:r>
              <a:rPr lang="ru-RU" sz="2000" b="1" dirty="0" smtClean="0">
                <a:latin typeface="Candara" pitchFamily="34" charset="0"/>
              </a:rPr>
              <a:t>Приведи одночлены к стандартному виду</a:t>
            </a:r>
            <a:r>
              <a:rPr lang="ru-RU" sz="2000" b="1" dirty="0" smtClean="0"/>
              <a:t>: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94741" y="1044143"/>
            <a:ext cx="5244189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latin typeface="Candara" pitchFamily="34" charset="0"/>
              </a:rPr>
              <a:t>Стандартный вид:</a:t>
            </a:r>
            <a:endParaRPr lang="ru-RU" sz="2400" b="1" dirty="0">
              <a:latin typeface="Candara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H="1" flipV="1">
            <a:off x="3138987" y="511786"/>
            <a:ext cx="482648" cy="60066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386779"/>
              </p:ext>
            </p:extLst>
          </p:nvPr>
        </p:nvGraphicFramePr>
        <p:xfrm>
          <a:off x="4329799" y="3526669"/>
          <a:ext cx="1236662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6" name="Формула" r:id="rId8" imgW="545760" imgH="215640" progId="Equation.3">
                  <p:embed/>
                </p:oleObj>
              </mc:Choice>
              <mc:Fallback>
                <p:oleObj name="Формула" r:id="rId8" imgW="5457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799" y="3526669"/>
                        <a:ext cx="1236662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83485"/>
              </p:ext>
            </p:extLst>
          </p:nvPr>
        </p:nvGraphicFramePr>
        <p:xfrm>
          <a:off x="1110767" y="4869160"/>
          <a:ext cx="15525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7" name="Формула" r:id="rId10" imgW="685800" imgH="215640" progId="Equation.3">
                  <p:embed/>
                </p:oleObj>
              </mc:Choice>
              <mc:Fallback>
                <p:oleObj name="Формула" r:id="rId10" imgW="6858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0767" y="4869160"/>
                        <a:ext cx="1552575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860871"/>
              </p:ext>
            </p:extLst>
          </p:nvPr>
        </p:nvGraphicFramePr>
        <p:xfrm>
          <a:off x="1107383" y="5476649"/>
          <a:ext cx="1782763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8" name="Формула" r:id="rId12" imgW="787320" imgH="253800" progId="Equation.3">
                  <p:embed/>
                </p:oleObj>
              </mc:Choice>
              <mc:Fallback>
                <p:oleObj name="Формула" r:id="rId12" imgW="78732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7383" y="5476649"/>
                        <a:ext cx="1782763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588177"/>
              </p:ext>
            </p:extLst>
          </p:nvPr>
        </p:nvGraphicFramePr>
        <p:xfrm>
          <a:off x="1077919" y="6208861"/>
          <a:ext cx="15525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9" name="Формула" r:id="rId14" imgW="685800" imgH="215640" progId="Equation.3">
                  <p:embed/>
                </p:oleObj>
              </mc:Choice>
              <mc:Fallback>
                <p:oleObj name="Формула" r:id="rId14" imgW="6858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7919" y="6208861"/>
                        <a:ext cx="1552575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Прямая соединительная линия 26"/>
          <p:cNvCxnSpPr/>
          <p:nvPr/>
        </p:nvCxnSpPr>
        <p:spPr>
          <a:xfrm>
            <a:off x="2826472" y="6015025"/>
            <a:ext cx="5207292" cy="6263"/>
          </a:xfrm>
          <a:prstGeom prst="line">
            <a:avLst/>
          </a:prstGeom>
          <a:ln w="31750" cmpd="sng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788518" y="6585608"/>
            <a:ext cx="5207292" cy="6263"/>
          </a:xfrm>
          <a:prstGeom prst="line">
            <a:avLst/>
          </a:prstGeom>
          <a:ln w="31750" cmpd="sng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Рисунок 2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434" y="4174865"/>
            <a:ext cx="815110" cy="627635"/>
          </a:xfrm>
          <a:prstGeom prst="rect">
            <a:avLst/>
          </a:prstGeom>
        </p:spPr>
      </p:pic>
      <p:sp>
        <p:nvSpPr>
          <p:cNvPr id="30" name="Текст 1"/>
          <p:cNvSpPr txBox="1">
            <a:spLocks/>
          </p:cNvSpPr>
          <p:nvPr/>
        </p:nvSpPr>
        <p:spPr>
          <a:xfrm>
            <a:off x="1465304" y="2039771"/>
            <a:ext cx="1424842" cy="567381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Questrial"/>
              <a:buChar char="●"/>
              <a:defRPr sz="2100" b="0" i="0" u="none" strike="noStrike" cap="none">
                <a:solidFill>
                  <a:schemeClr val="dk1"/>
                </a:solidFill>
                <a:latin typeface="Montserrat" panose="00000500000000000000" pitchFamily="2" charset="-52"/>
                <a:ea typeface="Questrial"/>
                <a:cs typeface="Questrial"/>
                <a:sym typeface="Questrial"/>
              </a:defRPr>
            </a:lvl1pPr>
            <a:lvl2pPr marL="914400" marR="0" lvl="1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●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●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3020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95250" indent="0">
              <a:buFont typeface="Questrial"/>
              <a:buNone/>
            </a:pPr>
            <a:r>
              <a:rPr lang="ru-RU" b="1" dirty="0" smtClean="0">
                <a:solidFill>
                  <a:schemeClr val="tx1"/>
                </a:solidFill>
                <a:latin typeface="Candara" pitchFamily="34" charset="0"/>
              </a:rPr>
              <a:t>Пример:</a:t>
            </a:r>
            <a:endParaRPr lang="ru-RU" b="1" dirty="0">
              <a:solidFill>
                <a:schemeClr val="tx1"/>
              </a:solidFill>
              <a:latin typeface="Candara" pitchFamily="34" charset="0"/>
            </a:endParaRPr>
          </a:p>
        </p:txBody>
      </p:sp>
      <p:graphicFrame>
        <p:nvGraphicFramePr>
          <p:cNvPr id="31" name="Объект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511437"/>
              </p:ext>
            </p:extLst>
          </p:nvPr>
        </p:nvGraphicFramePr>
        <p:xfrm>
          <a:off x="3380311" y="2073155"/>
          <a:ext cx="7493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0" name="Формула" r:id="rId17" imgW="330120" imgH="241200" progId="Equation.3">
                  <p:embed/>
                </p:oleObj>
              </mc:Choice>
              <mc:Fallback>
                <p:oleObj name="Формула" r:id="rId17" imgW="33012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380311" y="2073155"/>
                        <a:ext cx="749300" cy="544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" name="Рисунок 31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04" y="1988840"/>
            <a:ext cx="681447" cy="713143"/>
          </a:xfrm>
          <a:prstGeom prst="rect">
            <a:avLst/>
          </a:prstGeom>
        </p:spPr>
      </p:pic>
      <p:graphicFrame>
        <p:nvGraphicFramePr>
          <p:cNvPr id="33" name="Объект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6559063"/>
              </p:ext>
            </p:extLst>
          </p:nvPr>
        </p:nvGraphicFramePr>
        <p:xfrm>
          <a:off x="4364570" y="2084658"/>
          <a:ext cx="13509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1" name="Формула" r:id="rId20" imgW="596880" imgH="241200" progId="Equation.3">
                  <p:embed/>
                </p:oleObj>
              </mc:Choice>
              <mc:Fallback>
                <p:oleObj name="Формула" r:id="rId20" imgW="5968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570" y="2084658"/>
                        <a:ext cx="135096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Объект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099044"/>
              </p:ext>
            </p:extLst>
          </p:nvPr>
        </p:nvGraphicFramePr>
        <p:xfrm>
          <a:off x="6084639" y="2078986"/>
          <a:ext cx="71913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2" name="Формула" r:id="rId22" imgW="317160" imgH="215640" progId="Equation.3">
                  <p:embed/>
                </p:oleObj>
              </mc:Choice>
              <mc:Fallback>
                <p:oleObj name="Формула" r:id="rId22" imgW="3171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639" y="2078986"/>
                        <a:ext cx="719137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" name="Рисунок 34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743" y="3044497"/>
            <a:ext cx="669024" cy="669024"/>
          </a:xfrm>
          <a:prstGeom prst="rect">
            <a:avLst/>
          </a:prstGeom>
        </p:spPr>
      </p:pic>
      <p:sp>
        <p:nvSpPr>
          <p:cNvPr id="36" name="Управляющая кнопка: домой 35">
            <a:hlinkClick r:id="rId25" action="ppaction://hlinksldjump" highlightClick="1"/>
          </p:cNvPr>
          <p:cNvSpPr/>
          <p:nvPr/>
        </p:nvSpPr>
        <p:spPr>
          <a:xfrm>
            <a:off x="8390652" y="6420630"/>
            <a:ext cx="427591" cy="301887"/>
          </a:xfrm>
          <a:prstGeom prst="actionButtonHom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30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7" grpId="0" animBg="1"/>
      <p:bldP spid="23" grpId="0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0"/>
            <a:ext cx="9036496" cy="104414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>
            <a:hlinkClick r:id="rId3" action="ppaction://hlinksldjump"/>
          </p:cNvPr>
          <p:cNvSpPr/>
          <p:nvPr/>
        </p:nvSpPr>
        <p:spPr>
          <a:xfrm>
            <a:off x="320311" y="236052"/>
            <a:ext cx="2403226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Candara" pitchFamily="34" charset="0"/>
              </a:rPr>
              <a:t>определение</a:t>
            </a:r>
            <a:endParaRPr lang="ru-RU" sz="2400" dirty="0">
              <a:latin typeface="Candara" pitchFamily="34" charset="0"/>
            </a:endParaRPr>
          </a:p>
        </p:txBody>
      </p:sp>
      <p:sp>
        <p:nvSpPr>
          <p:cNvPr id="7" name="Скругленный прямоугольник 6">
            <a:hlinkClick r:id="rId4" action="ppaction://hlinksldjump"/>
          </p:cNvPr>
          <p:cNvSpPr/>
          <p:nvPr/>
        </p:nvSpPr>
        <p:spPr>
          <a:xfrm>
            <a:off x="2897513" y="248350"/>
            <a:ext cx="2626926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Candara" pitchFamily="34" charset="0"/>
              </a:rPr>
              <a:t>стандартный вид</a:t>
            </a:r>
            <a:endParaRPr lang="ru-RU" sz="2400" dirty="0">
              <a:latin typeface="Candara" pitchFamily="34" charset="0"/>
            </a:endParaRPr>
          </a:p>
        </p:txBody>
      </p:sp>
      <p:sp>
        <p:nvSpPr>
          <p:cNvPr id="8" name="Скругленный прямоугольник 7">
            <a:hlinkClick r:id="rId5" action="ppaction://hlinksldjump"/>
          </p:cNvPr>
          <p:cNvSpPr/>
          <p:nvPr/>
        </p:nvSpPr>
        <p:spPr>
          <a:xfrm>
            <a:off x="6444208" y="222197"/>
            <a:ext cx="2304256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Candara" pitchFamily="34" charset="0"/>
              </a:rPr>
              <a:t>степень</a:t>
            </a:r>
            <a:endParaRPr lang="ru-RU" sz="2400" dirty="0">
              <a:latin typeface="Candara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09" y="1897525"/>
            <a:ext cx="739387" cy="739387"/>
          </a:xfrm>
          <a:prstGeom prst="rect">
            <a:avLst/>
          </a:prstGeom>
        </p:spPr>
      </p:pic>
      <p:sp>
        <p:nvSpPr>
          <p:cNvPr id="24" name="Скругленный прямоугольник 23"/>
          <p:cNvSpPr/>
          <p:nvPr/>
        </p:nvSpPr>
        <p:spPr>
          <a:xfrm>
            <a:off x="294741" y="1044143"/>
            <a:ext cx="5244189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latin typeface="Candara" pitchFamily="34" charset="0"/>
              </a:rPr>
              <a:t>Коэффициент:</a:t>
            </a:r>
            <a:endParaRPr lang="ru-RU" sz="2400" b="1" dirty="0">
              <a:latin typeface="Candara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V="1">
            <a:off x="5436096" y="536382"/>
            <a:ext cx="556908" cy="79579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Текст 1"/>
          <p:cNvSpPr txBox="1">
            <a:spLocks/>
          </p:cNvSpPr>
          <p:nvPr/>
        </p:nvSpPr>
        <p:spPr>
          <a:xfrm>
            <a:off x="1331641" y="1835676"/>
            <a:ext cx="6968440" cy="1270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Questrial"/>
              <a:buChar char="●"/>
              <a:defRPr sz="2100" b="0" i="0" u="none" strike="noStrike" cap="none">
                <a:solidFill>
                  <a:schemeClr val="dk1"/>
                </a:solidFill>
                <a:latin typeface="Montserrat" panose="00000500000000000000" pitchFamily="2" charset="-52"/>
                <a:ea typeface="Questrial"/>
                <a:cs typeface="Questrial"/>
                <a:sym typeface="Questrial"/>
              </a:defRPr>
            </a:lvl1pPr>
            <a:lvl2pPr marL="914400" marR="0" lvl="1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●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●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3020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95250" indent="0">
              <a:buFont typeface="Questrial"/>
              <a:buNone/>
            </a:pPr>
            <a:r>
              <a:rPr lang="ru-RU" b="1" u="sng" dirty="0" smtClean="0">
                <a:solidFill>
                  <a:schemeClr val="tx1"/>
                </a:solidFill>
                <a:latin typeface="Candara" pitchFamily="34" charset="0"/>
                <a:cs typeface="MoolBoran" pitchFamily="34" charset="0"/>
              </a:rPr>
              <a:t>Коэффициент одночлена</a:t>
            </a:r>
            <a:r>
              <a:rPr lang="ru-RU" b="1" dirty="0" smtClean="0">
                <a:solidFill>
                  <a:schemeClr val="tx1"/>
                </a:solidFill>
                <a:latin typeface="Candara" pitchFamily="34" charset="0"/>
                <a:cs typeface="MoolBoran" pitchFamily="34" charset="0"/>
              </a:rPr>
              <a:t>, приведенного к стандартному виду – это числовой множитель одночлена.</a:t>
            </a:r>
            <a:endParaRPr lang="ru-RU" b="1" dirty="0">
              <a:solidFill>
                <a:schemeClr val="tx1"/>
              </a:solidFill>
              <a:latin typeface="Candara" pitchFamily="34" charset="0"/>
              <a:cs typeface="MoolBoran" pitchFamily="3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143" y="3106527"/>
            <a:ext cx="681447" cy="713143"/>
          </a:xfrm>
          <a:prstGeom prst="rect">
            <a:avLst/>
          </a:prstGeom>
        </p:spPr>
      </p:pic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652633"/>
              </p:ext>
            </p:extLst>
          </p:nvPr>
        </p:nvGraphicFramePr>
        <p:xfrm>
          <a:off x="1475656" y="3190884"/>
          <a:ext cx="6936147" cy="21945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312049"/>
                <a:gridCol w="2312049"/>
                <a:gridCol w="2312049"/>
              </a:tblGrid>
              <a:tr h="3419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Montserrat"/>
                        </a:rPr>
                        <a:t>Одночлен </a:t>
                      </a:r>
                      <a:endParaRPr lang="ru-RU" dirty="0">
                        <a:latin typeface="Mont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Montserrat"/>
                        </a:rPr>
                        <a:t>Стандартный вид </a:t>
                      </a:r>
                      <a:endParaRPr lang="ru-RU" dirty="0">
                        <a:latin typeface="Mont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Montserrat"/>
                        </a:rPr>
                        <a:t>Коэффициент</a:t>
                      </a:r>
                    </a:p>
                    <a:p>
                      <a:pPr algn="ctr"/>
                      <a:endParaRPr lang="ru-RU" dirty="0">
                        <a:latin typeface="Montserra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a· b ·3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3ab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-2· x · y · x² · y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-2x³y²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-2 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-x· z² · x · x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-x³z²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0" name="Прямая соединительная линия 29"/>
          <p:cNvCxnSpPr/>
          <p:nvPr/>
        </p:nvCxnSpPr>
        <p:spPr>
          <a:xfrm>
            <a:off x="5524439" y="6741368"/>
            <a:ext cx="3224025" cy="6263"/>
          </a:xfrm>
          <a:prstGeom prst="line">
            <a:avLst/>
          </a:prstGeom>
          <a:ln w="31750" cmpd="sng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1356798" y="5775010"/>
            <a:ext cx="46362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5250" indent="0">
              <a:buNone/>
            </a:pPr>
            <a:r>
              <a:rPr lang="ru-RU" sz="2000" b="1" dirty="0" smtClean="0">
                <a:latin typeface="Candara" pitchFamily="34" charset="0"/>
              </a:rPr>
              <a:t>Определи коэффициенты одночленов</a:t>
            </a:r>
            <a:r>
              <a:rPr lang="ru-RU" sz="2000" b="1" dirty="0" smtClean="0"/>
              <a:t>:</a:t>
            </a:r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159325"/>
              </p:ext>
            </p:extLst>
          </p:nvPr>
        </p:nvGraphicFramePr>
        <p:xfrm>
          <a:off x="1355260" y="6192668"/>
          <a:ext cx="35941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Формула" r:id="rId8" imgW="1587240" imgH="253800" progId="Equation.3">
                  <p:embed/>
                </p:oleObj>
              </mc:Choice>
              <mc:Fallback>
                <p:oleObj name="Формула" r:id="rId8" imgW="158724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5260" y="6192668"/>
                        <a:ext cx="3594100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" name="Рисунок 3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11" y="5661248"/>
            <a:ext cx="815110" cy="627635"/>
          </a:xfrm>
          <a:prstGeom prst="rect">
            <a:avLst/>
          </a:prstGeom>
        </p:spPr>
      </p:pic>
      <p:sp>
        <p:nvSpPr>
          <p:cNvPr id="16" name="Управляющая кнопка: домой 15">
            <a:hlinkClick r:id="rId11" action="ppaction://hlinksldjump" highlightClick="1"/>
          </p:cNvPr>
          <p:cNvSpPr/>
          <p:nvPr/>
        </p:nvSpPr>
        <p:spPr>
          <a:xfrm>
            <a:off x="8534668" y="6348820"/>
            <a:ext cx="427591" cy="301887"/>
          </a:xfrm>
          <a:prstGeom prst="actionButtonHom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078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26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Прямоугольник 32"/>
          <p:cNvSpPr/>
          <p:nvPr/>
        </p:nvSpPr>
        <p:spPr>
          <a:xfrm>
            <a:off x="2300958" y="4539572"/>
            <a:ext cx="216024" cy="2160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661779" y="5132310"/>
            <a:ext cx="216024" cy="2160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1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925452" y="5157192"/>
            <a:ext cx="216024" cy="2160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014247" y="3965394"/>
            <a:ext cx="216024" cy="2160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033464" y="3965394"/>
            <a:ext cx="216024" cy="2160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0" y="0"/>
            <a:ext cx="9036496" cy="104414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>
            <a:hlinkClick r:id="rId3" action="ppaction://hlinksldjump"/>
          </p:cNvPr>
          <p:cNvSpPr/>
          <p:nvPr/>
        </p:nvSpPr>
        <p:spPr>
          <a:xfrm>
            <a:off x="2787284" y="222197"/>
            <a:ext cx="2592288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Candara" pitchFamily="34" charset="0"/>
              </a:rPr>
              <a:t>стандартный вид </a:t>
            </a:r>
            <a:endParaRPr lang="ru-RU" sz="2400" dirty="0">
              <a:latin typeface="Candara" pitchFamily="34" charset="0"/>
            </a:endParaRPr>
          </a:p>
        </p:txBody>
      </p:sp>
      <p:sp>
        <p:nvSpPr>
          <p:cNvPr id="7" name="Скругленный прямоугольник 6">
            <a:hlinkClick r:id="rId4" action="ppaction://hlinksldjump"/>
          </p:cNvPr>
          <p:cNvSpPr/>
          <p:nvPr/>
        </p:nvSpPr>
        <p:spPr>
          <a:xfrm>
            <a:off x="5538930" y="222197"/>
            <a:ext cx="2445539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Candara" pitchFamily="34" charset="0"/>
              </a:rPr>
              <a:t>коэффициент</a:t>
            </a:r>
            <a:endParaRPr lang="ru-RU" sz="2400" dirty="0">
              <a:latin typeface="Candara" pitchFamily="34" charset="0"/>
            </a:endParaRPr>
          </a:p>
        </p:txBody>
      </p:sp>
      <p:sp>
        <p:nvSpPr>
          <p:cNvPr id="8" name="Скругленный прямоугольник 7">
            <a:hlinkClick r:id="rId5" action="ppaction://hlinksldjump"/>
          </p:cNvPr>
          <p:cNvSpPr/>
          <p:nvPr/>
        </p:nvSpPr>
        <p:spPr>
          <a:xfrm>
            <a:off x="311509" y="222197"/>
            <a:ext cx="2304256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Candara" pitchFamily="34" charset="0"/>
              </a:rPr>
              <a:t>определение</a:t>
            </a:r>
            <a:endParaRPr lang="ru-RU" sz="2400" dirty="0">
              <a:latin typeface="Candara" pitchFamily="34" charset="0"/>
            </a:endParaRPr>
          </a:p>
        </p:txBody>
      </p:sp>
      <p:sp>
        <p:nvSpPr>
          <p:cNvPr id="12" name="Текст 1"/>
          <p:cNvSpPr txBox="1">
            <a:spLocks/>
          </p:cNvSpPr>
          <p:nvPr/>
        </p:nvSpPr>
        <p:spPr>
          <a:xfrm>
            <a:off x="1331641" y="1844824"/>
            <a:ext cx="7416824" cy="9409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5250"/>
            <a:r>
              <a:rPr lang="ru-RU" sz="2400" u="sng" dirty="0" smtClean="0">
                <a:latin typeface="Candara" pitchFamily="34" charset="0"/>
              </a:rPr>
              <a:t>Степенью одночлена, </a:t>
            </a:r>
            <a:r>
              <a:rPr lang="ru-RU" sz="2400" dirty="0" smtClean="0">
                <a:latin typeface="Candara" pitchFamily="34" charset="0"/>
              </a:rPr>
              <a:t>записанного в стандартном  виде, является сумма степеней всех букв, которые входят в его запись. </a:t>
            </a:r>
            <a:endParaRPr lang="ru-RU" sz="2400" dirty="0">
              <a:latin typeface="Candara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09" y="1897525"/>
            <a:ext cx="739387" cy="739387"/>
          </a:xfrm>
          <a:prstGeom prst="rect">
            <a:avLst/>
          </a:prstGeom>
        </p:spPr>
      </p:pic>
      <p:sp>
        <p:nvSpPr>
          <p:cNvPr id="17" name="Текст 1"/>
          <p:cNvSpPr txBox="1">
            <a:spLocks/>
          </p:cNvSpPr>
          <p:nvPr/>
        </p:nvSpPr>
        <p:spPr>
          <a:xfrm>
            <a:off x="1434351" y="3290196"/>
            <a:ext cx="3581362" cy="567381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Questrial"/>
              <a:buChar char="●"/>
              <a:defRPr sz="2100" b="0" i="0" u="none" strike="noStrike" cap="none">
                <a:solidFill>
                  <a:schemeClr val="dk1"/>
                </a:solidFill>
                <a:latin typeface="Montserrat" panose="00000500000000000000" pitchFamily="2" charset="-52"/>
                <a:ea typeface="Questrial"/>
                <a:cs typeface="Questrial"/>
                <a:sym typeface="Questrial"/>
              </a:defRPr>
            </a:lvl1pPr>
            <a:lvl2pPr marL="914400" marR="0" lvl="1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●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●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estrial"/>
              <a:buChar char="○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3020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600"/>
              <a:buFont typeface="Questrial"/>
              <a:buChar char="■"/>
              <a:defRPr sz="1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95250" indent="0">
              <a:buFont typeface="Questrial"/>
              <a:buNone/>
            </a:pPr>
            <a:r>
              <a:rPr lang="ru-RU" b="1" dirty="0" smtClean="0">
                <a:solidFill>
                  <a:schemeClr val="tx1"/>
                </a:solidFill>
                <a:latin typeface="Candara" pitchFamily="34" charset="0"/>
              </a:rPr>
              <a:t>Степень одночлена:</a:t>
            </a:r>
            <a:endParaRPr lang="ru-RU" b="1" dirty="0">
              <a:solidFill>
                <a:schemeClr val="tx1"/>
              </a:solidFill>
              <a:latin typeface="Candara" pitchFamily="34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188671"/>
              </p:ext>
            </p:extLst>
          </p:nvPr>
        </p:nvGraphicFramePr>
        <p:xfrm>
          <a:off x="1555540" y="5141943"/>
          <a:ext cx="644525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" name="Формула" r:id="rId7" imgW="330120" imgH="253800" progId="Equation.3">
                  <p:embed/>
                </p:oleObj>
              </mc:Choice>
              <mc:Fallback>
                <p:oleObj name="Формула" r:id="rId7" imgW="33012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55540" y="5141943"/>
                        <a:ext cx="644525" cy="496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8264910"/>
              </p:ext>
            </p:extLst>
          </p:nvPr>
        </p:nvGraphicFramePr>
        <p:xfrm>
          <a:off x="1472432" y="3930459"/>
          <a:ext cx="17526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" name="Формула" r:id="rId9" imgW="774360" imgH="215640" progId="Equation.3">
                  <p:embed/>
                </p:oleObj>
              </mc:Choice>
              <mc:Fallback>
                <p:oleObj name="Формула" r:id="rId9" imgW="77436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72432" y="3930459"/>
                        <a:ext cx="1752600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Прямая соединительная линия 20"/>
          <p:cNvCxnSpPr/>
          <p:nvPr/>
        </p:nvCxnSpPr>
        <p:spPr>
          <a:xfrm>
            <a:off x="5454040" y="6483779"/>
            <a:ext cx="2877838" cy="0"/>
          </a:xfrm>
          <a:prstGeom prst="line">
            <a:avLst/>
          </a:prstGeom>
          <a:ln w="31750" cmpd="sng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Рисунок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78" y="3217316"/>
            <a:ext cx="681447" cy="713143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1434351" y="5711403"/>
            <a:ext cx="37160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5250" indent="0">
              <a:buNone/>
            </a:pPr>
            <a:r>
              <a:rPr lang="ru-RU" sz="2000" b="1" dirty="0" smtClean="0">
                <a:latin typeface="Candara" pitchFamily="34" charset="0"/>
              </a:rPr>
              <a:t>Определи степень одночлена</a:t>
            </a:r>
            <a:r>
              <a:rPr lang="ru-RU" sz="2000" b="1" dirty="0" smtClean="0"/>
              <a:t>: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94741" y="1044143"/>
            <a:ext cx="5244189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latin typeface="Candara" pitchFamily="34" charset="0"/>
              </a:rPr>
              <a:t>степень:</a:t>
            </a:r>
            <a:endParaRPr lang="ru-RU" sz="2400" b="1" dirty="0">
              <a:latin typeface="Candara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V="1">
            <a:off x="5480624" y="798261"/>
            <a:ext cx="2907800" cy="608998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2585312" y="3965394"/>
            <a:ext cx="216024" cy="2160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1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67805" y="4038471"/>
            <a:ext cx="23535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Candara" pitchFamily="34" charset="0"/>
              </a:rPr>
              <a:t>, равна 2+1+3 = 6</a:t>
            </a:r>
            <a:endParaRPr lang="ru-RU" sz="2400" dirty="0">
              <a:latin typeface="Candara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08970" y="5157192"/>
            <a:ext cx="2028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Candara" pitchFamily="34" charset="0"/>
              </a:rPr>
              <a:t> равна 1+2 = 3</a:t>
            </a:r>
            <a:endParaRPr lang="ru-RU" sz="2400" dirty="0">
              <a:latin typeface="Candar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470427" y="4539572"/>
            <a:ext cx="27286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5 = 5а</a:t>
            </a:r>
            <a:r>
              <a:rPr lang="ru-RU" sz="2400" dirty="0" smtClean="0">
                <a:latin typeface="Candara" pitchFamily="34" charset="0"/>
              </a:rPr>
              <a:t>°,       равна 0 </a:t>
            </a:r>
            <a:endParaRPr lang="ru-RU" sz="2400" dirty="0">
              <a:latin typeface="Candara" pitchFamily="34" charset="0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31" y="5962869"/>
            <a:ext cx="815110" cy="627635"/>
          </a:xfrm>
          <a:prstGeom prst="rect">
            <a:avLst/>
          </a:prstGeom>
        </p:spPr>
      </p:pic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2597354"/>
              </p:ext>
            </p:extLst>
          </p:nvPr>
        </p:nvGraphicFramePr>
        <p:xfrm>
          <a:off x="1551141" y="6142346"/>
          <a:ext cx="3923525" cy="503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" name="Формула" r:id="rId13" imgW="1981080" imgH="253800" progId="Equation.3">
                  <p:embed/>
                </p:oleObj>
              </mc:Choice>
              <mc:Fallback>
                <p:oleObj name="Формула" r:id="rId13" imgW="198108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51141" y="6142346"/>
                        <a:ext cx="3923525" cy="5030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Управляющая кнопка: домой 34">
            <a:hlinkClick r:id="rId15" action="ppaction://hlinksldjump" highlightClick="1"/>
          </p:cNvPr>
          <p:cNvSpPr/>
          <p:nvPr/>
        </p:nvSpPr>
        <p:spPr>
          <a:xfrm>
            <a:off x="8390652" y="6276686"/>
            <a:ext cx="494723" cy="445831"/>
          </a:xfrm>
          <a:prstGeom prst="actionButtonHom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Управляющая кнопка: далее 35">
            <a:hlinkClick r:id="" action="ppaction://hlinkshowjump?jump=nextslide" highlightClick="1"/>
          </p:cNvPr>
          <p:cNvSpPr/>
          <p:nvPr/>
        </p:nvSpPr>
        <p:spPr>
          <a:xfrm>
            <a:off x="8390652" y="5711403"/>
            <a:ext cx="494723" cy="44961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364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3" grpId="0" animBg="1"/>
      <p:bldP spid="30" grpId="0" animBg="1"/>
      <p:bldP spid="31" grpId="0" animBg="1"/>
      <p:bldP spid="27" grpId="0" animBg="1"/>
      <p:bldP spid="9" grpId="0" animBg="1"/>
      <p:bldP spid="12" grpId="0" build="p"/>
      <p:bldP spid="17" grpId="0" animBg="1"/>
      <p:bldP spid="23" grpId="0"/>
      <p:bldP spid="26" grpId="0" animBg="1"/>
      <p:bldP spid="10" grpId="0"/>
      <p:bldP spid="29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ятиугольник 14"/>
          <p:cNvSpPr/>
          <p:nvPr/>
        </p:nvSpPr>
        <p:spPr>
          <a:xfrm>
            <a:off x="1246418" y="654051"/>
            <a:ext cx="6480274" cy="6477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 smtClean="0">
                <a:solidFill>
                  <a:schemeClr val="tx1"/>
                </a:solidFill>
                <a:latin typeface="Candara" pitchFamily="34" charset="0"/>
              </a:rPr>
              <a:t>Приведите одночлены к стандартному виду:</a:t>
            </a:r>
            <a:endParaRPr lang="ru-RU" b="1" dirty="0">
              <a:solidFill>
                <a:schemeClr val="tx1"/>
              </a:solidFill>
              <a:latin typeface="Candara" pitchFamily="34" charset="0"/>
            </a:endParaRPr>
          </a:p>
        </p:txBody>
      </p:sp>
      <p:graphicFrame>
        <p:nvGraphicFramePr>
          <p:cNvPr id="177158" name="Object 6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65522506"/>
              </p:ext>
            </p:extLst>
          </p:nvPr>
        </p:nvGraphicFramePr>
        <p:xfrm>
          <a:off x="179388" y="1452563"/>
          <a:ext cx="3167062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6" name="Формула" r:id="rId3" imgW="1333440" imgH="253800" progId="Equation.3">
                  <p:embed/>
                </p:oleObj>
              </mc:Choice>
              <mc:Fallback>
                <p:oleObj name="Формула" r:id="rId3" imgW="133344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452563"/>
                        <a:ext cx="3167062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7160" name="Object 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683009032"/>
              </p:ext>
            </p:extLst>
          </p:nvPr>
        </p:nvGraphicFramePr>
        <p:xfrm>
          <a:off x="179388" y="2071688"/>
          <a:ext cx="3308350" cy="112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7" name="Формула" r:id="rId5" imgW="1460160" imgH="495000" progId="Equation.3">
                  <p:embed/>
                </p:oleObj>
              </mc:Choice>
              <mc:Fallback>
                <p:oleObj name="Формула" r:id="rId5" imgW="1460160" imgH="495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2071688"/>
                        <a:ext cx="3308350" cy="11223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solidFill>
                          <a:schemeClr val="bg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7162" name="Object 10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143268864"/>
              </p:ext>
            </p:extLst>
          </p:nvPr>
        </p:nvGraphicFramePr>
        <p:xfrm>
          <a:off x="93663" y="3152775"/>
          <a:ext cx="368617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8" name="Формула" r:id="rId7" imgW="1333440" imgH="253800" progId="Equation.3">
                  <p:embed/>
                </p:oleObj>
              </mc:Choice>
              <mc:Fallback>
                <p:oleObj name="Формула" r:id="rId7" imgW="133344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3" y="3152775"/>
                        <a:ext cx="3686175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7164" name="Object 12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720475696"/>
              </p:ext>
            </p:extLst>
          </p:nvPr>
        </p:nvGraphicFramePr>
        <p:xfrm>
          <a:off x="107950" y="3868738"/>
          <a:ext cx="4816475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9" name="Формула" r:id="rId9" imgW="1993680" imgH="444240" progId="Equation.3">
                  <p:embed/>
                </p:oleObj>
              </mc:Choice>
              <mc:Fallback>
                <p:oleObj name="Формула" r:id="rId9" imgW="19936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3868738"/>
                        <a:ext cx="4816475" cy="1073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Прямая соединительная линия 2"/>
          <p:cNvCxnSpPr/>
          <p:nvPr/>
        </p:nvCxnSpPr>
        <p:spPr>
          <a:xfrm>
            <a:off x="3419475" y="2060575"/>
            <a:ext cx="53292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419475" y="2997200"/>
            <a:ext cx="54816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779838" y="3860800"/>
            <a:ext cx="5273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932363" y="4675188"/>
            <a:ext cx="41211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195216" y="6259404"/>
            <a:ext cx="553497" cy="44961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90" y="674116"/>
            <a:ext cx="815110" cy="627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496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7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7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444</TotalTime>
  <Words>292</Words>
  <Application>Microsoft Office PowerPoint</Application>
  <PresentationFormat>Экран (4:3)</PresentationFormat>
  <Paragraphs>80</Paragraphs>
  <Slides>13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Главная</vt:lpstr>
      <vt:lpstr>Формула</vt:lpstr>
      <vt:lpstr>Microsoft Equation 3.0</vt:lpstr>
      <vt:lpstr>одночлены</vt:lpstr>
      <vt:lpstr>Основное понятие, определение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одночлены</dc:title>
  <dc:creator>О</dc:creator>
  <cp:lastModifiedBy>О</cp:lastModifiedBy>
  <cp:revision>55</cp:revision>
  <dcterms:created xsi:type="dcterms:W3CDTF">2022-12-11T06:10:34Z</dcterms:created>
  <dcterms:modified xsi:type="dcterms:W3CDTF">2023-01-27T07:39:03Z</dcterms:modified>
</cp:coreProperties>
</file>