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83" r:id="rId2"/>
    <p:sldId id="286" r:id="rId3"/>
    <p:sldId id="273" r:id="rId4"/>
    <p:sldId id="263" r:id="rId5"/>
    <p:sldId id="281" r:id="rId6"/>
    <p:sldId id="279" r:id="rId7"/>
    <p:sldId id="294" r:id="rId8"/>
    <p:sldId id="292" r:id="rId9"/>
    <p:sldId id="266" r:id="rId10"/>
    <p:sldId id="268" r:id="rId11"/>
    <p:sldId id="257" r:id="rId12"/>
    <p:sldId id="259" r:id="rId13"/>
    <p:sldId id="261" r:id="rId14"/>
    <p:sldId id="260" r:id="rId15"/>
    <p:sldId id="258" r:id="rId16"/>
    <p:sldId id="262" r:id="rId17"/>
    <p:sldId id="264" r:id="rId18"/>
    <p:sldId id="265" r:id="rId19"/>
    <p:sldId id="290" r:id="rId20"/>
    <p:sldId id="289" r:id="rId21"/>
    <p:sldId id="282" r:id="rId22"/>
    <p:sldId id="291" r:id="rId23"/>
    <p:sldId id="269" r:id="rId24"/>
    <p:sldId id="270" r:id="rId25"/>
    <p:sldId id="296" r:id="rId26"/>
    <p:sldId id="29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5C15E-7F32-4132-B0D8-0E6D82D0EF9D}" type="datetimeFigureOut">
              <a:rPr lang="ru-RU" smtClean="0"/>
              <a:t>12.11.2022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6CC96-1FC5-4B59-9644-F15354EB2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4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8266D-E5D8-49CF-8E0D-019AE4189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563AE7-5ABB-4BAE-9C96-654391AD1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92546-5E42-4BD9-B858-90459E78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617D-A24C-409B-A5D3-F956CFDFBDEE}" type="datetime1">
              <a:rPr lang="ru-RU" smtClean="0"/>
              <a:t>12.11.2022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00FF3-3BFA-41BB-A787-404AB36C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97E09-CA35-4927-BA2A-9E6825B6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7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BB057-0800-4A40-A1E8-17351BE5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1AE38E-10E5-4788-9341-EF8120098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57C6BE-34AC-4A60-8102-432A6F338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A872-5630-4606-A479-1AEE5B40CDAC}" type="datetime1">
              <a:rPr lang="ru-RU" smtClean="0"/>
              <a:t>12.11.2022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A9037-C4D6-4413-B32A-E448C8F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BA969-BC08-4880-893F-D5781A9E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0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FF63A5-8349-4636-8F1C-6E446D5D9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FE2850-E693-4F1D-975A-80C6A3A12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50DEA-7120-4D2D-94DD-DF5D2660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F5FE-1BD3-4627-83D4-84B487DD291A}" type="datetime1">
              <a:rPr lang="ru-RU" smtClean="0"/>
              <a:t>12.11.2022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BB996-22F5-4DFE-B213-06F93F88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68E5B7-3C80-4A26-9582-FEF1C36B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7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58396-2558-47BA-94A4-A004CE0B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93889-8E4E-4325-B6D0-403516369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130FC-8067-4491-846B-B2A16B2D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A1C3-D0B3-4677-A948-EB2B3504D56F}" type="datetime1">
              <a:rPr lang="ru-RU" smtClean="0"/>
              <a:t>12.11.2022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DD8D0-4652-4AAD-BDA6-8A1B2D60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286A5-09EB-43A7-A78A-07BF7BE7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0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D05F-2C27-43F8-B025-31C1C4B7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D601AD-325B-4EB9-9691-CE5CEA09F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06B06E-C796-4B0E-A55E-5BBBA4D6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56EB-8D54-4A64-9F19-D363AA984C34}" type="datetime1">
              <a:rPr lang="ru-RU" smtClean="0"/>
              <a:t>12.11.2022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ADDD38-55B9-4D31-AEEA-8EBF8BA2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06A1DB-9182-41AC-A4EB-35C2F2B1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8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0F477-E54D-4A94-84C5-22AD5F85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7BC1D-FBE5-4F88-8256-6B1F8C236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5A9CE6-C9A2-47FA-B803-1A2091FFE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8A0EDE-E67F-400E-9EFF-55C4FD24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E665-CD29-4AD9-8377-6A498C454C43}" type="datetime1">
              <a:rPr lang="ru-RU" smtClean="0"/>
              <a:t>12.11.2022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9D2DA-B09A-4C0E-906F-1FD32126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56756F-30BC-44FF-BDF8-512CB0AC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31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30233-616A-4331-B2C8-35936C7C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7CFE60-FFE3-4FBE-84D8-E7DE89AF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AEC688-D029-4C35-9377-A889D66BB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BCFC71-DE05-4B0D-97A2-3724C4376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8F124-CF12-4310-A182-3CAB558CE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6EF7A3-6E72-43F5-A105-343244B11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A42D-C8BD-40A7-9BFF-DD3EA386E9FE}" type="datetime1">
              <a:rPr lang="ru-RU" smtClean="0"/>
              <a:t>12.11.2022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D62F14-55CE-4AE3-AB7D-87E6EC40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5CD53B-B191-463C-A2DC-14A645C5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26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DB4A0-5166-4FD4-B5BB-EA269161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4DE5F6-4620-49EE-84D0-25163B7B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FEAE-8422-49CB-9DB2-559D05133071}" type="datetime1">
              <a:rPr lang="ru-RU" smtClean="0"/>
              <a:t>12.11.2022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AEE07D-1DEF-4341-A70E-36271D52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F78C35-DBC7-4C68-B216-679A1D28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5CDC57-B892-49FE-9887-2BA06F27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6FE7-1EB3-43C6-AC63-DBE03BFB8F44}" type="datetime1">
              <a:rPr lang="ru-RU" smtClean="0"/>
              <a:t>12.11.2022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2A6134-E208-457A-BE1C-8DA13D71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89B735-FEB2-4232-8726-A0EA136D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75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831CA-624D-442E-91B7-E7E08F7A3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9F254-27F8-400A-885E-7761A228E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9EF1B3-8209-4AD6-9138-7CEB47802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77EE1-A97D-4BF0-9A8D-CACE8650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D0B8-97F9-4C0F-89FB-CB4CCB78F638}" type="datetime1">
              <a:rPr lang="ru-RU" smtClean="0"/>
              <a:t>12.11.2022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AF4FED-46A6-4782-AA9A-D843A71A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E79A37-63C2-4300-83F9-73D1925A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9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47504-908B-4265-B9C0-BAB9E62C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F0280C-62E4-4DEB-94CC-5C30C2103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624394-253B-4BFA-85F3-595914FD9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1FC83-A20F-4FA4-BDD3-4E9ABF5D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607D-D780-4A02-A240-FEDE57762AE2}" type="datetime1">
              <a:rPr lang="ru-RU" smtClean="0"/>
              <a:t>12.11.2022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8249F0-3A45-47C4-A0D3-F498104B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1F94C4-A573-4BB9-AB54-CC1CD9D1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6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2661-5957-4809-A455-FC31EE8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F45F6E-C368-47FE-98A4-F4BC03BDC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093C4D-7C1D-48FA-A3B6-A9DBEE683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34A6-4012-437C-BEA9-EFDFA4AA3A22}" type="datetime1">
              <a:rPr lang="ru-RU" smtClean="0"/>
              <a:t>12.11.2022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033F2-47DE-45DA-A50C-CB94450C2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35549-CF3A-48BF-86A6-CB7FFF94D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0D76-741F-45B8-9E37-CFBE924A8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0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340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6.jpe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ED202-E78A-410C-B92D-E88D7F12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7998E-C0C0-43F3-85A3-D8441CE78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7279"/>
            <a:ext cx="10515600" cy="15749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C82B50D-2D85-4C81-BD67-A9CB106BC856}"/>
              </a:ext>
            </a:extLst>
          </p:cNvPr>
          <p:cNvGrpSpPr/>
          <p:nvPr/>
        </p:nvGrpSpPr>
        <p:grpSpPr>
          <a:xfrm>
            <a:off x="1294411" y="956822"/>
            <a:ext cx="8862646" cy="4505178"/>
            <a:chOff x="1294411" y="956822"/>
            <a:chExt cx="8862646" cy="450517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217F71E-6460-4AC7-AC1B-1BF82577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4411" y="956822"/>
              <a:ext cx="8862646" cy="4505178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1AE5528E-B0C3-4DB2-A2DD-BAA5C600B707}"/>
                </a:ext>
              </a:extLst>
            </p:cNvPr>
            <p:cNvSpPr/>
            <p:nvPr/>
          </p:nvSpPr>
          <p:spPr>
            <a:xfrm>
              <a:off x="1923805" y="956822"/>
              <a:ext cx="2790700" cy="15749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A4B11E-50E5-4112-B5E3-7D1573639D19}"/>
                </a:ext>
              </a:extLst>
            </p:cNvPr>
            <p:cNvSpPr txBox="1"/>
            <p:nvPr/>
          </p:nvSpPr>
          <p:spPr>
            <a:xfrm flipH="1">
              <a:off x="2748149" y="150072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/>
                <a:t>1 кг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F48B860-32D7-4D1A-A97C-50E34B1A7E01}"/>
                </a:ext>
              </a:extLst>
            </p:cNvPr>
            <p:cNvSpPr/>
            <p:nvPr/>
          </p:nvSpPr>
          <p:spPr>
            <a:xfrm>
              <a:off x="6945086" y="1396000"/>
              <a:ext cx="2042555" cy="119509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36894D-3C14-44F4-BE93-7A7B6A33351B}"/>
                </a:ext>
              </a:extLst>
            </p:cNvPr>
            <p:cNvSpPr txBox="1"/>
            <p:nvPr/>
          </p:nvSpPr>
          <p:spPr>
            <a:xfrm flipH="1">
              <a:off x="7657606" y="1704967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1 кг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3FE8D1C-55A3-4200-ACB8-47E23818CF26}"/>
                </a:ext>
              </a:extLst>
            </p:cNvPr>
            <p:cNvSpPr/>
            <p:nvPr/>
          </p:nvSpPr>
          <p:spPr>
            <a:xfrm>
              <a:off x="5097485" y="1230120"/>
              <a:ext cx="1087581" cy="593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50FA49D-8CAE-4DCE-A77D-65E9DD33E95D}"/>
              </a:ext>
            </a:extLst>
          </p:cNvPr>
          <p:cNvGrpSpPr/>
          <p:nvPr/>
        </p:nvGrpSpPr>
        <p:grpSpPr>
          <a:xfrm>
            <a:off x="41563" y="0"/>
            <a:ext cx="12108873" cy="468000"/>
            <a:chOff x="0" y="3645024"/>
            <a:chExt cx="9144000" cy="468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05037C4-45AB-4FA0-B512-C74EC376ACF6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67034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F437548-DBF0-44B2-A68C-3C1232D6DB33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4A85EA0-A246-492E-B6C8-1D4831B07358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550B24-D22C-40D4-AF6A-DED6B1BDC22E}"/>
              </a:ext>
            </a:extLst>
          </p:cNvPr>
          <p:cNvSpPr txBox="1"/>
          <p:nvPr/>
        </p:nvSpPr>
        <p:spPr>
          <a:xfrm>
            <a:off x="1467687" y="38924"/>
            <a:ext cx="8516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Что тяжелее- 1 кг ваты или 1 кг железа?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F1526C34-7907-4109-BAC7-1AEC6F6A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10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725F7-6279-4D18-983B-DA78822E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804512"/>
            <a:ext cx="10515600" cy="1325563"/>
          </a:xfrm>
        </p:spPr>
        <p:txBody>
          <a:bodyPr>
            <a:normAutofit fontScale="90000"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E8AD45-8A28-4C8A-80E4-249D303E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3610CD-BC83-45D9-B706-25F72217209F}"/>
              </a:ext>
            </a:extLst>
          </p:cNvPr>
          <p:cNvGrpSpPr/>
          <p:nvPr/>
        </p:nvGrpSpPr>
        <p:grpSpPr>
          <a:xfrm>
            <a:off x="83127" y="71999"/>
            <a:ext cx="12108873" cy="1325563"/>
            <a:chOff x="0" y="3645024"/>
            <a:chExt cx="9144000" cy="46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F9F35D3-DFDA-4045-A1B1-1441F01CA7E9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2750895-F913-4E03-A400-50F5FBAABA44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31BD6089-1AE1-4D6E-96A9-7AA8D602C09C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1C46B1C-EC15-4E78-AC5F-11E037E602E8}"/>
              </a:ext>
            </a:extLst>
          </p:cNvPr>
          <p:cNvSpPr txBox="1">
            <a:spLocks/>
          </p:cNvSpPr>
          <p:nvPr/>
        </p:nvSpPr>
        <p:spPr>
          <a:xfrm>
            <a:off x="1524000" y="-13065"/>
            <a:ext cx="91440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. Вес покоящегося тела на различных опорах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92573D-3117-478D-9D96-E97A678E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2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9B9AD-9276-4824-AEA8-A5B94661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38" y="3047647"/>
            <a:ext cx="10515600" cy="1325563"/>
          </a:xfrm>
        </p:spPr>
        <p:txBody>
          <a:bodyPr/>
          <a:lstStyle/>
          <a:p>
            <a:pPr algn="ctr"/>
            <a:endParaRPr lang="ru-RU" dirty="0">
              <a:latin typeface="+mn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CA92F8-806D-4482-9A38-0FDCDDB30BE1}"/>
              </a:ext>
            </a:extLst>
          </p:cNvPr>
          <p:cNvCxnSpPr/>
          <p:nvPr/>
        </p:nvCxnSpPr>
        <p:spPr>
          <a:xfrm>
            <a:off x="4298867" y="4310742"/>
            <a:ext cx="3384468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4A7057-EEF9-4E5D-A192-8003C3EBE229}"/>
              </a:ext>
            </a:extLst>
          </p:cNvPr>
          <p:cNvSpPr/>
          <p:nvPr/>
        </p:nvSpPr>
        <p:spPr>
          <a:xfrm>
            <a:off x="4912425" y="3345872"/>
            <a:ext cx="2157351" cy="91736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7DE1F0-0459-44E8-8402-691048176D3F}"/>
              </a:ext>
            </a:extLst>
          </p:cNvPr>
          <p:cNvGrpSpPr/>
          <p:nvPr/>
        </p:nvGrpSpPr>
        <p:grpSpPr>
          <a:xfrm>
            <a:off x="5940628" y="3817917"/>
            <a:ext cx="100941" cy="1395351"/>
            <a:chOff x="7021284" y="3841667"/>
            <a:chExt cx="100941" cy="1395351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DB8691C-6DDC-485A-A955-89D0B4D088FD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9B60440-DB5E-47C0-AD7C-230185BA620B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B32A01-B060-4D4D-AA24-2C596D04B43D}"/>
              </a:ext>
            </a:extLst>
          </p:cNvPr>
          <p:cNvGrpSpPr/>
          <p:nvPr/>
        </p:nvGrpSpPr>
        <p:grpSpPr>
          <a:xfrm rot="10800000">
            <a:off x="5940628" y="2363188"/>
            <a:ext cx="100941" cy="1395351"/>
            <a:chOff x="7021284" y="3841667"/>
            <a:chExt cx="100941" cy="1395351"/>
          </a:xfrm>
          <a:solidFill>
            <a:srgbClr val="00B050"/>
          </a:solidFill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ED0F322-D31D-4368-AD3D-2FB27EE4E781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C9843C2-32BC-4521-9917-70E686BAE7F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5A1DA5-9ABD-46C0-8CDA-F259BEB296F4}"/>
              </a:ext>
            </a:extLst>
          </p:cNvPr>
          <p:cNvGrpSpPr/>
          <p:nvPr/>
        </p:nvGrpSpPr>
        <p:grpSpPr>
          <a:xfrm>
            <a:off x="6041569" y="4238067"/>
            <a:ext cx="100941" cy="1395351"/>
            <a:chOff x="7021284" y="3841667"/>
            <a:chExt cx="100941" cy="1395351"/>
          </a:xfrm>
          <a:solidFill>
            <a:srgbClr val="FFC000"/>
          </a:solidFill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6AE4050B-F673-4AAF-B2E4-42878D1DE67A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6CFA84A-1A6A-4939-9047-17271EC67E5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/>
              <p:nvPr/>
            </p:nvSpPr>
            <p:spPr>
              <a:xfrm>
                <a:off x="5991097" y="2241881"/>
                <a:ext cx="41152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097" y="2241881"/>
                <a:ext cx="411523" cy="402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/>
              <p:nvPr/>
            </p:nvSpPr>
            <p:spPr>
              <a:xfrm>
                <a:off x="5352166" y="4876593"/>
                <a:ext cx="58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166" y="4876593"/>
                <a:ext cx="580544" cy="369332"/>
              </a:xfrm>
              <a:prstGeom prst="rect">
                <a:avLst/>
              </a:prstGeom>
              <a:blipFill>
                <a:blip r:embed="rId3"/>
                <a:stretch>
                  <a:fillRect t="-22951" r="-44211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/>
              <p:nvPr/>
            </p:nvSpPr>
            <p:spPr>
              <a:xfrm>
                <a:off x="6087166" y="5346449"/>
                <a:ext cx="385875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166" y="5346449"/>
                <a:ext cx="38587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3D60FE2-8229-457D-8CC1-631DFFC13669}"/>
              </a:ext>
            </a:extLst>
          </p:cNvPr>
          <p:cNvSpPr/>
          <p:nvPr/>
        </p:nvSpPr>
        <p:spPr>
          <a:xfrm>
            <a:off x="41563" y="0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1.Покоящееся тело находится на горизонтальной опоре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DE0FD2-0754-46DD-ADF0-94CF4B14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3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9B9AD-9276-4824-AEA8-A5B94661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54" y="5004895"/>
            <a:ext cx="10515600" cy="1325563"/>
          </a:xfrm>
        </p:spPr>
        <p:txBody>
          <a:bodyPr/>
          <a:lstStyle/>
          <a:p>
            <a:pPr algn="ctr"/>
            <a:endParaRPr lang="ru-RU" dirty="0">
              <a:latin typeface="+mn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CA92F8-806D-4482-9A38-0FDCDDB30BE1}"/>
              </a:ext>
            </a:extLst>
          </p:cNvPr>
          <p:cNvCxnSpPr>
            <a:cxnSpLocks/>
          </p:cNvCxnSpPr>
          <p:nvPr/>
        </p:nvCxnSpPr>
        <p:spPr>
          <a:xfrm>
            <a:off x="4066306" y="2469707"/>
            <a:ext cx="4840188" cy="266673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4A7057-EEF9-4E5D-A192-8003C3EBE229}"/>
              </a:ext>
            </a:extLst>
          </p:cNvPr>
          <p:cNvSpPr/>
          <p:nvPr/>
        </p:nvSpPr>
        <p:spPr>
          <a:xfrm rot="1750703">
            <a:off x="5904082" y="2769430"/>
            <a:ext cx="1215106" cy="91736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7DE1F0-0459-44E8-8402-691048176D3F}"/>
              </a:ext>
            </a:extLst>
          </p:cNvPr>
          <p:cNvGrpSpPr/>
          <p:nvPr/>
        </p:nvGrpSpPr>
        <p:grpSpPr>
          <a:xfrm>
            <a:off x="6435929" y="3200400"/>
            <a:ext cx="100941" cy="1395351"/>
            <a:chOff x="7021284" y="3841667"/>
            <a:chExt cx="100941" cy="1395351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DB8691C-6DDC-485A-A955-89D0B4D088FD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9B60440-DB5E-47C0-AD7C-230185BA620B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B32A01-B060-4D4D-AA24-2C596D04B43D}"/>
              </a:ext>
            </a:extLst>
          </p:cNvPr>
          <p:cNvGrpSpPr/>
          <p:nvPr/>
        </p:nvGrpSpPr>
        <p:grpSpPr>
          <a:xfrm rot="12459897">
            <a:off x="6748886" y="1991576"/>
            <a:ext cx="100941" cy="1395351"/>
            <a:chOff x="7021284" y="3841667"/>
            <a:chExt cx="100941" cy="1395351"/>
          </a:xfrm>
          <a:solidFill>
            <a:srgbClr val="00B050"/>
          </a:solidFill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ED0F322-D31D-4368-AD3D-2FB27EE4E781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C9843C2-32BC-4521-9917-70E686BAE7F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5A1DA5-9ABD-46C0-8CDA-F259BEB296F4}"/>
              </a:ext>
            </a:extLst>
          </p:cNvPr>
          <p:cNvGrpSpPr/>
          <p:nvPr/>
        </p:nvGrpSpPr>
        <p:grpSpPr>
          <a:xfrm>
            <a:off x="6380254" y="3732528"/>
            <a:ext cx="100941" cy="1395351"/>
            <a:chOff x="7021284" y="3841667"/>
            <a:chExt cx="100941" cy="1395351"/>
          </a:xfrm>
          <a:solidFill>
            <a:srgbClr val="FFC000"/>
          </a:solidFill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6AE4050B-F673-4AAF-B2E4-42878D1DE67A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6CFA84A-1A6A-4939-9047-17271EC67E5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/>
              <p:nvPr/>
            </p:nvSpPr>
            <p:spPr>
              <a:xfrm>
                <a:off x="7170544" y="1834448"/>
                <a:ext cx="75616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ru-RU" i="1" baseline="-25000" dirty="0" smtClean="0">
                          <a:latin typeface="Cambria Math" panose="02040503050406030204" pitchFamily="18" charset="0"/>
                        </a:rPr>
                        <m:t>норм</m:t>
                      </m:r>
                    </m:oMath>
                  </m:oMathPara>
                </a14:m>
                <a:endParaRPr lang="ru-RU" baseline="-25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544" y="1834448"/>
                <a:ext cx="756169" cy="402931"/>
              </a:xfrm>
              <a:prstGeom prst="rect">
                <a:avLst/>
              </a:prstGeom>
              <a:blipFill>
                <a:blip r:embed="rId2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/>
              <p:nvPr/>
            </p:nvSpPr>
            <p:spPr>
              <a:xfrm>
                <a:off x="5831706" y="4245538"/>
                <a:ext cx="58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706" y="4245538"/>
                <a:ext cx="580544" cy="369332"/>
              </a:xfrm>
              <a:prstGeom prst="rect">
                <a:avLst/>
              </a:prstGeom>
              <a:blipFill>
                <a:blip r:embed="rId3"/>
                <a:stretch>
                  <a:fillRect t="-22951" r="-44211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/>
              <p:nvPr/>
            </p:nvSpPr>
            <p:spPr>
              <a:xfrm>
                <a:off x="6019615" y="4765546"/>
                <a:ext cx="385875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615" y="4765546"/>
                <a:ext cx="38587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60BACBA-00C8-4E7A-8698-CF752B9DB5AB}"/>
              </a:ext>
            </a:extLst>
          </p:cNvPr>
          <p:cNvCxnSpPr>
            <a:cxnSpLocks/>
          </p:cNvCxnSpPr>
          <p:nvPr/>
        </p:nvCxnSpPr>
        <p:spPr>
          <a:xfrm>
            <a:off x="4066309" y="5136442"/>
            <a:ext cx="484018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BE6D71B-3903-4FE0-B7C9-00E5EF65812A}"/>
              </a:ext>
            </a:extLst>
          </p:cNvPr>
          <p:cNvCxnSpPr>
            <a:cxnSpLocks/>
          </p:cNvCxnSpPr>
          <p:nvPr/>
        </p:nvCxnSpPr>
        <p:spPr>
          <a:xfrm>
            <a:off x="4066306" y="2469708"/>
            <a:ext cx="50471" cy="266673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7CE26E3-B0EE-457D-953C-6651052EFE42}"/>
              </a:ext>
            </a:extLst>
          </p:cNvPr>
          <p:cNvGrpSpPr/>
          <p:nvPr/>
        </p:nvGrpSpPr>
        <p:grpSpPr>
          <a:xfrm rot="7277357">
            <a:off x="6129471" y="2631159"/>
            <a:ext cx="76990" cy="848964"/>
            <a:chOff x="7051404" y="3811112"/>
            <a:chExt cx="50798" cy="1425906"/>
          </a:xfrm>
          <a:solidFill>
            <a:srgbClr val="7030A0"/>
          </a:solidFill>
        </p:grpSpPr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CE9DC5FB-A876-4EF3-B84D-112E95110388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22AFB3E9-6505-4B95-B365-1F897CC74B6C}"/>
                </a:ext>
              </a:extLst>
            </p:cNvPr>
            <p:cNvSpPr/>
            <p:nvPr/>
          </p:nvSpPr>
          <p:spPr>
            <a:xfrm>
              <a:off x="7051404" y="3811112"/>
              <a:ext cx="50798" cy="7648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DA58FCE-691C-4925-B213-A4478247E1A8}"/>
                  </a:ext>
                </a:extLst>
              </p:cNvPr>
              <p:cNvSpPr txBox="1"/>
              <p:nvPr/>
            </p:nvSpPr>
            <p:spPr>
              <a:xfrm>
                <a:off x="5092085" y="2471152"/>
                <a:ext cx="853306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ru-RU" i="1" baseline="-25000" dirty="0" smtClean="0">
                          <a:latin typeface="Cambria Math" panose="02040503050406030204" pitchFamily="18" charset="0"/>
                        </a:rPr>
                        <m:t>тр.пок</m:t>
                      </m:r>
                    </m:oMath>
                  </m:oMathPara>
                </a14:m>
                <a:endParaRPr lang="ru-RU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DA58FCE-691C-4925-B213-A4478247E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085" y="2471152"/>
                <a:ext cx="853306" cy="310598"/>
              </a:xfrm>
              <a:prstGeom prst="rect">
                <a:avLst/>
              </a:prstGeom>
              <a:blipFill>
                <a:blip r:embed="rId5"/>
                <a:stretch>
                  <a:fillRect t="-41176" b="-254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B9FAB61-C2A1-475D-B1AE-9FEF7DECE842}"/>
              </a:ext>
            </a:extLst>
          </p:cNvPr>
          <p:cNvCxnSpPr>
            <a:cxnSpLocks/>
          </p:cNvCxnSpPr>
          <p:nvPr/>
        </p:nvCxnSpPr>
        <p:spPr>
          <a:xfrm flipV="1">
            <a:off x="5830187" y="1702015"/>
            <a:ext cx="600537" cy="112187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E9D08B0-BF90-4154-9048-27C067298DAE}"/>
              </a:ext>
            </a:extLst>
          </p:cNvPr>
          <p:cNvCxnSpPr>
            <a:cxnSpLocks/>
          </p:cNvCxnSpPr>
          <p:nvPr/>
        </p:nvCxnSpPr>
        <p:spPr>
          <a:xfrm flipH="1" flipV="1">
            <a:off x="6430724" y="1678692"/>
            <a:ext cx="692563" cy="3983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26B17F6-EBCF-41C1-834F-FC8497C96428}"/>
              </a:ext>
            </a:extLst>
          </p:cNvPr>
          <p:cNvGrpSpPr/>
          <p:nvPr/>
        </p:nvGrpSpPr>
        <p:grpSpPr>
          <a:xfrm rot="10800000">
            <a:off x="6441475" y="1669408"/>
            <a:ext cx="63401" cy="1575580"/>
            <a:chOff x="7021284" y="3841667"/>
            <a:chExt cx="100941" cy="1395351"/>
          </a:xfrm>
          <a:solidFill>
            <a:srgbClr val="FFC000"/>
          </a:solidFill>
        </p:grpSpPr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30FBEE2F-D8A0-4E95-B213-37A795B057E2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EA79BCC-7A70-46CA-88F1-F45A79634C1B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DD8027-2B31-4352-BBB7-3A1C7E109616}"/>
                  </a:ext>
                </a:extLst>
              </p:cNvPr>
              <p:cNvSpPr txBox="1"/>
              <p:nvPr/>
            </p:nvSpPr>
            <p:spPr>
              <a:xfrm>
                <a:off x="6693804" y="1446821"/>
                <a:ext cx="471934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ru-RU" b="0" i="0" baseline="-25000" smtClean="0">
                        <a:latin typeface="Cambria Math" panose="02040503050406030204" pitchFamily="18" charset="0"/>
                      </a:rPr>
                      <m:t>рез</m:t>
                    </m:r>
                  </m:oMath>
                </a14:m>
                <a:r>
                  <a:rPr lang="ru-RU" baseline="-25000" dirty="0"/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DD8027-2B31-4352-BBB7-3A1C7E10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804" y="1446821"/>
                <a:ext cx="471934" cy="310598"/>
              </a:xfrm>
              <a:prstGeom prst="rect">
                <a:avLst/>
              </a:prstGeom>
              <a:blipFill>
                <a:blip r:embed="rId6"/>
                <a:stretch>
                  <a:fillRect l="-16883" b="-254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69D551F-3B59-4348-BF49-5817CC834011}"/>
              </a:ext>
            </a:extLst>
          </p:cNvPr>
          <p:cNvSpPr/>
          <p:nvPr/>
        </p:nvSpPr>
        <p:spPr>
          <a:xfrm>
            <a:off x="41563" y="16676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2.Покоящееся тело находится на наклонной  опоре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EA200E-76C6-437F-9648-2EA081C3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8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9B9AD-9276-4824-AEA8-A5B94661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30" y="4962092"/>
            <a:ext cx="10515600" cy="1325563"/>
          </a:xfrm>
        </p:spPr>
        <p:txBody>
          <a:bodyPr/>
          <a:lstStyle/>
          <a:p>
            <a:pPr algn="ctr"/>
            <a:endParaRPr lang="ru-RU" dirty="0">
              <a:latin typeface="+mn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CA92F8-806D-4482-9A38-0FDCDDB30BE1}"/>
              </a:ext>
            </a:extLst>
          </p:cNvPr>
          <p:cNvCxnSpPr>
            <a:cxnSpLocks/>
          </p:cNvCxnSpPr>
          <p:nvPr/>
        </p:nvCxnSpPr>
        <p:spPr>
          <a:xfrm>
            <a:off x="3272310" y="1480457"/>
            <a:ext cx="0" cy="460102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4A7057-EEF9-4E5D-A192-8003C3EBE229}"/>
              </a:ext>
            </a:extLst>
          </p:cNvPr>
          <p:cNvSpPr/>
          <p:nvPr/>
        </p:nvSpPr>
        <p:spPr>
          <a:xfrm rot="5400000">
            <a:off x="2710710" y="3066638"/>
            <a:ext cx="2157351" cy="91736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7DE1F0-0459-44E8-8402-691048176D3F}"/>
              </a:ext>
            </a:extLst>
          </p:cNvPr>
          <p:cNvGrpSpPr/>
          <p:nvPr/>
        </p:nvGrpSpPr>
        <p:grpSpPr>
          <a:xfrm>
            <a:off x="3688444" y="3429000"/>
            <a:ext cx="100941" cy="1395351"/>
            <a:chOff x="7021284" y="3841667"/>
            <a:chExt cx="100941" cy="1395351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DB8691C-6DDC-485A-A955-89D0B4D088FD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9B60440-DB5E-47C0-AD7C-230185BA620B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B32A01-B060-4D4D-AA24-2C596D04B43D}"/>
              </a:ext>
            </a:extLst>
          </p:cNvPr>
          <p:cNvGrpSpPr/>
          <p:nvPr/>
        </p:nvGrpSpPr>
        <p:grpSpPr>
          <a:xfrm rot="10800000">
            <a:off x="3221878" y="2082310"/>
            <a:ext cx="100941" cy="1395351"/>
            <a:chOff x="7021284" y="3841667"/>
            <a:chExt cx="100941" cy="1395351"/>
          </a:xfrm>
          <a:solidFill>
            <a:srgbClr val="00B050"/>
          </a:solidFill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ED0F322-D31D-4368-AD3D-2FB27EE4E781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C9843C2-32BC-4521-9917-70E686BAE7F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5A1DA5-9ABD-46C0-8CDA-F259BEB296F4}"/>
              </a:ext>
            </a:extLst>
          </p:cNvPr>
          <p:cNvGrpSpPr/>
          <p:nvPr/>
        </p:nvGrpSpPr>
        <p:grpSpPr>
          <a:xfrm>
            <a:off x="3213995" y="3433778"/>
            <a:ext cx="100941" cy="1395351"/>
            <a:chOff x="7021284" y="3841667"/>
            <a:chExt cx="100941" cy="1395351"/>
          </a:xfrm>
          <a:solidFill>
            <a:srgbClr val="FFC000"/>
          </a:solidFill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6AE4050B-F673-4AAF-B2E4-42878D1DE67A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6CFA84A-1A6A-4939-9047-17271EC67E5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/>
              <p:nvPr/>
            </p:nvSpPr>
            <p:spPr>
              <a:xfrm>
                <a:off x="3289112" y="1821224"/>
                <a:ext cx="41152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112" y="1821224"/>
                <a:ext cx="411523" cy="402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/>
              <p:nvPr/>
            </p:nvSpPr>
            <p:spPr>
              <a:xfrm>
                <a:off x="3776349" y="4556754"/>
                <a:ext cx="58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349" y="4556754"/>
                <a:ext cx="580544" cy="369332"/>
              </a:xfrm>
              <a:prstGeom prst="rect">
                <a:avLst/>
              </a:prstGeom>
              <a:blipFill>
                <a:blip r:embed="rId3"/>
                <a:stretch>
                  <a:fillRect t="-22951" r="-43750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/>
              <p:nvPr/>
            </p:nvSpPr>
            <p:spPr>
              <a:xfrm>
                <a:off x="2747910" y="4603998"/>
                <a:ext cx="385875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910" y="4603998"/>
                <a:ext cx="38587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CFE3AA6-A482-4E54-82B3-BA3C7D9B53D0}"/>
              </a:ext>
            </a:extLst>
          </p:cNvPr>
          <p:cNvSpPr/>
          <p:nvPr/>
        </p:nvSpPr>
        <p:spPr>
          <a:xfrm>
            <a:off x="41563" y="0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3.Покоящееся тело находится на вертикальной опоре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0F672F0-9AA3-485E-8F64-AC365D659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7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9B9AD-9276-4824-AEA8-A5B94661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46" y="3808340"/>
            <a:ext cx="10515600" cy="1325563"/>
          </a:xfrm>
        </p:spPr>
        <p:txBody>
          <a:bodyPr/>
          <a:lstStyle/>
          <a:p>
            <a:pPr algn="ctr"/>
            <a:endParaRPr lang="ru-RU" dirty="0">
              <a:latin typeface="+mn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CA92F8-806D-4482-9A38-0FDCDDB30BE1}"/>
              </a:ext>
            </a:extLst>
          </p:cNvPr>
          <p:cNvCxnSpPr>
            <a:cxnSpLocks/>
          </p:cNvCxnSpPr>
          <p:nvPr/>
        </p:nvCxnSpPr>
        <p:spPr>
          <a:xfrm>
            <a:off x="4952010" y="1995054"/>
            <a:ext cx="165067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4A7057-EEF9-4E5D-A192-8003C3EBE229}"/>
              </a:ext>
            </a:extLst>
          </p:cNvPr>
          <p:cNvSpPr/>
          <p:nvPr/>
        </p:nvSpPr>
        <p:spPr>
          <a:xfrm>
            <a:off x="5416668" y="4463698"/>
            <a:ext cx="888671" cy="91736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7DE1F0-0459-44E8-8402-691048176D3F}"/>
              </a:ext>
            </a:extLst>
          </p:cNvPr>
          <p:cNvGrpSpPr/>
          <p:nvPr/>
        </p:nvGrpSpPr>
        <p:grpSpPr>
          <a:xfrm>
            <a:off x="5800833" y="4848770"/>
            <a:ext cx="100941" cy="1395351"/>
            <a:chOff x="7021284" y="3841667"/>
            <a:chExt cx="100941" cy="1395351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DB8691C-6DDC-485A-A955-89D0B4D088FD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9B60440-DB5E-47C0-AD7C-230185BA620B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5A1DA5-9ABD-46C0-8CDA-F259BEB296F4}"/>
              </a:ext>
            </a:extLst>
          </p:cNvPr>
          <p:cNvGrpSpPr/>
          <p:nvPr/>
        </p:nvGrpSpPr>
        <p:grpSpPr>
          <a:xfrm>
            <a:off x="5798125" y="4481607"/>
            <a:ext cx="100941" cy="1395351"/>
            <a:chOff x="7021284" y="3841667"/>
            <a:chExt cx="100941" cy="1395351"/>
          </a:xfrm>
          <a:solidFill>
            <a:srgbClr val="FFC000"/>
          </a:solidFill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6AE4050B-F673-4AAF-B2E4-42878D1DE67A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6CFA84A-1A6A-4939-9047-17271EC67E5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/>
              <p:nvPr/>
            </p:nvSpPr>
            <p:spPr>
              <a:xfrm>
                <a:off x="5868001" y="2974519"/>
                <a:ext cx="41152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001" y="2974519"/>
                <a:ext cx="411523" cy="402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/>
              <p:nvPr/>
            </p:nvSpPr>
            <p:spPr>
              <a:xfrm>
                <a:off x="5911473" y="6145912"/>
                <a:ext cx="58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473" y="6145912"/>
                <a:ext cx="580544" cy="369332"/>
              </a:xfrm>
              <a:prstGeom prst="rect">
                <a:avLst/>
              </a:prstGeom>
              <a:blipFill>
                <a:blip r:embed="rId3"/>
                <a:stretch>
                  <a:fillRect t="-22951" r="-44211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/>
              <p:nvPr/>
            </p:nvSpPr>
            <p:spPr>
              <a:xfrm>
                <a:off x="5854008" y="5537843"/>
                <a:ext cx="385875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008" y="5537843"/>
                <a:ext cx="38587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352A0F2-3487-49D9-B14B-3AFD949DDE11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836190" y="1987630"/>
            <a:ext cx="24814" cy="24760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B32A01-B060-4D4D-AA24-2C596D04B43D}"/>
              </a:ext>
            </a:extLst>
          </p:cNvPr>
          <p:cNvGrpSpPr/>
          <p:nvPr/>
        </p:nvGrpSpPr>
        <p:grpSpPr>
          <a:xfrm rot="10800000">
            <a:off x="5792719" y="3068441"/>
            <a:ext cx="100941" cy="1395351"/>
            <a:chOff x="7021284" y="3841667"/>
            <a:chExt cx="100941" cy="1395351"/>
          </a:xfrm>
          <a:solidFill>
            <a:srgbClr val="00B050"/>
          </a:solidFill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ED0F322-D31D-4368-AD3D-2FB27EE4E781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C9843C2-32BC-4521-9917-70E686BAE7F0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815D381-68BE-4F6D-8EA6-5A9FF37B75E7}"/>
              </a:ext>
            </a:extLst>
          </p:cNvPr>
          <p:cNvSpPr/>
          <p:nvPr/>
        </p:nvSpPr>
        <p:spPr>
          <a:xfrm>
            <a:off x="41563" y="108756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4.Покоящееся тело находится на вертикальном подвесе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DC60F6-375A-4BBC-AFB9-BF44767D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18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3F1FE64-9B59-4758-BC1C-A306D68DD035}"/>
              </a:ext>
            </a:extLst>
          </p:cNvPr>
          <p:cNvCxnSpPr>
            <a:cxnSpLocks/>
          </p:cNvCxnSpPr>
          <p:nvPr/>
        </p:nvCxnSpPr>
        <p:spPr>
          <a:xfrm flipH="1">
            <a:off x="6424551" y="1944528"/>
            <a:ext cx="4381004" cy="1191642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CA92F8-806D-4482-9A38-0FDCDDB30BE1}"/>
              </a:ext>
            </a:extLst>
          </p:cNvPr>
          <p:cNvCxnSpPr>
            <a:cxnSpLocks/>
          </p:cNvCxnSpPr>
          <p:nvPr/>
        </p:nvCxnSpPr>
        <p:spPr>
          <a:xfrm>
            <a:off x="652931" y="1938526"/>
            <a:ext cx="165067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4A7057-EEF9-4E5D-A192-8003C3EBE229}"/>
              </a:ext>
            </a:extLst>
          </p:cNvPr>
          <p:cNvSpPr/>
          <p:nvPr/>
        </p:nvSpPr>
        <p:spPr>
          <a:xfrm>
            <a:off x="5972681" y="4221689"/>
            <a:ext cx="888671" cy="91736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7DE1F0-0459-44E8-8402-691048176D3F}"/>
              </a:ext>
            </a:extLst>
          </p:cNvPr>
          <p:cNvGrpSpPr/>
          <p:nvPr/>
        </p:nvGrpSpPr>
        <p:grpSpPr>
          <a:xfrm>
            <a:off x="6366545" y="4829226"/>
            <a:ext cx="97515" cy="1792465"/>
            <a:chOff x="7021284" y="3841667"/>
            <a:chExt cx="100941" cy="1395351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DB8691C-6DDC-485A-A955-89D0B4D088FD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9B60440-DB5E-47C0-AD7C-230185BA620B}"/>
                </a:ext>
              </a:extLst>
            </p:cNvPr>
            <p:cNvSpPr/>
            <p:nvPr/>
          </p:nvSpPr>
          <p:spPr>
            <a:xfrm>
              <a:off x="7021284" y="3841667"/>
              <a:ext cx="100941" cy="1068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/>
              <p:nvPr/>
            </p:nvSpPr>
            <p:spPr>
              <a:xfrm>
                <a:off x="6402175" y="1391432"/>
                <a:ext cx="41152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175" y="1391432"/>
                <a:ext cx="411523" cy="402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/>
              <p:nvPr/>
            </p:nvSpPr>
            <p:spPr>
              <a:xfrm>
                <a:off x="6513328" y="6252359"/>
                <a:ext cx="58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328" y="6252359"/>
                <a:ext cx="580544" cy="369332"/>
              </a:xfrm>
              <a:prstGeom prst="rect">
                <a:avLst/>
              </a:prstGeom>
              <a:blipFill>
                <a:blip r:embed="rId3"/>
                <a:stretch>
                  <a:fillRect t="-23333" r="-43750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/>
              <p:nvPr/>
            </p:nvSpPr>
            <p:spPr>
              <a:xfrm>
                <a:off x="5988312" y="4512563"/>
                <a:ext cx="385875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12" y="4512563"/>
                <a:ext cx="38587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352A0F2-3487-49D9-B14B-3AFD949DDE11}"/>
              </a:ext>
            </a:extLst>
          </p:cNvPr>
          <p:cNvCxnSpPr>
            <a:cxnSpLocks/>
          </p:cNvCxnSpPr>
          <p:nvPr/>
        </p:nvCxnSpPr>
        <p:spPr>
          <a:xfrm flipV="1">
            <a:off x="6417017" y="3144084"/>
            <a:ext cx="1" cy="1062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B32A01-B060-4D4D-AA24-2C596D04B43D}"/>
              </a:ext>
            </a:extLst>
          </p:cNvPr>
          <p:cNvGrpSpPr/>
          <p:nvPr/>
        </p:nvGrpSpPr>
        <p:grpSpPr>
          <a:xfrm rot="15262713">
            <a:off x="8079390" y="944827"/>
            <a:ext cx="72399" cy="3445075"/>
            <a:chOff x="7021286" y="3841667"/>
            <a:chExt cx="159847" cy="1395351"/>
          </a:xfrm>
          <a:solidFill>
            <a:srgbClr val="00B050"/>
          </a:solidFill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ED0F322-D31D-4368-AD3D-2FB27EE4E781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C9843C2-32BC-4521-9917-70E686BAE7F0}"/>
                </a:ext>
              </a:extLst>
            </p:cNvPr>
            <p:cNvSpPr/>
            <p:nvPr/>
          </p:nvSpPr>
          <p:spPr>
            <a:xfrm>
              <a:off x="7021286" y="3841667"/>
              <a:ext cx="159847" cy="55881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CF211CF-CC94-41EC-B07F-411FCD16D745}"/>
              </a:ext>
            </a:extLst>
          </p:cNvPr>
          <p:cNvCxnSpPr>
            <a:cxnSpLocks/>
          </p:cNvCxnSpPr>
          <p:nvPr/>
        </p:nvCxnSpPr>
        <p:spPr>
          <a:xfrm>
            <a:off x="9980220" y="1938526"/>
            <a:ext cx="165067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30EF91B-D081-42DD-AFB5-E88BAC059095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184627" y="1944528"/>
            <a:ext cx="5259656" cy="11691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5A1DA5-9ABD-46C0-8CDA-F259BEB296F4}"/>
              </a:ext>
            </a:extLst>
          </p:cNvPr>
          <p:cNvGrpSpPr/>
          <p:nvPr/>
        </p:nvGrpSpPr>
        <p:grpSpPr>
          <a:xfrm>
            <a:off x="6337287" y="3105965"/>
            <a:ext cx="176041" cy="1723261"/>
            <a:chOff x="7039530" y="3841667"/>
            <a:chExt cx="92931" cy="1395351"/>
          </a:xfrm>
          <a:solidFill>
            <a:srgbClr val="FFC000"/>
          </a:solidFill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6CFA84A-1A6A-4939-9047-17271EC67E50}"/>
                </a:ext>
              </a:extLst>
            </p:cNvPr>
            <p:cNvSpPr/>
            <p:nvPr/>
          </p:nvSpPr>
          <p:spPr>
            <a:xfrm>
              <a:off x="7039530" y="3841667"/>
              <a:ext cx="92931" cy="71985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6AE4050B-F673-4AAF-B2E4-42878D1DE67A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2A08F83-4CB2-4EF4-BB74-FA1A4506A65A}"/>
              </a:ext>
            </a:extLst>
          </p:cNvPr>
          <p:cNvGrpSpPr/>
          <p:nvPr/>
        </p:nvGrpSpPr>
        <p:grpSpPr>
          <a:xfrm rot="6152390">
            <a:off x="4532435" y="799807"/>
            <a:ext cx="83843" cy="3856542"/>
            <a:chOff x="7021285" y="3841667"/>
            <a:chExt cx="138459" cy="1395351"/>
          </a:xfrm>
          <a:solidFill>
            <a:srgbClr val="00B050"/>
          </a:solidFill>
        </p:grpSpPr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086FB6BA-CA1C-47ED-B257-FF5A85E6D7F2}"/>
                </a:ext>
              </a:extLst>
            </p:cNvPr>
            <p:cNvCxnSpPr/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4E5F634-0D90-4042-92D4-20370D4F46CC}"/>
                </a:ext>
              </a:extLst>
            </p:cNvPr>
            <p:cNvSpPr/>
            <p:nvPr/>
          </p:nvSpPr>
          <p:spPr>
            <a:xfrm>
              <a:off x="7021285" y="3841667"/>
              <a:ext cx="138459" cy="47537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FE887F9-0E78-4FC8-8A99-62B43B813A9A}"/>
              </a:ext>
            </a:extLst>
          </p:cNvPr>
          <p:cNvCxnSpPr>
            <a:cxnSpLocks/>
          </p:cNvCxnSpPr>
          <p:nvPr/>
        </p:nvCxnSpPr>
        <p:spPr>
          <a:xfrm flipV="1">
            <a:off x="2794284" y="1398636"/>
            <a:ext cx="3601298" cy="8638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9626971E-C2CA-4E60-BB27-8932AD75F6E5}"/>
              </a:ext>
            </a:extLst>
          </p:cNvPr>
          <p:cNvCxnSpPr>
            <a:cxnSpLocks/>
          </p:cNvCxnSpPr>
          <p:nvPr/>
        </p:nvCxnSpPr>
        <p:spPr>
          <a:xfrm>
            <a:off x="6424551" y="1410081"/>
            <a:ext cx="3248944" cy="8085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EEC773E-E697-4887-A0FD-D3A8BF1682C9}"/>
              </a:ext>
            </a:extLst>
          </p:cNvPr>
          <p:cNvGrpSpPr/>
          <p:nvPr/>
        </p:nvGrpSpPr>
        <p:grpSpPr>
          <a:xfrm rot="10800000">
            <a:off x="6366613" y="1381843"/>
            <a:ext cx="96560" cy="1702532"/>
            <a:chOff x="7039555" y="3858451"/>
            <a:chExt cx="50974" cy="1378567"/>
          </a:xfrm>
          <a:solidFill>
            <a:srgbClr val="FFC000"/>
          </a:solidFill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BA4B3311-163D-4EA4-B3F8-A64C455FF142}"/>
                </a:ext>
              </a:extLst>
            </p:cNvPr>
            <p:cNvSpPr/>
            <p:nvPr/>
          </p:nvSpPr>
          <p:spPr>
            <a:xfrm>
              <a:off x="7039555" y="3858451"/>
              <a:ext cx="50974" cy="55202"/>
            </a:xfrm>
            <a:prstGeom prst="ellipse">
              <a:avLst/>
            </a:prstGeom>
            <a:grp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3321C180-1E42-4C67-83AC-3887B5316757}"/>
                </a:ext>
              </a:extLst>
            </p:cNvPr>
            <p:cNvCxnSpPr>
              <a:cxnSpLocks/>
            </p:cNvCxnSpPr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A40025-DF17-4B9C-B458-C19E0FACB6E2}"/>
                  </a:ext>
                </a:extLst>
              </p:cNvPr>
              <p:cNvSpPr txBox="1"/>
              <p:nvPr/>
            </p:nvSpPr>
            <p:spPr>
              <a:xfrm>
                <a:off x="9669534" y="2351850"/>
                <a:ext cx="19582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A40025-DF17-4B9C-B458-C19E0FACB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534" y="2351850"/>
                <a:ext cx="195823" cy="310598"/>
              </a:xfrm>
              <a:prstGeom prst="rect">
                <a:avLst/>
              </a:prstGeom>
              <a:blipFill>
                <a:blip r:embed="rId5"/>
                <a:stretch>
                  <a:fillRect l="-28125" r="-28125" b="-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BA2E3BF-F90F-4401-BFAC-7E9AB74A9438}"/>
                  </a:ext>
                </a:extLst>
              </p:cNvPr>
              <p:cNvSpPr txBox="1"/>
              <p:nvPr/>
            </p:nvSpPr>
            <p:spPr>
              <a:xfrm>
                <a:off x="2528955" y="2385050"/>
                <a:ext cx="19582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BA2E3BF-F90F-4401-BFAC-7E9AB74A9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955" y="2385050"/>
                <a:ext cx="195823" cy="310598"/>
              </a:xfrm>
              <a:prstGeom prst="rect">
                <a:avLst/>
              </a:prstGeom>
              <a:blipFill>
                <a:blip r:embed="rId6"/>
                <a:stretch>
                  <a:fillRect l="-31250" r="-25000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99987CA-A97D-4501-8366-25429E94FD95}"/>
              </a:ext>
            </a:extLst>
          </p:cNvPr>
          <p:cNvSpPr/>
          <p:nvPr/>
        </p:nvSpPr>
        <p:spPr>
          <a:xfrm>
            <a:off x="41563" y="23912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5.Покоящееся тело подвешено к растянутым тросам</a:t>
            </a:r>
            <a:endParaRPr lang="ru-RU" sz="2400" dirty="0">
              <a:solidFill>
                <a:srgbClr val="267034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1CBAA6-317E-46EC-9661-702DF60C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8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3F1FE64-9B59-4758-BC1C-A306D68DD035}"/>
              </a:ext>
            </a:extLst>
          </p:cNvPr>
          <p:cNvCxnSpPr>
            <a:cxnSpLocks/>
          </p:cNvCxnSpPr>
          <p:nvPr/>
        </p:nvCxnSpPr>
        <p:spPr>
          <a:xfrm flipH="1">
            <a:off x="928703" y="2144170"/>
            <a:ext cx="3129608" cy="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4CA92F8-806D-4482-9A38-0FDCDDB30BE1}"/>
              </a:ext>
            </a:extLst>
          </p:cNvPr>
          <p:cNvCxnSpPr>
            <a:cxnSpLocks/>
          </p:cNvCxnSpPr>
          <p:nvPr/>
        </p:nvCxnSpPr>
        <p:spPr>
          <a:xfrm>
            <a:off x="928703" y="1938526"/>
            <a:ext cx="0" cy="320053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4A7057-EEF9-4E5D-A192-8003C3EBE229}"/>
              </a:ext>
            </a:extLst>
          </p:cNvPr>
          <p:cNvSpPr/>
          <p:nvPr/>
        </p:nvSpPr>
        <p:spPr>
          <a:xfrm>
            <a:off x="3641127" y="4889334"/>
            <a:ext cx="888671" cy="995258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7DE1F0-0459-44E8-8402-691048176D3F}"/>
              </a:ext>
            </a:extLst>
          </p:cNvPr>
          <p:cNvGrpSpPr/>
          <p:nvPr/>
        </p:nvGrpSpPr>
        <p:grpSpPr>
          <a:xfrm>
            <a:off x="4079324" y="5420986"/>
            <a:ext cx="120663" cy="1309230"/>
            <a:chOff x="6992302" y="3808923"/>
            <a:chExt cx="181821" cy="1373792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DB8691C-6DDC-485A-A955-89D0B4D088FD}"/>
                </a:ext>
              </a:extLst>
            </p:cNvPr>
            <p:cNvCxnSpPr/>
            <p:nvPr/>
          </p:nvCxnSpPr>
          <p:spPr>
            <a:xfrm>
              <a:off x="7068757" y="3840803"/>
              <a:ext cx="0" cy="1341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9B60440-DB5E-47C0-AD7C-230185BA620B}"/>
                </a:ext>
              </a:extLst>
            </p:cNvPr>
            <p:cNvSpPr/>
            <p:nvPr/>
          </p:nvSpPr>
          <p:spPr>
            <a:xfrm flipV="1">
              <a:off x="6992302" y="3808923"/>
              <a:ext cx="181821" cy="10663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/>
              <p:nvPr/>
            </p:nvSpPr>
            <p:spPr>
              <a:xfrm>
                <a:off x="3910722" y="476913"/>
                <a:ext cx="41152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896F1-D01B-40D5-8327-63A9E3AC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22" y="476913"/>
                <a:ext cx="411523" cy="402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/>
              <p:nvPr/>
            </p:nvSpPr>
            <p:spPr>
              <a:xfrm>
                <a:off x="4193143" y="6412635"/>
                <a:ext cx="58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99C0A-B09A-489A-AB6C-CF8C0715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143" y="6412635"/>
                <a:ext cx="580544" cy="369332"/>
              </a:xfrm>
              <a:prstGeom prst="rect">
                <a:avLst/>
              </a:prstGeom>
              <a:blipFill>
                <a:blip r:embed="rId3"/>
                <a:stretch>
                  <a:fillRect t="-22951" r="-44211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/>
              <p:nvPr/>
            </p:nvSpPr>
            <p:spPr>
              <a:xfrm>
                <a:off x="4166856" y="3440148"/>
                <a:ext cx="385875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E24D51-D41D-40C1-A4BE-EDC56E5F5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856" y="3440148"/>
                <a:ext cx="38587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352A0F2-3487-49D9-B14B-3AFD949DDE11}"/>
              </a:ext>
            </a:extLst>
          </p:cNvPr>
          <p:cNvCxnSpPr>
            <a:cxnSpLocks/>
          </p:cNvCxnSpPr>
          <p:nvPr/>
        </p:nvCxnSpPr>
        <p:spPr>
          <a:xfrm flipV="1">
            <a:off x="4079324" y="2138670"/>
            <a:ext cx="1" cy="2750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B32A01-B060-4D4D-AA24-2C596D04B43D}"/>
              </a:ext>
            </a:extLst>
          </p:cNvPr>
          <p:cNvGrpSpPr/>
          <p:nvPr/>
        </p:nvGrpSpPr>
        <p:grpSpPr>
          <a:xfrm rot="5400000">
            <a:off x="3329422" y="1448424"/>
            <a:ext cx="157273" cy="1416848"/>
            <a:chOff x="7021285" y="3737813"/>
            <a:chExt cx="247388" cy="1420559"/>
          </a:xfrm>
          <a:solidFill>
            <a:srgbClr val="00B050"/>
          </a:solidFill>
        </p:grpSpPr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ED0F322-D31D-4368-AD3D-2FB27EE4E781}"/>
                </a:ext>
              </a:extLst>
            </p:cNvPr>
            <p:cNvCxnSpPr/>
            <p:nvPr/>
          </p:nvCxnSpPr>
          <p:spPr>
            <a:xfrm>
              <a:off x="7140545" y="3816460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C9843C2-32BC-4521-9917-70E686BAE7F0}"/>
                </a:ext>
              </a:extLst>
            </p:cNvPr>
            <p:cNvSpPr/>
            <p:nvPr/>
          </p:nvSpPr>
          <p:spPr>
            <a:xfrm flipV="1">
              <a:off x="7021285" y="3737813"/>
              <a:ext cx="247388" cy="103855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30EF91B-D081-42DD-AFB5-E88BAC059095}"/>
              </a:ext>
            </a:extLst>
          </p:cNvPr>
          <p:cNvCxnSpPr>
            <a:cxnSpLocks/>
          </p:cNvCxnSpPr>
          <p:nvPr/>
        </p:nvCxnSpPr>
        <p:spPr>
          <a:xfrm flipV="1">
            <a:off x="943124" y="2144170"/>
            <a:ext cx="3121780" cy="299488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5A1DA5-9ABD-46C0-8CDA-F259BEB296F4}"/>
              </a:ext>
            </a:extLst>
          </p:cNvPr>
          <p:cNvGrpSpPr/>
          <p:nvPr/>
        </p:nvGrpSpPr>
        <p:grpSpPr>
          <a:xfrm>
            <a:off x="4032272" y="2121463"/>
            <a:ext cx="120663" cy="1257834"/>
            <a:chOff x="7062621" y="3678941"/>
            <a:chExt cx="16320" cy="1491251"/>
          </a:xfrm>
          <a:solidFill>
            <a:srgbClr val="FFC000"/>
          </a:solidFill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6CFA84A-1A6A-4939-9047-17271EC67E50}"/>
                </a:ext>
              </a:extLst>
            </p:cNvPr>
            <p:cNvSpPr/>
            <p:nvPr/>
          </p:nvSpPr>
          <p:spPr>
            <a:xfrm flipV="1">
              <a:off x="7062621" y="3678941"/>
              <a:ext cx="16320" cy="12047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6AE4050B-F673-4AAF-B2E4-42878D1DE67A}"/>
                </a:ext>
              </a:extLst>
            </p:cNvPr>
            <p:cNvCxnSpPr>
              <a:cxnSpLocks/>
            </p:cNvCxnSpPr>
            <p:nvPr/>
          </p:nvCxnSpPr>
          <p:spPr>
            <a:xfrm>
              <a:off x="7071756" y="3828280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2A08F83-4CB2-4EF4-BB74-FA1A4506A65A}"/>
              </a:ext>
            </a:extLst>
          </p:cNvPr>
          <p:cNvGrpSpPr/>
          <p:nvPr/>
        </p:nvGrpSpPr>
        <p:grpSpPr>
          <a:xfrm rot="13802405">
            <a:off x="4720361" y="698315"/>
            <a:ext cx="98102" cy="1836754"/>
            <a:chOff x="7416477" y="3814994"/>
            <a:chExt cx="297100" cy="1393969"/>
          </a:xfrm>
          <a:solidFill>
            <a:srgbClr val="00B050"/>
          </a:solidFill>
        </p:grpSpPr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086FB6BA-CA1C-47ED-B257-FF5A85E6D7F2}"/>
                </a:ext>
              </a:extLst>
            </p:cNvPr>
            <p:cNvCxnSpPr/>
            <p:nvPr/>
          </p:nvCxnSpPr>
          <p:spPr>
            <a:xfrm>
              <a:off x="7565025" y="3867051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4E5F634-0D90-4042-92D4-20370D4F46CC}"/>
                </a:ext>
              </a:extLst>
            </p:cNvPr>
            <p:cNvSpPr/>
            <p:nvPr/>
          </p:nvSpPr>
          <p:spPr>
            <a:xfrm>
              <a:off x="7416477" y="3814994"/>
              <a:ext cx="297100" cy="104115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rgbClr val="00B050"/>
                </a:solidFill>
              </a:endParaRPr>
            </a:p>
          </p:txBody>
        </p:sp>
      </p:grp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FE887F9-0E78-4FC8-8A99-62B43B813A9A}"/>
              </a:ext>
            </a:extLst>
          </p:cNvPr>
          <p:cNvCxnSpPr>
            <a:cxnSpLocks/>
          </p:cNvCxnSpPr>
          <p:nvPr/>
        </p:nvCxnSpPr>
        <p:spPr>
          <a:xfrm flipV="1">
            <a:off x="2788667" y="1001009"/>
            <a:ext cx="1317845" cy="11472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9626971E-C2CA-4E60-BB27-8932AD75F6E5}"/>
              </a:ext>
            </a:extLst>
          </p:cNvPr>
          <p:cNvCxnSpPr>
            <a:cxnSpLocks/>
          </p:cNvCxnSpPr>
          <p:nvPr/>
        </p:nvCxnSpPr>
        <p:spPr>
          <a:xfrm>
            <a:off x="4064690" y="1001102"/>
            <a:ext cx="142601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EEC773E-E697-4887-A0FD-D3A8BF1682C9}"/>
              </a:ext>
            </a:extLst>
          </p:cNvPr>
          <p:cNvGrpSpPr/>
          <p:nvPr/>
        </p:nvGrpSpPr>
        <p:grpSpPr>
          <a:xfrm rot="10800000">
            <a:off x="4006879" y="960060"/>
            <a:ext cx="157156" cy="1244213"/>
            <a:chOff x="7045438" y="3767360"/>
            <a:chExt cx="45091" cy="1469658"/>
          </a:xfrm>
          <a:solidFill>
            <a:srgbClr val="FFC000"/>
          </a:solidFill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BA4B3311-163D-4EA4-B3F8-A64C455FF142}"/>
                </a:ext>
              </a:extLst>
            </p:cNvPr>
            <p:cNvSpPr/>
            <p:nvPr/>
          </p:nvSpPr>
          <p:spPr>
            <a:xfrm>
              <a:off x="7045438" y="3767360"/>
              <a:ext cx="45091" cy="146293"/>
            </a:xfrm>
            <a:prstGeom prst="ellipse">
              <a:avLst/>
            </a:prstGeom>
            <a:grp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3321C180-1E42-4C67-83AC-3887B5316757}"/>
                </a:ext>
              </a:extLst>
            </p:cNvPr>
            <p:cNvCxnSpPr>
              <a:cxnSpLocks/>
            </p:cNvCxnSpPr>
            <p:nvPr/>
          </p:nvCxnSpPr>
          <p:spPr>
            <a:xfrm>
              <a:off x="7071756" y="3895106"/>
              <a:ext cx="0" cy="1341912"/>
            </a:xfrm>
            <a:prstGeom prst="straightConnector1">
              <a:avLst/>
            </a:prstGeom>
            <a:grpFill/>
            <a:ln w="381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BA2E3BF-F90F-4401-BFAC-7E9AB74A9438}"/>
                  </a:ext>
                </a:extLst>
              </p:cNvPr>
              <p:cNvSpPr txBox="1"/>
              <p:nvPr/>
            </p:nvSpPr>
            <p:spPr>
              <a:xfrm>
                <a:off x="2585663" y="2290093"/>
                <a:ext cx="22865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baseline="-25000" dirty="0"/>
                  <a:t>1</a:t>
                </a:r>
                <a:endParaRPr lang="ru-RU" baseline="-250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BA2E3BF-F90F-4401-BFAC-7E9AB74A9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663" y="2290093"/>
                <a:ext cx="228652" cy="310598"/>
              </a:xfrm>
              <a:prstGeom prst="rect">
                <a:avLst/>
              </a:prstGeom>
              <a:blipFill>
                <a:blip r:embed="rId5"/>
                <a:stretch>
                  <a:fillRect l="-34211" t="-43137" r="-78947" b="-4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5AEA693-BB31-402A-B101-D74579013D43}"/>
                  </a:ext>
                </a:extLst>
              </p:cNvPr>
              <p:cNvSpPr txBox="1"/>
              <p:nvPr/>
            </p:nvSpPr>
            <p:spPr>
              <a:xfrm>
                <a:off x="5661444" y="890216"/>
                <a:ext cx="22865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baseline="-25000" dirty="0"/>
                  <a:t>2</a:t>
                </a:r>
                <a:endParaRPr lang="ru-RU" baseline="-25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5AEA693-BB31-402A-B101-D74579013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444" y="890216"/>
                <a:ext cx="228652" cy="310598"/>
              </a:xfrm>
              <a:prstGeom prst="rect">
                <a:avLst/>
              </a:prstGeom>
              <a:blipFill>
                <a:blip r:embed="rId6"/>
                <a:stretch>
                  <a:fillRect l="-37838" t="-41176" r="-81081" b="-431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9E12BA8-3E87-4C7D-8A04-4E7C79BAF818}"/>
              </a:ext>
            </a:extLst>
          </p:cNvPr>
          <p:cNvSpPr/>
          <p:nvPr/>
        </p:nvSpPr>
        <p:spPr>
          <a:xfrm>
            <a:off x="41563" y="9893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6.Покоящееся тело подвешено на кронштейне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899333-6FC2-40FB-9C2A-7F82332D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5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F67A7-8788-4D83-A593-2BBE16A3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7" y="80215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второму закону Ньютона: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12885AF-3890-4B61-ACC3-7D0B8CBB96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9763" y="1773011"/>
                <a:ext cx="10515600" cy="494846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sz="5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ru-RU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5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u-RU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ru-RU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acc>
                          <m:accPr>
                            <m:chr m:val="⃗"/>
                            <m:ctrlPr>
                              <a:rPr lang="ru-RU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ru-RU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</m:acc>
                      </m:e>
                    </m:nary>
                    <m:r>
                      <a:rPr lang="ru-RU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ru-RU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ru-RU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ru-RU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ru-RU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ru-RU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ru-RU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ru-RU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4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ru-RU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(согласно третьему закону Ньютона)</a:t>
                </a:r>
              </a:p>
              <a:p>
                <a:pPr marL="0" indent="0"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Тогда: 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5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ru-RU" sz="5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5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5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ru-RU" sz="5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5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acc>
                    <m:r>
                      <a:rPr lang="ru-RU" sz="5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ru-RU" sz="5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5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ru-RU" sz="5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ru-RU" sz="4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12885AF-3890-4B61-ACC3-7D0B8CBB96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763" y="1773011"/>
                <a:ext cx="10515600" cy="494846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0C4B01-E6D1-451E-8322-A6867A3A70D2}"/>
              </a:ext>
            </a:extLst>
          </p:cNvPr>
          <p:cNvSpPr/>
          <p:nvPr/>
        </p:nvSpPr>
        <p:spPr>
          <a:xfrm>
            <a:off x="83127" y="72000"/>
            <a:ext cx="12108873" cy="6581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703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23A9BAA-D56B-4472-9F5A-79C3B72466CC}"/>
              </a:ext>
            </a:extLst>
          </p:cNvPr>
          <p:cNvSpPr txBox="1">
            <a:spLocks/>
          </p:cNvSpPr>
          <p:nvPr/>
        </p:nvSpPr>
        <p:spPr>
          <a:xfrm>
            <a:off x="1482437" y="136525"/>
            <a:ext cx="9144000" cy="61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II</a:t>
            </a:r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. Формула для расчета веса тела</a:t>
            </a:r>
            <a:endParaRPr lang="ru-RU" sz="66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E7ED17-A705-42CB-BA66-4A53EF86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17</a:t>
            </a:fld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DE1CD21-D89A-4140-8DCB-6B88B31FBA9E}"/>
              </a:ext>
            </a:extLst>
          </p:cNvPr>
          <p:cNvSpPr/>
          <p:nvPr/>
        </p:nvSpPr>
        <p:spPr>
          <a:xfrm>
            <a:off x="4098305" y="5271525"/>
            <a:ext cx="4078515" cy="15144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83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5E149657-ED4D-4B4A-B8C6-64C20C93A0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2400" y="685579"/>
                <a:ext cx="10515600" cy="1325563"/>
              </a:xfrm>
            </p:spPr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4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acc>
                      <m:r>
                        <a:rPr lang="ru-RU" sz="4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4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ru-RU" sz="4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ru-RU" sz="4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ru-RU" sz="4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acc>
                      <m:r>
                        <a:rPr lang="ru-RU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ru-RU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ru-RU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ru-RU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ru-RU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5E149657-ED4D-4B4A-B8C6-64C20C93A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" y="685579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99BF61C-39FA-45A0-B9D8-CD13BDBAC1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01727"/>
                <a:ext cx="10515600" cy="4716463"/>
              </a:xfrm>
            </p:spPr>
            <p:txBody>
              <a:bodyPr>
                <a:normAutofit fontScale="77500" lnSpcReduction="20000"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ru-RU" sz="35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Вес тела- векторная величина;</a:t>
                </a:r>
              </a:p>
              <a:p>
                <a:pPr lvl="0">
                  <a:lnSpc>
                    <a:spcPct val="120000"/>
                  </a:lnSpc>
                </a:pPr>
                <a:r>
                  <a:rPr lang="ru-RU" sz="35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Вес возникает по двум причинам- гравитация и ускоренное движение, так как в формуле веса два слагаемых;</a:t>
                </a:r>
              </a:p>
              <a:p>
                <a:pPr lvl="0">
                  <a:lnSpc>
                    <a:spcPct val="120000"/>
                  </a:lnSpc>
                </a:pPr>
                <a:r>
                  <a:rPr lang="ru-RU" sz="35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Если ускорение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то значение веса определяется как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ru-RU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20000"/>
                  </a:lnSpc>
                  <a:spcAft>
                    <a:spcPts val="800"/>
                  </a:spcAft>
                </a:pPr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Когда на тело действует только сила тяжести (при свободном падении), то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acc>
                    <m:r>
                      <a:rPr lang="ru-RU" sz="35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это означает, что  наступает состояние невесомости;</a:t>
                </a:r>
              </a:p>
              <a:p>
                <a:pPr lvl="0">
                  <a:lnSpc>
                    <a:spcPct val="120000"/>
                  </a:lnSpc>
                  <a:spcAft>
                    <a:spcPts val="800"/>
                  </a:spcAft>
                </a:pPr>
                <a:r>
                  <a:rPr lang="ru-RU" sz="35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Если тело движется с ускорением</a:t>
                </a:r>
                <a14:m>
                  <m:oMath xmlns:m="http://schemas.openxmlformats.org/officeDocument/2006/math">
                    <m:r>
                      <a:rPr lang="ru-RU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ru-RU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ru-RU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направленным вверх, то оно испытывает перегрузку.</a:t>
                </a:r>
                <a:endParaRPr lang="ru-RU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99BF61C-39FA-45A0-B9D8-CD13BDBAC1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01727"/>
                <a:ext cx="10515600" cy="4716463"/>
              </a:xfrm>
              <a:blipFill>
                <a:blip r:embed="rId3"/>
                <a:stretch>
                  <a:fillRect l="-986" t="-1163" r="-5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6072EE-B31E-4434-ABC7-0E5D21C8F8F2}"/>
              </a:ext>
            </a:extLst>
          </p:cNvPr>
          <p:cNvSpPr/>
          <p:nvPr/>
        </p:nvSpPr>
        <p:spPr>
          <a:xfrm>
            <a:off x="83127" y="72000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7034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602CB70-58E1-4FBF-94A1-F3E6BB8F6EC8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61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Анализ формулы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9F3A0-E275-4847-9081-50824E43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0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98CB1-CAE0-4833-A2A8-32C4C971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5. Сила тяжести и вес тела. Невесомость">
            <a:hlinkClick r:id="" action="ppaction://media"/>
            <a:extLst>
              <a:ext uri="{FF2B5EF4-FFF2-40B4-BE49-F238E27FC236}">
                <a16:creationId xmlns:a16="http://schemas.microsoft.com/office/drawing/2014/main" id="{F3A86B3D-397E-4DA6-95DB-CC634C871E8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6161" end="303764"/>
                </p14:media>
              </p:ext>
            </p:extLst>
          </p:nvPr>
        </p:nvPicPr>
        <p:blipFill rotWithShape="1">
          <a:blip r:embed="rId4"/>
          <a:srcRect l="50010" t="16221"/>
          <a:stretch/>
        </p:blipFill>
        <p:spPr>
          <a:xfrm>
            <a:off x="2688020" y="539999"/>
            <a:ext cx="6772528" cy="6384317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E87CD-3A7E-4C6B-96A4-CCEE10C6740B}"/>
              </a:ext>
            </a:extLst>
          </p:cNvPr>
          <p:cNvSpPr/>
          <p:nvPr/>
        </p:nvSpPr>
        <p:spPr>
          <a:xfrm>
            <a:off x="2469830" y="397878"/>
            <a:ext cx="7034150" cy="6526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76E0E2-EB8E-4301-86D5-B01AA03389B3}"/>
              </a:ext>
            </a:extLst>
          </p:cNvPr>
          <p:cNvSpPr/>
          <p:nvPr/>
        </p:nvSpPr>
        <p:spPr>
          <a:xfrm>
            <a:off x="83127" y="72000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7034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3534327-B252-4F4F-A56D-47ED5E9AC22C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61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Видеоиллюстрация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C2A27A-9604-4826-A558-8E23C0C8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85482A-0F83-4337-BD15-A4A94A624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2" t="12468" r="34531" b="7532"/>
          <a:stretch/>
        </p:blipFill>
        <p:spPr>
          <a:xfrm>
            <a:off x="8015845" y="332507"/>
            <a:ext cx="3830513" cy="507076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8FF3F8-F93D-4E7A-A6DE-37453E76376B}"/>
              </a:ext>
            </a:extLst>
          </p:cNvPr>
          <p:cNvSpPr/>
          <p:nvPr/>
        </p:nvSpPr>
        <p:spPr>
          <a:xfrm>
            <a:off x="0" y="429801"/>
            <a:ext cx="12192001" cy="936000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       </a:t>
            </a:r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ВЕС ТЕЛА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DD618-8095-4D05-B707-F89946AF643A}"/>
              </a:ext>
            </a:extLst>
          </p:cNvPr>
          <p:cNvSpPr txBox="1"/>
          <p:nvPr/>
        </p:nvSpPr>
        <p:spPr>
          <a:xfrm>
            <a:off x="345642" y="4756942"/>
            <a:ext cx="543764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ЗАКОНЫ ДВИЖЕНИЯ И ВЗАИМОДЕЙСТВИЯ ТЕЛ</a:t>
            </a:r>
            <a:endParaRPr lang="ru-RU" sz="200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22E865E6-8A3A-43D9-92C4-B4CFC908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84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98CB1-CAE0-4833-A2A8-32C4C971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786E63-68C4-447F-9EF7-A26E0CE58FAD}"/>
              </a:ext>
            </a:extLst>
          </p:cNvPr>
          <p:cNvSpPr/>
          <p:nvPr/>
        </p:nvSpPr>
        <p:spPr>
          <a:xfrm>
            <a:off x="83127" y="72000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7034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ADB04C0-205C-4BE4-BD39-7BAFDCC666CE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61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Видеоиллюстрация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A4CC833-D83B-47C5-8AA2-F14436F9F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15. Сила тяжести и вес тела. Невесомость">
            <a:hlinkClick r:id="" action="ppaction://media"/>
            <a:extLst>
              <a:ext uri="{FF2B5EF4-FFF2-40B4-BE49-F238E27FC236}">
                <a16:creationId xmlns:a16="http://schemas.microsoft.com/office/drawing/2014/main" id="{2C73600A-1807-407E-9570-0A8CDBBA4E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7902" end="271286"/>
                </p14:media>
              </p:ext>
            </p:extLst>
          </p:nvPr>
        </p:nvPicPr>
        <p:blipFill rotWithShape="1">
          <a:blip r:embed="rId4"/>
          <a:srcRect l="50010" t="16221"/>
          <a:stretch>
            <a:fillRect/>
          </a:stretch>
        </p:blipFill>
        <p:spPr>
          <a:xfrm>
            <a:off x="2804922" y="581144"/>
            <a:ext cx="6672907" cy="6290406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984D6D4-92EA-4DB4-B40E-CCE9EB28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66A5978-AC35-4ACE-AAA4-4CBB4BDB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56" y="1129104"/>
            <a:ext cx="10787743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Сопоставьте ситуацию со следствием этой ситуации</a:t>
            </a:r>
            <a:b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8C61E9-845F-4D91-9BCE-38FA6FFD9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7980" y="2361131"/>
            <a:ext cx="558437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Пилот испытывает перегрузку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Сила тяжести, действующая на пилота не равна его весу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Сила тяжести, действующая на пилота равна его весу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Пилот испытывает невесомость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4188AE0-ADD0-42F1-89C0-629ED8941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38" y="2506662"/>
            <a:ext cx="578625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 Самолет уходит в штопор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 Самолет выходит из пике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 Самолет летит с горизонтальным ускорением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 Самолет летит с вертикальным ускорением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1EC57-EB2A-4E60-94DB-C5D642BE6518}"/>
              </a:ext>
            </a:extLst>
          </p:cNvPr>
          <p:cNvSpPr txBox="1"/>
          <p:nvPr/>
        </p:nvSpPr>
        <p:spPr>
          <a:xfrm>
            <a:off x="479338" y="2334239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8ADB4-350B-4A50-B264-F3F40C86A605}"/>
              </a:ext>
            </a:extLst>
          </p:cNvPr>
          <p:cNvSpPr txBox="1"/>
          <p:nvPr/>
        </p:nvSpPr>
        <p:spPr>
          <a:xfrm>
            <a:off x="518556" y="3267402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1F524-28C2-4471-9C3C-9662EE40B153}"/>
              </a:ext>
            </a:extLst>
          </p:cNvPr>
          <p:cNvSpPr txBox="1"/>
          <p:nvPr/>
        </p:nvSpPr>
        <p:spPr>
          <a:xfrm>
            <a:off x="518556" y="3987295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EC19D-FCDD-47A6-8D4F-DED812C43187}"/>
              </a:ext>
            </a:extLst>
          </p:cNvPr>
          <p:cNvSpPr txBox="1"/>
          <p:nvPr/>
        </p:nvSpPr>
        <p:spPr>
          <a:xfrm>
            <a:off x="518556" y="5161037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/>
              <a:t>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F147910-14E6-4842-99E3-E4B5541990F2}"/>
              </a:ext>
            </a:extLst>
          </p:cNvPr>
          <p:cNvGrpSpPr/>
          <p:nvPr/>
        </p:nvGrpSpPr>
        <p:grpSpPr>
          <a:xfrm>
            <a:off x="83127" y="72000"/>
            <a:ext cx="12108873" cy="468000"/>
            <a:chOff x="0" y="3645024"/>
            <a:chExt cx="9144000" cy="46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5F96050-8411-4DB6-A072-E8B177AECEB8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9174897A-D59D-4FB9-9538-9B08DFB33581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AFD8DAD0-651E-459C-A5AD-EA6BE3F2541A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3B4BAB78-FDA9-47E4-9AB9-C02CDC99FE8A}"/>
              </a:ext>
            </a:extLst>
          </p:cNvPr>
          <p:cNvSpPr txBox="1">
            <a:spLocks/>
          </p:cNvSpPr>
          <p:nvPr/>
        </p:nvSpPr>
        <p:spPr>
          <a:xfrm>
            <a:off x="1524000" y="-36000"/>
            <a:ext cx="9144000" cy="61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Подумай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96383DE6-B974-4D63-80D9-C3AAD6D1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725F7-6279-4D18-983B-DA78822E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804512"/>
            <a:ext cx="10515600" cy="1325563"/>
          </a:xfrm>
        </p:spPr>
        <p:txBody>
          <a:bodyPr>
            <a:normAutofit fontScale="90000"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E8AD45-8A28-4C8A-80E4-249D303E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3610CD-BC83-45D9-B706-25F72217209F}"/>
              </a:ext>
            </a:extLst>
          </p:cNvPr>
          <p:cNvGrpSpPr/>
          <p:nvPr/>
        </p:nvGrpSpPr>
        <p:grpSpPr>
          <a:xfrm>
            <a:off x="83127" y="71999"/>
            <a:ext cx="12108873" cy="1325563"/>
            <a:chOff x="0" y="3645024"/>
            <a:chExt cx="9144000" cy="46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F9F35D3-DFDA-4045-A1B1-1441F01CA7E9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2750895-F913-4E03-A400-50F5FBAABA44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31BD6089-1AE1-4D6E-96A9-7AA8D602C09C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1C46B1C-EC15-4E78-AC5F-11E037E602E8}"/>
              </a:ext>
            </a:extLst>
          </p:cNvPr>
          <p:cNvSpPr txBox="1">
            <a:spLocks/>
          </p:cNvSpPr>
          <p:nvPr/>
        </p:nvSpPr>
        <p:spPr>
          <a:xfrm>
            <a:off x="1524000" y="-13065"/>
            <a:ext cx="91440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III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. Перегрузка при наличии ускорения тела по горизонтали</a:t>
            </a:r>
            <a:endParaRPr lang="ru-RU" sz="60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0C1431-DD7B-4A0E-9F91-FA383AEF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9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F651B-CF9D-4424-AC7B-D499E252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35" y="2513238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№61.40 («Задачи по физике для основной школы»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Л.Э.Генденштейн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перегрузку испытывает водитель, если автомобиль с места набирает скорость 180 км/ч за 10 с?</a:t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7624B9-E9C9-49BC-9A5E-D8D1655264B1}"/>
              </a:ext>
            </a:extLst>
          </p:cNvPr>
          <p:cNvSpPr/>
          <p:nvPr/>
        </p:nvSpPr>
        <p:spPr>
          <a:xfrm>
            <a:off x="41563" y="108756"/>
            <a:ext cx="12108873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  Решим задачу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023F7D-17F4-41B8-AD69-95C50C1A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9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EB96C9-FE0D-48BD-BF5E-8E42B5A0CDDF}"/>
                  </a:ext>
                </a:extLst>
              </p:cNvPr>
              <p:cNvSpPr txBox="1"/>
              <p:nvPr/>
            </p:nvSpPr>
            <p:spPr>
              <a:xfrm>
                <a:off x="540532" y="3075828"/>
                <a:ext cx="2373150" cy="945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=180</m:t>
                      </m:r>
                      <m:f>
                        <m:f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км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ч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EB96C9-FE0D-48BD-BF5E-8E42B5A0C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32" y="3075828"/>
                <a:ext cx="2373150" cy="945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E5E8E1-8369-4617-A57D-5CDC179FDE53}"/>
                  </a:ext>
                </a:extLst>
              </p:cNvPr>
              <p:cNvSpPr txBox="1"/>
              <p:nvPr/>
            </p:nvSpPr>
            <p:spPr>
              <a:xfrm>
                <a:off x="540532" y="2152140"/>
                <a:ext cx="138178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E5E8E1-8369-4617-A57D-5CDC179FD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32" y="2152140"/>
                <a:ext cx="138178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43ED41-0409-48B0-B4F6-3A7C8CCEF351}"/>
                  </a:ext>
                </a:extLst>
              </p:cNvPr>
              <p:cNvSpPr txBox="1"/>
              <p:nvPr/>
            </p:nvSpPr>
            <p:spPr>
              <a:xfrm>
                <a:off x="540532" y="4555861"/>
                <a:ext cx="161268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=10с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43ED41-0409-48B0-B4F6-3A7C8CCEF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32" y="4555861"/>
                <a:ext cx="161268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C4648B-514A-41F4-B3EE-0995E316EE9E}"/>
                  </a:ext>
                </a:extLst>
              </p:cNvPr>
              <p:cNvSpPr txBox="1"/>
              <p:nvPr/>
            </p:nvSpPr>
            <p:spPr>
              <a:xfrm>
                <a:off x="1073813" y="579903"/>
                <a:ext cx="788677" cy="883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b="0" i="1" baseline="30000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C4648B-514A-41F4-B3EE-0995E316E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13" y="579903"/>
                <a:ext cx="788677" cy="883255"/>
              </a:xfrm>
              <a:prstGeom prst="rect">
                <a:avLst/>
              </a:prstGeom>
              <a:blipFill>
                <a:blip r:embed="rId5"/>
                <a:stretch>
                  <a:fillRect l="-1538" t="-2759" r="-36923" b="-20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B6BEC5-2E32-4136-8254-22B78531A63A}"/>
              </a:ext>
            </a:extLst>
          </p:cNvPr>
          <p:cNvCxnSpPr/>
          <p:nvPr/>
        </p:nvCxnSpPr>
        <p:spPr>
          <a:xfrm>
            <a:off x="540532" y="1757548"/>
            <a:ext cx="26420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68D7332-7095-4861-8597-24EFA4F8DDD9}"/>
              </a:ext>
            </a:extLst>
          </p:cNvPr>
          <p:cNvCxnSpPr>
            <a:cxnSpLocks/>
          </p:cNvCxnSpPr>
          <p:nvPr/>
        </p:nvCxnSpPr>
        <p:spPr>
          <a:xfrm>
            <a:off x="3182587" y="579903"/>
            <a:ext cx="83127" cy="4680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8BB7DD-7C15-46E6-919C-68409E595E63}"/>
                  </a:ext>
                </a:extLst>
              </p:cNvPr>
              <p:cNvSpPr txBox="1"/>
              <p:nvPr/>
            </p:nvSpPr>
            <p:spPr>
              <a:xfrm>
                <a:off x="721426" y="3075828"/>
                <a:ext cx="6097978" cy="1037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50</m:t>
                      </m:r>
                      <m:f>
                        <m:fPr>
                          <m:ctrlPr>
                            <a:rPr kumimoji="0" lang="ru-RU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ru-RU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kumimoji="0" lang="ru-RU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8BB7DD-7C15-46E6-919C-68409E595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26" y="3075828"/>
                <a:ext cx="6097978" cy="10379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A3D2FD3-D1BC-4DED-B133-17ECB67FE73A}"/>
              </a:ext>
            </a:extLst>
          </p:cNvPr>
          <p:cNvCxnSpPr>
            <a:cxnSpLocks/>
          </p:cNvCxnSpPr>
          <p:nvPr/>
        </p:nvCxnSpPr>
        <p:spPr>
          <a:xfrm>
            <a:off x="4227616" y="579903"/>
            <a:ext cx="83127" cy="4680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0AE53CA-6C61-475C-89ED-470FC7EB3BB6}"/>
              </a:ext>
            </a:extLst>
          </p:cNvPr>
          <p:cNvGrpSpPr/>
          <p:nvPr/>
        </p:nvGrpSpPr>
        <p:grpSpPr>
          <a:xfrm>
            <a:off x="5907769" y="1670139"/>
            <a:ext cx="3838875" cy="164246"/>
            <a:chOff x="928662" y="4786322"/>
            <a:chExt cx="6500858" cy="142082"/>
          </a:xfrm>
        </p:grpSpPr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83C76D31-FBE8-44CC-AD49-122CB5864B9A}"/>
                </a:ext>
              </a:extLst>
            </p:cNvPr>
            <p:cNvCxnSpPr/>
            <p:nvPr/>
          </p:nvCxnSpPr>
          <p:spPr>
            <a:xfrm>
              <a:off x="928662" y="4857760"/>
              <a:ext cx="6500858" cy="158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F31D5A8-593B-4F14-8E82-7C58C83004D9}"/>
                </a:ext>
              </a:extLst>
            </p:cNvPr>
            <p:cNvCxnSpPr/>
            <p:nvPr/>
          </p:nvCxnSpPr>
          <p:spPr>
            <a:xfrm rot="5400000">
              <a:off x="858018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712EF5CD-4E7A-4AAC-87E9-0AED6F515F75}"/>
                </a:ext>
              </a:extLst>
            </p:cNvPr>
            <p:cNvCxnSpPr/>
            <p:nvPr/>
          </p:nvCxnSpPr>
          <p:spPr>
            <a:xfrm rot="5400000">
              <a:off x="164383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608220F0-F47B-4737-A538-B35D2F414A2C}"/>
                </a:ext>
              </a:extLst>
            </p:cNvPr>
            <p:cNvCxnSpPr/>
            <p:nvPr/>
          </p:nvCxnSpPr>
          <p:spPr>
            <a:xfrm rot="5400000">
              <a:off x="235821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C335E6A2-B395-477A-BEEB-D211CC670AB1}"/>
                </a:ext>
              </a:extLst>
            </p:cNvPr>
            <p:cNvCxnSpPr/>
            <p:nvPr/>
          </p:nvCxnSpPr>
          <p:spPr>
            <a:xfrm rot="5400000">
              <a:off x="307259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DFF6A0AF-6587-40F4-8999-E1948B4B240F}"/>
                </a:ext>
              </a:extLst>
            </p:cNvPr>
            <p:cNvCxnSpPr/>
            <p:nvPr/>
          </p:nvCxnSpPr>
          <p:spPr>
            <a:xfrm rot="5400000">
              <a:off x="378697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3D116D04-C612-42BC-958D-68463D8FE3AE}"/>
                </a:ext>
              </a:extLst>
            </p:cNvPr>
            <p:cNvCxnSpPr/>
            <p:nvPr/>
          </p:nvCxnSpPr>
          <p:spPr>
            <a:xfrm rot="5400000">
              <a:off x="450135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20737B71-2C67-4A0D-BB85-8C8F0B0D58CF}"/>
                </a:ext>
              </a:extLst>
            </p:cNvPr>
            <p:cNvCxnSpPr/>
            <p:nvPr/>
          </p:nvCxnSpPr>
          <p:spPr>
            <a:xfrm rot="5400000">
              <a:off x="521573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A1BE4EF4-D0F9-41FE-83D6-89408E4193F8}"/>
                </a:ext>
              </a:extLst>
            </p:cNvPr>
            <p:cNvCxnSpPr/>
            <p:nvPr/>
          </p:nvCxnSpPr>
          <p:spPr>
            <a:xfrm rot="5400000">
              <a:off x="593011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5F3DA78A-FE69-4B16-9DEB-35A4FCEE8EAC}"/>
                </a:ext>
              </a:extLst>
            </p:cNvPr>
            <p:cNvCxnSpPr/>
            <p:nvPr/>
          </p:nvCxnSpPr>
          <p:spPr>
            <a:xfrm rot="5400000">
              <a:off x="6644496" y="4856966"/>
              <a:ext cx="142082" cy="79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D8EEDE6-25FB-49B6-9505-FC8E45C75A60}"/>
              </a:ext>
            </a:extLst>
          </p:cNvPr>
          <p:cNvCxnSpPr/>
          <p:nvPr/>
        </p:nvCxnSpPr>
        <p:spPr>
          <a:xfrm flipV="1">
            <a:off x="6801525" y="1003131"/>
            <a:ext cx="714715" cy="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A646A7-4A9C-4CFF-BA27-F0ECBBABE2F5}"/>
                  </a:ext>
                </a:extLst>
              </p:cNvPr>
              <p:cNvSpPr txBox="1"/>
              <p:nvPr/>
            </p:nvSpPr>
            <p:spPr>
              <a:xfrm>
                <a:off x="6973160" y="1102358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ru-RU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A646A7-4A9C-4CFF-BA27-F0ECBBABE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160" y="1102358"/>
                <a:ext cx="371447" cy="369332"/>
              </a:xfrm>
              <a:prstGeom prst="rect">
                <a:avLst/>
              </a:prstGeom>
              <a:blipFill>
                <a:blip r:embed="rId7"/>
                <a:stretch>
                  <a:fillRect t="-23333" r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EFA8D4-F404-402E-B875-DD1B3636B36A}"/>
                  </a:ext>
                </a:extLst>
              </p:cNvPr>
              <p:cNvSpPr txBox="1"/>
              <p:nvPr/>
            </p:nvSpPr>
            <p:spPr>
              <a:xfrm>
                <a:off x="7278811" y="623373"/>
                <a:ext cx="358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ru-RU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ru-RU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EFA8D4-F404-402E-B875-DD1B3636B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811" y="623373"/>
                <a:ext cx="358560" cy="369332"/>
              </a:xfrm>
              <a:prstGeom prst="rect">
                <a:avLst/>
              </a:prstGeom>
              <a:blipFill>
                <a:blip r:embed="rId8"/>
                <a:stretch>
                  <a:fillRect t="-22951" r="-254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5AB835C-8DC6-47D1-AA1C-D3A938EC1E18}"/>
              </a:ext>
            </a:extLst>
          </p:cNvPr>
          <p:cNvSpPr txBox="1"/>
          <p:nvPr/>
        </p:nvSpPr>
        <p:spPr>
          <a:xfrm>
            <a:off x="5756926" y="1754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4A0257-EF2B-43EC-BD19-3E8950AEE12C}"/>
              </a:ext>
            </a:extLst>
          </p:cNvPr>
          <p:cNvSpPr txBox="1"/>
          <p:nvPr/>
        </p:nvSpPr>
        <p:spPr>
          <a:xfrm>
            <a:off x="9604618" y="186119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3B6966-F54F-49BF-BEFD-08D772D3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26" y="1321997"/>
            <a:ext cx="1259682" cy="3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321399F-9085-4780-8225-AF582FD8E660}"/>
              </a:ext>
            </a:extLst>
          </p:cNvPr>
          <p:cNvCxnSpPr>
            <a:cxnSpLocks/>
          </p:cNvCxnSpPr>
          <p:nvPr/>
        </p:nvCxnSpPr>
        <p:spPr>
          <a:xfrm>
            <a:off x="6403619" y="1533414"/>
            <a:ext cx="811898" cy="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46510ED-4B1C-4C57-93DA-C1376FE7D983}"/>
              </a:ext>
            </a:extLst>
          </p:cNvPr>
          <p:cNvCxnSpPr/>
          <p:nvPr/>
        </p:nvCxnSpPr>
        <p:spPr>
          <a:xfrm>
            <a:off x="6386767" y="1520790"/>
            <a:ext cx="16852" cy="1293662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5B3A68C-1F87-4244-B68F-8B7CFD82EEFC}"/>
                  </a:ext>
                </a:extLst>
              </p:cNvPr>
              <p:cNvSpPr txBox="1"/>
              <p:nvPr/>
            </p:nvSpPr>
            <p:spPr>
              <a:xfrm>
                <a:off x="5991972" y="2671523"/>
                <a:ext cx="382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5B3A68C-1F87-4244-B68F-8B7CFD82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972" y="2671523"/>
                <a:ext cx="382604" cy="369332"/>
              </a:xfrm>
              <a:prstGeom prst="rect">
                <a:avLst/>
              </a:prstGeom>
              <a:blipFill>
                <a:blip r:embed="rId10"/>
                <a:stretch>
                  <a:fillRect t="-22951" r="-28571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FF52071-C56C-4186-91D3-B0601FEFB153}"/>
                  </a:ext>
                </a:extLst>
              </p:cNvPr>
              <p:cNvSpPr txBox="1"/>
              <p:nvPr/>
            </p:nvSpPr>
            <p:spPr>
              <a:xfrm>
                <a:off x="8059226" y="102711"/>
                <a:ext cx="6097978" cy="759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kumimoji="0" lang="ru-RU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ru-RU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kumimoji="0" lang="ru-RU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acc>
                    <m:r>
                      <a:rPr kumimoji="0" lang="ru-RU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kumimoji="0" lang="ru-RU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FF52071-C56C-4186-91D3-B0601FEFB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226" y="102711"/>
                <a:ext cx="6097978" cy="7594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51D986D2-07EC-4BA4-97C0-9C87D93F90AC}"/>
              </a:ext>
            </a:extLst>
          </p:cNvPr>
          <p:cNvCxnSpPr>
            <a:cxnSpLocks/>
          </p:cNvCxnSpPr>
          <p:nvPr/>
        </p:nvCxnSpPr>
        <p:spPr>
          <a:xfrm flipH="1">
            <a:off x="6432711" y="1535119"/>
            <a:ext cx="792874" cy="12610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CD1BCD0-22E4-48D3-9B5F-8F063AB87CD4}"/>
                  </a:ext>
                </a:extLst>
              </p:cNvPr>
              <p:cNvSpPr txBox="1"/>
              <p:nvPr/>
            </p:nvSpPr>
            <p:spPr>
              <a:xfrm>
                <a:off x="6572808" y="2264439"/>
                <a:ext cx="9434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ru-R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ru-R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acc>
                      <m:r>
                        <a:rPr kumimoji="0" lang="ru-R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kumimoji="0" lang="ru-R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ru-R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CD1BCD0-22E4-48D3-9B5F-8F063AB87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808" y="2264439"/>
                <a:ext cx="943432" cy="369332"/>
              </a:xfrm>
              <a:prstGeom prst="rect">
                <a:avLst/>
              </a:prstGeom>
              <a:blipFill>
                <a:blip r:embed="rId12"/>
                <a:stretch>
                  <a:fillRect t="-22951" r="-18710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2E7F5FE-5F52-4883-BFFA-978995B7B40D}"/>
                  </a:ext>
                </a:extLst>
              </p:cNvPr>
              <p:cNvSpPr txBox="1"/>
              <p:nvPr/>
            </p:nvSpPr>
            <p:spPr>
              <a:xfrm>
                <a:off x="3770415" y="3043396"/>
                <a:ext cx="609797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kumimoji="0" lang="ru-RU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ru-RU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ru-RU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2E7F5FE-5F52-4883-BFFA-978995B7B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415" y="3043396"/>
                <a:ext cx="609797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983956D-E23B-4E75-B9A1-9E13E2BAAAB3}"/>
                  </a:ext>
                </a:extLst>
              </p:cNvPr>
              <p:cNvSpPr txBox="1"/>
              <p:nvPr/>
            </p:nvSpPr>
            <p:spPr>
              <a:xfrm>
                <a:off x="5500230" y="3800339"/>
                <a:ext cx="4319577" cy="718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50−0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/>
                  <a:t>=5 </a:t>
                </a:r>
                <a:r>
                  <a:rPr lang="ru-RU" sz="3200" dirty="0"/>
                  <a:t>м</a:t>
                </a:r>
                <a:r>
                  <a:rPr lang="en-US" sz="3200" dirty="0"/>
                  <a:t>/c</a:t>
                </a:r>
                <a:endParaRPr lang="ru-RU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983956D-E23B-4E75-B9A1-9E13E2BAA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230" y="3800339"/>
                <a:ext cx="4319577" cy="718658"/>
              </a:xfrm>
              <a:prstGeom prst="rect">
                <a:avLst/>
              </a:prstGeom>
              <a:blipFill>
                <a:blip r:embed="rId14"/>
                <a:stretch>
                  <a:fillRect b="-203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C32D793-E1CA-49DB-8874-950DF7D43508}"/>
                  </a:ext>
                </a:extLst>
              </p:cNvPr>
              <p:cNvSpPr txBox="1"/>
              <p:nvPr/>
            </p:nvSpPr>
            <p:spPr>
              <a:xfrm>
                <a:off x="5388069" y="4714647"/>
                <a:ext cx="5632232" cy="632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ru-R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</m:acc>
                        <m:r>
                          <a:rPr lang="ru-RU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ru-R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ru-R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ru-RU" sz="3200" b="0" i="1" baseline="3000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+5</m:t>
                        </m:r>
                        <m:r>
                          <a:rPr lang="ru-RU" sz="3200" b="0" i="1" baseline="3000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ru-RU" sz="3200" dirty="0"/>
                  <a:t>=11,2 м/с</a:t>
                </a:r>
                <a:r>
                  <a:rPr lang="ru-RU" sz="3200" baseline="30000" dirty="0"/>
                  <a:t>2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C32D793-E1CA-49DB-8874-950DF7D43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069" y="4714647"/>
                <a:ext cx="5632232" cy="632096"/>
              </a:xfrm>
              <a:prstGeom prst="rect">
                <a:avLst/>
              </a:prstGeom>
              <a:blipFill>
                <a:blip r:embed="rId15"/>
                <a:stretch>
                  <a:fillRect t="-3846" b="-317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268229C-4049-4835-A76A-51696CE05446}"/>
                  </a:ext>
                </a:extLst>
              </p:cNvPr>
              <p:cNvSpPr txBox="1"/>
              <p:nvPr/>
            </p:nvSpPr>
            <p:spPr>
              <a:xfrm>
                <a:off x="3296273" y="5740104"/>
                <a:ext cx="3169457" cy="808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baseline="30000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ru-R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ru-R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e>
                            </m:acc>
                            <m:r>
                              <a:rPr lang="ru-R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ru-R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𝑚𝑔</m:t>
                        </m:r>
                      </m:den>
                    </m:f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11,2</m:t>
                        </m:r>
                      </m:num>
                      <m:den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ru-RU" sz="3200" dirty="0"/>
                  <a:t>=1,12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268229C-4049-4835-A76A-51696CE05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273" y="5740104"/>
                <a:ext cx="3169457" cy="808106"/>
              </a:xfrm>
              <a:prstGeom prst="rect">
                <a:avLst/>
              </a:prstGeom>
              <a:blipFill>
                <a:blip r:embed="rId16"/>
                <a:stretch>
                  <a:fillRect l="-385" r="-6731" b="-98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5D4E35-F6A2-4972-8603-B0BE3DA0C5D2}"/>
                  </a:ext>
                </a:extLst>
              </p:cNvPr>
              <p:cNvSpPr txBox="1"/>
              <p:nvPr/>
            </p:nvSpPr>
            <p:spPr>
              <a:xfrm>
                <a:off x="8161819" y="5740104"/>
                <a:ext cx="3169650" cy="883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4000" b="0" i="1" smtClean="0">
                        <a:latin typeface="Cambria Math" panose="02040503050406030204" pitchFamily="18" charset="0"/>
                      </a:rPr>
                      <m:t>Ответ: </m:t>
                    </m:r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b="0" i="1" baseline="30000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1,12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5D4E35-F6A2-4972-8603-B0BE3DA0C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819" y="5740104"/>
                <a:ext cx="3169650" cy="883255"/>
              </a:xfrm>
              <a:prstGeom prst="rect">
                <a:avLst/>
              </a:prstGeom>
              <a:blipFill>
                <a:blip r:embed="rId17"/>
                <a:stretch>
                  <a:fillRect t="-2759" r="-8462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7ECDDFE-0BF0-464E-A9E2-571FC363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43" grpId="0"/>
      <p:bldP spid="47" grpId="0"/>
      <p:bldP spid="53" grpId="0"/>
      <p:bldP spid="54" grpId="0"/>
      <p:bldP spid="52" grpId="0"/>
      <p:bldP spid="57" grpId="0"/>
      <p:bldP spid="58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CC5C3B-8EF1-40A0-992F-8F4BC72D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783" y="659703"/>
            <a:ext cx="59030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решили поставленные в начале урока задачи. Данный материал вам необходим для дальнейшего формирования данного понятия.</a:t>
            </a:r>
          </a:p>
          <a:p>
            <a:pPr marL="0" indent="0" algn="ctr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D47CE14-F397-419F-A77E-42ABD62C7E18}"/>
              </a:ext>
            </a:extLst>
          </p:cNvPr>
          <p:cNvGrpSpPr/>
          <p:nvPr/>
        </p:nvGrpSpPr>
        <p:grpSpPr>
          <a:xfrm>
            <a:off x="41563" y="0"/>
            <a:ext cx="12108873" cy="468000"/>
            <a:chOff x="0" y="3645024"/>
            <a:chExt cx="9144000" cy="46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1A5A812-B042-4553-A4D1-B81CCCEE53B4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            Итоги урока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9A66B9A4-C8B7-4AD1-8BB9-51017769D980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99C5EDE0-D78C-442B-A1F1-87A68CF32A94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CBC0C4-DA58-47D3-94EE-66DE7540CCA1}"/>
              </a:ext>
            </a:extLst>
          </p:cNvPr>
          <p:cNvGrpSpPr/>
          <p:nvPr/>
        </p:nvGrpSpPr>
        <p:grpSpPr>
          <a:xfrm>
            <a:off x="41563" y="591993"/>
            <a:ext cx="4779700" cy="3427106"/>
            <a:chOff x="107623" y="622623"/>
            <a:chExt cx="4603888" cy="4328651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6A10FD5-5F92-4DBE-A689-8CAE5F0678BD}"/>
                </a:ext>
              </a:extLst>
            </p:cNvPr>
            <p:cNvSpPr/>
            <p:nvPr/>
          </p:nvSpPr>
          <p:spPr>
            <a:xfrm>
              <a:off x="107623" y="1007998"/>
              <a:ext cx="4603888" cy="394327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ru-RU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повторить понятие «Вес тела»;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совершенствовать знания по данному понятию;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рассмотреть разные ситуации возникновения и изменения веса тела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B0BFC7D-81D5-4AA0-975E-FF118ABA66E5}"/>
                </a:ext>
              </a:extLst>
            </p:cNvPr>
            <p:cNvSpPr/>
            <p:nvPr/>
          </p:nvSpPr>
          <p:spPr>
            <a:xfrm>
              <a:off x="107743" y="622623"/>
              <a:ext cx="4603649" cy="4176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ru-RU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endParaRPr lang="ru-RU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7652C9-622B-49DD-813F-C05F9688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119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8FF3F8-F93D-4E7A-A6DE-37453E76376B}"/>
              </a:ext>
            </a:extLst>
          </p:cNvPr>
          <p:cNvSpPr/>
          <p:nvPr/>
        </p:nvSpPr>
        <p:spPr>
          <a:xfrm>
            <a:off x="0" y="429801"/>
            <a:ext cx="12192001" cy="936000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       </a:t>
            </a:r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ВЕС ТЕЛА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DD618-8095-4D05-B707-F89946AF643A}"/>
              </a:ext>
            </a:extLst>
          </p:cNvPr>
          <p:cNvSpPr txBox="1"/>
          <p:nvPr/>
        </p:nvSpPr>
        <p:spPr>
          <a:xfrm>
            <a:off x="345642" y="4756942"/>
            <a:ext cx="543764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ЗАКОНЫ ДВИЖЕНИЯ И ВЗАИМОДЕЙСТВИЯ ТЕЛ</a:t>
            </a:r>
            <a:endParaRPr lang="ru-RU" sz="200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22E865E6-8A3A-43D9-92C4-B4CFC908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26</a:t>
            </a:fld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E1B66F-F998-4741-BBDE-138CB17A9EEC}"/>
              </a:ext>
            </a:extLst>
          </p:cNvPr>
          <p:cNvSpPr/>
          <p:nvPr/>
        </p:nvSpPr>
        <p:spPr>
          <a:xfrm>
            <a:off x="283535" y="2599706"/>
            <a:ext cx="7732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90978-DE2C-6985-13A0-4A87C65F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158" y="1556583"/>
            <a:ext cx="3862083" cy="51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CC5C3B-8EF1-40A0-992F-8F4BC72D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783" y="659703"/>
            <a:ext cx="59030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быту мы часто подменяем друг другом понятия «вес тела» и «масса тела». Но физический смысл данных величин абсолютно разный, вес и  масса различаются и количественно, и качественно</a:t>
            </a:r>
          </a:p>
          <a:p>
            <a:pPr marL="0" indent="0" algn="ctr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D47CE14-F397-419F-A77E-42ABD62C7E18}"/>
              </a:ext>
            </a:extLst>
          </p:cNvPr>
          <p:cNvGrpSpPr/>
          <p:nvPr/>
        </p:nvGrpSpPr>
        <p:grpSpPr>
          <a:xfrm>
            <a:off x="41563" y="0"/>
            <a:ext cx="12108873" cy="468000"/>
            <a:chOff x="0" y="3645024"/>
            <a:chExt cx="9144000" cy="46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1A5A812-B042-4553-A4D1-B81CCCEE53B4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            Задачи урока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9A66B9A4-C8B7-4AD1-8BB9-51017769D980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99C5EDE0-D78C-442B-A1F1-87A68CF32A94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CBC0C4-DA58-47D3-94EE-66DE7540CCA1}"/>
              </a:ext>
            </a:extLst>
          </p:cNvPr>
          <p:cNvGrpSpPr/>
          <p:nvPr/>
        </p:nvGrpSpPr>
        <p:grpSpPr>
          <a:xfrm>
            <a:off x="41563" y="591993"/>
            <a:ext cx="4779700" cy="3427106"/>
            <a:chOff x="107623" y="622623"/>
            <a:chExt cx="4603888" cy="4328651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6A10FD5-5F92-4DBE-A689-8CAE5F0678BD}"/>
                </a:ext>
              </a:extLst>
            </p:cNvPr>
            <p:cNvSpPr/>
            <p:nvPr/>
          </p:nvSpPr>
          <p:spPr>
            <a:xfrm>
              <a:off x="107623" y="1007998"/>
              <a:ext cx="4603888" cy="394327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ru-RU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повторить понятие «Вес тела»;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совершенствовать знания по данному понятию;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рассмотреть разные ситуации возникновения и изменения веса тела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B0BFC7D-81D5-4AA0-975E-FF118ABA66E5}"/>
                </a:ext>
              </a:extLst>
            </p:cNvPr>
            <p:cNvSpPr/>
            <p:nvPr/>
          </p:nvSpPr>
          <p:spPr>
            <a:xfrm>
              <a:off x="107743" y="622623"/>
              <a:ext cx="4603649" cy="4176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ru-RU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endParaRPr lang="ru-RU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7652C9-622B-49DD-813F-C05F9688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219740-5C97-484A-9435-C287B5CF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575" y="5286202"/>
            <a:ext cx="10104912" cy="1500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 тела- это сила, с которой тело действует на опору или подвес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A0B389C-6954-4DE9-ABE2-0F5892B21D1D}"/>
              </a:ext>
            </a:extLst>
          </p:cNvPr>
          <p:cNvGrpSpPr/>
          <p:nvPr/>
        </p:nvGrpSpPr>
        <p:grpSpPr>
          <a:xfrm>
            <a:off x="0" y="0"/>
            <a:ext cx="12108873" cy="468000"/>
            <a:chOff x="0" y="3645024"/>
            <a:chExt cx="9144000" cy="46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5D2E620-C35D-4FF8-A253-AA5CA74816B9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             Повторим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FBE3056-F104-4D03-9FD2-A6976FE3723D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4D5914E-4B0F-40FB-9C3D-6017CD9DE88C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496F99-788A-418B-8F0B-648AF532C1BA}"/>
              </a:ext>
            </a:extLst>
          </p:cNvPr>
          <p:cNvSpPr txBox="1"/>
          <p:nvPr/>
        </p:nvSpPr>
        <p:spPr>
          <a:xfrm>
            <a:off x="1803029" y="538693"/>
            <a:ext cx="86226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тело ставят на опору-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деформируется не только опора, но и тело:</a:t>
            </a:r>
          </a:p>
        </p:txBody>
      </p:sp>
      <p:sp>
        <p:nvSpPr>
          <p:cNvPr id="15" name="Куб 14">
            <a:extLst>
              <a:ext uri="{FF2B5EF4-FFF2-40B4-BE49-F238E27FC236}">
                <a16:creationId xmlns:a16="http://schemas.microsoft.com/office/drawing/2014/main" id="{2A56AA7C-7E59-4B03-AE25-FAF98C18B478}"/>
              </a:ext>
            </a:extLst>
          </p:cNvPr>
          <p:cNvSpPr/>
          <p:nvPr/>
        </p:nvSpPr>
        <p:spPr>
          <a:xfrm>
            <a:off x="4562550" y="3706007"/>
            <a:ext cx="2442062" cy="315232"/>
          </a:xfrm>
          <a:prstGeom prst="cub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freezing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DFAD3E-56DD-4FED-91B1-A074D2982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46" y="2508399"/>
            <a:ext cx="926670" cy="1263124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44BF8BF-F846-4945-9B25-E5E6B41BACE7}"/>
              </a:ext>
            </a:extLst>
          </p:cNvPr>
          <p:cNvCxnSpPr>
            <a:cxnSpLocks/>
          </p:cNvCxnSpPr>
          <p:nvPr/>
        </p:nvCxnSpPr>
        <p:spPr>
          <a:xfrm>
            <a:off x="5772003" y="3863623"/>
            <a:ext cx="0" cy="1136099"/>
          </a:xfrm>
          <a:prstGeom prst="straightConnector1">
            <a:avLst/>
          </a:prstGeom>
          <a:ln w="539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7E1045A-524C-4611-BFF6-3CA81F93FAFA}"/>
              </a:ext>
            </a:extLst>
          </p:cNvPr>
          <p:cNvCxnSpPr>
            <a:cxnSpLocks/>
          </p:cNvCxnSpPr>
          <p:nvPr/>
        </p:nvCxnSpPr>
        <p:spPr>
          <a:xfrm flipH="1" flipV="1">
            <a:off x="5783581" y="2101054"/>
            <a:ext cx="12172" cy="1129487"/>
          </a:xfrm>
          <a:prstGeom prst="straightConnector1">
            <a:avLst/>
          </a:prstGeom>
          <a:ln w="53975">
            <a:solidFill>
              <a:srgbClr val="00B05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443C15-977D-41FA-BD6B-2264BC983B10}"/>
                  </a:ext>
                </a:extLst>
              </p:cNvPr>
              <p:cNvSpPr txBox="1"/>
              <p:nvPr/>
            </p:nvSpPr>
            <p:spPr>
              <a:xfrm>
                <a:off x="5950031" y="4659816"/>
                <a:ext cx="328615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443C15-977D-41FA-BD6B-2264BC983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1" y="4659816"/>
                <a:ext cx="328615" cy="4831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8F3825-489E-4F13-8B0C-CEE7E818272F}"/>
                  </a:ext>
                </a:extLst>
              </p:cNvPr>
              <p:cNvSpPr txBox="1"/>
              <p:nvPr/>
            </p:nvSpPr>
            <p:spPr>
              <a:xfrm>
                <a:off x="5979971" y="1882013"/>
                <a:ext cx="704937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b="1" i="1" baseline="-25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упр</m:t>
                    </m:r>
                  </m:oMath>
                </a14:m>
                <a:endParaRPr lang="ru-RU" sz="2800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8F3825-489E-4F13-8B0C-CEE7E818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971" y="1882013"/>
                <a:ext cx="704937" cy="483146"/>
              </a:xfrm>
              <a:prstGeom prst="rect">
                <a:avLst/>
              </a:prstGeom>
              <a:blipFill>
                <a:blip r:embed="rId4"/>
                <a:stretch>
                  <a:fillRect l="-862" b="-101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9D442464-2B92-4B19-AF6C-184FD4E23D42}"/>
              </a:ext>
            </a:extLst>
          </p:cNvPr>
          <p:cNvSpPr txBox="1"/>
          <p:nvPr/>
        </p:nvSpPr>
        <p:spPr>
          <a:xfrm>
            <a:off x="31181" y="2259232"/>
            <a:ext cx="3012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опоре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сила упругости,</a:t>
            </a:r>
          </a:p>
          <a:p>
            <a:pPr algn="ctr" eaLnBrk="1" hangingPunct="1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приложенная к телу</a:t>
            </a:r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id="{EB76B8DC-1697-4E26-8304-51FBA591A067}"/>
              </a:ext>
            </a:extLst>
          </p:cNvPr>
          <p:cNvSpPr/>
          <p:nvPr/>
        </p:nvSpPr>
        <p:spPr>
          <a:xfrm rot="454105" flipV="1">
            <a:off x="2684147" y="3007938"/>
            <a:ext cx="2440695" cy="331299"/>
          </a:xfrm>
          <a:prstGeom prst="rightArrow">
            <a:avLst>
              <a:gd name="adj1" fmla="val 37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347671E-8000-4E3E-BD2E-2B41275A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70851">
            <a:off x="7225143" y="2919001"/>
            <a:ext cx="2862293" cy="106743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8EBF39F-6E2F-45D7-9A5F-E0AD57C30A32}"/>
              </a:ext>
            </a:extLst>
          </p:cNvPr>
          <p:cNvSpPr txBox="1"/>
          <p:nvPr/>
        </p:nvSpPr>
        <p:spPr>
          <a:xfrm>
            <a:off x="6431133" y="2459616"/>
            <a:ext cx="6347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теле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сила упругости, </a:t>
            </a:r>
          </a:p>
          <a:p>
            <a:pPr algn="ctr" eaLnBrk="1" hangingPunct="1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приложенная к опоре</a:t>
            </a:r>
          </a:p>
        </p:txBody>
      </p:sp>
      <p:sp>
        <p:nvSpPr>
          <p:cNvPr id="48" name="Номер слайда 47">
            <a:extLst>
              <a:ext uri="{FF2B5EF4-FFF2-40B4-BE49-F238E27FC236}">
                <a16:creationId xmlns:a16="http://schemas.microsoft.com/office/drawing/2014/main" id="{4B7B10C7-8951-4B1F-BD61-A7967095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7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2" grpId="0"/>
      <p:bldP spid="36" grpId="0"/>
      <p:bldP spid="44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BD510E1-7949-4242-BD21-73EEE6F6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24" y="1181099"/>
            <a:ext cx="10515600" cy="1325563"/>
          </a:xfrm>
        </p:spPr>
        <p:txBody>
          <a:bodyPr/>
          <a:lstStyle/>
          <a:p>
            <a:r>
              <a:rPr lang="ru-RU" sz="44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Выберите верные утверждения:</a:t>
            </a:r>
            <a:b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0C6174-81E8-40C8-81EC-98914007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7" y="250666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 __ Вес тела равен произведению массы тела и ускорения свободного падения;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__ Вес- это сила, действующая на опору или подвес;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__ Вес- это векторная величина, </a:t>
            </a:r>
            <a:r>
              <a:rPr lang="ru-RU" sz="3600" dirty="0" err="1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сонаправленная</a:t>
            </a:r>
            <a:r>
              <a:rPr lang="ru-RU" sz="36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 с силой тяжести;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__ Вес- это скалярная величина.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8B8A9-3635-4B56-AAEF-3DCC7F6C2055}"/>
              </a:ext>
            </a:extLst>
          </p:cNvPr>
          <p:cNvSpPr txBox="1"/>
          <p:nvPr/>
        </p:nvSpPr>
        <p:spPr>
          <a:xfrm>
            <a:off x="527203" y="2490614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94D44-A89D-4B20-9C10-5C38CB38C716}"/>
              </a:ext>
            </a:extLst>
          </p:cNvPr>
          <p:cNvSpPr txBox="1"/>
          <p:nvPr/>
        </p:nvSpPr>
        <p:spPr>
          <a:xfrm>
            <a:off x="465590" y="3832225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E9F6C-5D46-4248-84CB-CAC369407F9F}"/>
              </a:ext>
            </a:extLst>
          </p:cNvPr>
          <p:cNvSpPr txBox="1"/>
          <p:nvPr/>
        </p:nvSpPr>
        <p:spPr>
          <a:xfrm>
            <a:off x="462104" y="4514842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0779F-39A9-47BA-87DF-F777C8C06B90}"/>
              </a:ext>
            </a:extLst>
          </p:cNvPr>
          <p:cNvSpPr txBox="1"/>
          <p:nvPr/>
        </p:nvSpPr>
        <p:spPr>
          <a:xfrm>
            <a:off x="462105" y="5856453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BB279-0DCE-46B2-8AF7-FB581D9A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-73639"/>
            <a:ext cx="12125995" cy="658425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37475E0-DC6C-4657-9ACE-466A839B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7470601" y="6118678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вес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816069" y="6165707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тяжести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900315" y="6034298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67575" y="5986425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вес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0012441" y="999225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вес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763716" y="1021672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Архимеда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365954" y="950849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упругости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3675003" y="4151053"/>
            <a:ext cx="2034625" cy="1633534"/>
            <a:chOff x="5429256" y="3714752"/>
            <a:chExt cx="2034625" cy="1633534"/>
          </a:xfrm>
        </p:grpSpPr>
        <p:pic>
          <p:nvPicPr>
            <p:cNvPr id="76" name="Рисунок 75" descr="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9256" y="3714752"/>
              <a:ext cx="2034625" cy="1633534"/>
            </a:xfrm>
            <a:prstGeom prst="rect">
              <a:avLst/>
            </a:prstGeom>
          </p:spPr>
        </p:pic>
        <p:cxnSp>
          <p:nvCxnSpPr>
            <p:cNvPr id="77" name="Прямая со стрелкой 76"/>
            <p:cNvCxnSpPr/>
            <p:nvPr/>
          </p:nvCxnSpPr>
          <p:spPr>
            <a:xfrm flipV="1">
              <a:off x="6643702" y="4786322"/>
              <a:ext cx="571504" cy="28575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oval"/>
              <a:tailEnd type="arrow"/>
            </a:ln>
            <a:effectLst>
              <a:glow rad="63500">
                <a:srgbClr val="FFFFFF">
                  <a:alpha val="8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55"/>
          <p:cNvGrpSpPr/>
          <p:nvPr/>
        </p:nvGrpSpPr>
        <p:grpSpPr>
          <a:xfrm>
            <a:off x="9842333" y="1583302"/>
            <a:ext cx="2000264" cy="1971272"/>
            <a:chOff x="714348" y="1428736"/>
            <a:chExt cx="2000264" cy="1971272"/>
          </a:xfrm>
        </p:grpSpPr>
        <p:pic>
          <p:nvPicPr>
            <p:cNvPr id="57" name="Рисунок 56" descr="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1428736"/>
              <a:ext cx="1362074" cy="1971272"/>
            </a:xfrm>
            <a:prstGeom prst="rect">
              <a:avLst/>
            </a:prstGeom>
          </p:spPr>
        </p:pic>
        <p:cxnSp>
          <p:nvCxnSpPr>
            <p:cNvPr id="58" name="Прямая со стрелкой 57"/>
            <p:cNvCxnSpPr>
              <a:stCxn id="57" idx="3"/>
            </p:cNvCxnSpPr>
            <p:nvPr/>
          </p:nvCxnSpPr>
          <p:spPr>
            <a:xfrm>
              <a:off x="2076422" y="2414372"/>
              <a:ext cx="63819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oval"/>
              <a:tailEnd type="arrow"/>
            </a:ln>
            <a:effectLst>
              <a:glow rad="63500">
                <a:srgbClr val="FFFFFF">
                  <a:alpha val="8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933469" y="3257306"/>
            <a:ext cx="526996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dirty="0">
                <a:ln w="0"/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Какие силы действуют?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8459" y="999369"/>
            <a:ext cx="1584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тяжести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65953" y="950849"/>
            <a:ext cx="1598011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49706" y="1031113"/>
            <a:ext cx="1584000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8656" y="5978864"/>
            <a:ext cx="1632225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865967" y="6008490"/>
            <a:ext cx="1624943" cy="385807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>
            <a:cxnSpLocks/>
            <a:stCxn id="35" idx="0"/>
          </p:cNvCxnSpPr>
          <p:nvPr/>
        </p:nvCxnSpPr>
        <p:spPr>
          <a:xfrm flipV="1">
            <a:off x="4678439" y="5500003"/>
            <a:ext cx="452025" cy="508487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9816069" y="6165707"/>
            <a:ext cx="1657349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945350" y="1014286"/>
            <a:ext cx="1741100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>
            <a:cxnSpLocks/>
          </p:cNvCxnSpPr>
          <p:nvPr/>
        </p:nvCxnSpPr>
        <p:spPr>
          <a:xfrm rot="16200000" flipH="1">
            <a:off x="10705746" y="1673418"/>
            <a:ext cx="997322" cy="439338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>
            <a:off x="7444776" y="6115365"/>
            <a:ext cx="1662550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0" name="Группа 59"/>
          <p:cNvGrpSpPr/>
          <p:nvPr/>
        </p:nvGrpSpPr>
        <p:grpSpPr>
          <a:xfrm rot="5400000">
            <a:off x="874577" y="3636773"/>
            <a:ext cx="2000264" cy="1971272"/>
            <a:chOff x="714348" y="1428736"/>
            <a:chExt cx="2000264" cy="1971272"/>
          </a:xfrm>
        </p:grpSpPr>
        <p:pic>
          <p:nvPicPr>
            <p:cNvPr id="61" name="Рисунок 60" descr="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1428736"/>
              <a:ext cx="1362074" cy="1971272"/>
            </a:xfrm>
            <a:prstGeom prst="rect">
              <a:avLst/>
            </a:prstGeom>
          </p:spPr>
        </p:pic>
        <p:cxnSp>
          <p:nvCxnSpPr>
            <p:cNvPr id="62" name="Прямая со стрелкой 61"/>
            <p:cNvCxnSpPr>
              <a:stCxn id="61" idx="3"/>
            </p:cNvCxnSpPr>
            <p:nvPr/>
          </p:nvCxnSpPr>
          <p:spPr>
            <a:xfrm>
              <a:off x="2076422" y="2414372"/>
              <a:ext cx="63819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oval"/>
              <a:tailEnd type="arrow"/>
            </a:ln>
            <a:effectLst>
              <a:glow rad="63500">
                <a:srgbClr val="FFFFFF">
                  <a:alpha val="8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Прямая соединительная линия 31"/>
          <p:cNvCxnSpPr>
            <a:cxnSpLocks/>
            <a:stCxn id="30" idx="0"/>
          </p:cNvCxnSpPr>
          <p:nvPr/>
        </p:nvCxnSpPr>
        <p:spPr>
          <a:xfrm flipV="1">
            <a:off x="1434769" y="5363608"/>
            <a:ext cx="270062" cy="615256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Группа 63"/>
          <p:cNvGrpSpPr/>
          <p:nvPr/>
        </p:nvGrpSpPr>
        <p:grpSpPr>
          <a:xfrm rot="5400000">
            <a:off x="2890918" y="1198946"/>
            <a:ext cx="1362074" cy="1971272"/>
            <a:chOff x="714348" y="1428736"/>
            <a:chExt cx="1362074" cy="1971272"/>
          </a:xfrm>
        </p:grpSpPr>
        <p:pic>
          <p:nvPicPr>
            <p:cNvPr id="65" name="Рисунок 64" descr="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1428736"/>
              <a:ext cx="1362074" cy="1971272"/>
            </a:xfrm>
            <a:prstGeom prst="rect">
              <a:avLst/>
            </a:prstGeom>
          </p:spPr>
        </p:pic>
        <p:cxnSp>
          <p:nvCxnSpPr>
            <p:cNvPr id="66" name="Прямая со стрелкой 65"/>
            <p:cNvCxnSpPr>
              <a:endCxn id="65" idx="1"/>
            </p:cNvCxnSpPr>
            <p:nvPr/>
          </p:nvCxnSpPr>
          <p:spPr>
            <a:xfrm rot="10800000" flipV="1">
              <a:off x="714348" y="2399876"/>
              <a:ext cx="571504" cy="1449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oval"/>
              <a:tailEnd type="arrow"/>
            </a:ln>
            <a:effectLst>
              <a:glow rad="63500">
                <a:srgbClr val="FFFFFF">
                  <a:alpha val="8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/>
          <p:cNvCxnSpPr>
            <a:cxnSpLocks/>
            <a:stCxn id="22" idx="2"/>
          </p:cNvCxnSpPr>
          <p:nvPr/>
        </p:nvCxnSpPr>
        <p:spPr>
          <a:xfrm flipH="1">
            <a:off x="3747034" y="1310849"/>
            <a:ext cx="1417925" cy="432121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326493" y="1356415"/>
            <a:ext cx="491272" cy="2232000"/>
            <a:chOff x="4362450" y="2738437"/>
            <a:chExt cx="419100" cy="1904109"/>
          </a:xfrm>
        </p:grpSpPr>
        <p:pic>
          <p:nvPicPr>
            <p:cNvPr id="33" name="Рисунок 32" descr="1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2450" y="2738437"/>
              <a:ext cx="419100" cy="1381125"/>
            </a:xfrm>
            <a:prstGeom prst="rect">
              <a:avLst/>
            </a:prstGeom>
          </p:spPr>
        </p:pic>
        <p:cxnSp>
          <p:nvCxnSpPr>
            <p:cNvPr id="34" name="Прямая со стрелкой 33"/>
            <p:cNvCxnSpPr/>
            <p:nvPr/>
          </p:nvCxnSpPr>
          <p:spPr>
            <a:xfrm rot="5400000">
              <a:off x="4286248" y="4356000"/>
              <a:ext cx="571504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oval"/>
              <a:tailEnd type="arrow"/>
            </a:ln>
            <a:effectLst>
              <a:glow rad="63500">
                <a:srgbClr val="FFFFFF">
                  <a:alpha val="8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Скругленный прямоугольник 5"/>
          <p:cNvSpPr/>
          <p:nvPr/>
        </p:nvSpPr>
        <p:spPr>
          <a:xfrm>
            <a:off x="438458" y="999225"/>
            <a:ext cx="1598011" cy="36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  <a:stCxn id="6" idx="2"/>
          </p:cNvCxnSpPr>
          <p:nvPr/>
        </p:nvCxnSpPr>
        <p:spPr>
          <a:xfrm flipH="1">
            <a:off x="755121" y="1359225"/>
            <a:ext cx="482343" cy="1854578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Группа 78"/>
          <p:cNvGrpSpPr/>
          <p:nvPr/>
        </p:nvGrpSpPr>
        <p:grpSpPr>
          <a:xfrm>
            <a:off x="10054279" y="3846248"/>
            <a:ext cx="2014540" cy="1938339"/>
            <a:chOff x="1571604" y="3857628"/>
            <a:chExt cx="2014540" cy="1938339"/>
          </a:xfrm>
        </p:grpSpPr>
        <p:pic>
          <p:nvPicPr>
            <p:cNvPr id="80" name="Рисунок 79" descr="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8794" y="4071942"/>
              <a:ext cx="1657350" cy="1724025"/>
            </a:xfrm>
            <a:prstGeom prst="rect">
              <a:avLst/>
            </a:prstGeom>
          </p:spPr>
        </p:pic>
        <p:pic>
          <p:nvPicPr>
            <p:cNvPr id="81" name="Рисунок 80" descr="images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71604" y="3857628"/>
              <a:ext cx="1238250" cy="809625"/>
            </a:xfrm>
            <a:prstGeom prst="rect">
              <a:avLst/>
            </a:prstGeom>
          </p:spPr>
        </p:pic>
        <p:cxnSp>
          <p:nvCxnSpPr>
            <p:cNvPr id="82" name="Прямая со стрелкой 81"/>
            <p:cNvCxnSpPr/>
            <p:nvPr/>
          </p:nvCxnSpPr>
          <p:spPr>
            <a:xfrm rot="16200000" flipH="1">
              <a:off x="2250265" y="4250537"/>
              <a:ext cx="642942" cy="42862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oval"/>
              <a:tailEnd type="arrow"/>
            </a:ln>
            <a:effectLst>
              <a:glow rad="63500">
                <a:srgbClr val="FFFFFF">
                  <a:alpha val="8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Прямая соединительная линия 39"/>
          <p:cNvCxnSpPr>
            <a:cxnSpLocks/>
          </p:cNvCxnSpPr>
          <p:nvPr/>
        </p:nvCxnSpPr>
        <p:spPr>
          <a:xfrm flipV="1">
            <a:off x="10523370" y="4620846"/>
            <a:ext cx="531041" cy="1526650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2AD3B7-D7D6-4F61-81B9-7C59D08E1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2" y="-118791"/>
            <a:ext cx="12125995" cy="658425"/>
          </a:xfrm>
          <a:prstGeom prst="rect">
            <a:avLst/>
          </a:prstGeom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1C6569DC-4A0C-4451-A87F-D05DB9CE6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1" t="3086"/>
          <a:stretch/>
        </p:blipFill>
        <p:spPr bwMode="auto">
          <a:xfrm>
            <a:off x="6492352" y="4060562"/>
            <a:ext cx="1272922" cy="200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Прямая соединительная линия 50"/>
          <p:cNvCxnSpPr>
            <a:cxnSpLocks/>
          </p:cNvCxnSpPr>
          <p:nvPr/>
        </p:nvCxnSpPr>
        <p:spPr>
          <a:xfrm flipH="1" flipV="1">
            <a:off x="7391745" y="4451469"/>
            <a:ext cx="1291491" cy="1660583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8798930C-DEB9-4E70-92E2-52BB57FD18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513" t="40635" r="48815" b="38412"/>
          <a:stretch/>
        </p:blipFill>
        <p:spPr>
          <a:xfrm>
            <a:off x="7145934" y="1830597"/>
            <a:ext cx="1857829" cy="1436915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>
            <a:cxnSpLocks/>
          </p:cNvCxnSpPr>
          <p:nvPr/>
        </p:nvCxnSpPr>
        <p:spPr>
          <a:xfrm>
            <a:off x="8770056" y="1394426"/>
            <a:ext cx="0" cy="680623"/>
          </a:xfrm>
          <a:prstGeom prst="line">
            <a:avLst/>
          </a:prstGeom>
          <a:ln w="28575">
            <a:solidFill>
              <a:srgbClr val="C00000"/>
            </a:solidFill>
            <a:tailEnd type="oval" w="lg" len="lg"/>
          </a:ln>
          <a:effectLst>
            <a:glow rad="1016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Номер слайда 91">
            <a:extLst>
              <a:ext uri="{FF2B5EF4-FFF2-40B4-BE49-F238E27FC236}">
                <a16:creationId xmlns:a16="http://schemas.microsoft.com/office/drawing/2014/main" id="{4FEF75D4-AB1C-48B2-92A2-1ACBB772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0" grpId="0" animBg="1"/>
      <p:bldP spid="35" grpId="0" animBg="1"/>
      <p:bldP spid="38" grpId="0" animBg="1"/>
      <p:bldP spid="41" grpId="0" animBg="1"/>
      <p:bldP spid="4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ED202-E78A-410C-B92D-E88D7F12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7998E-C0C0-43F3-85A3-D8441CE78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7279"/>
            <a:ext cx="10515600" cy="15749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C82B50D-2D85-4C81-BD67-A9CB106BC856}"/>
              </a:ext>
            </a:extLst>
          </p:cNvPr>
          <p:cNvGrpSpPr/>
          <p:nvPr/>
        </p:nvGrpSpPr>
        <p:grpSpPr>
          <a:xfrm>
            <a:off x="1294411" y="956822"/>
            <a:ext cx="8862646" cy="4505178"/>
            <a:chOff x="1294411" y="956822"/>
            <a:chExt cx="8862646" cy="450517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217F71E-6460-4AC7-AC1B-1BF82577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4411" y="956822"/>
              <a:ext cx="8862646" cy="4505178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1AE5528E-B0C3-4DB2-A2DD-BAA5C600B707}"/>
                </a:ext>
              </a:extLst>
            </p:cNvPr>
            <p:cNvSpPr/>
            <p:nvPr/>
          </p:nvSpPr>
          <p:spPr>
            <a:xfrm>
              <a:off x="1923805" y="956822"/>
              <a:ext cx="2790700" cy="15749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F48B860-32D7-4D1A-A97C-50E34B1A7E01}"/>
                </a:ext>
              </a:extLst>
            </p:cNvPr>
            <p:cNvSpPr/>
            <p:nvPr/>
          </p:nvSpPr>
          <p:spPr>
            <a:xfrm>
              <a:off x="6945086" y="1396000"/>
              <a:ext cx="2042555" cy="119509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36894D-3C14-44F4-BE93-7A7B6A33351B}"/>
                </a:ext>
              </a:extLst>
            </p:cNvPr>
            <p:cNvSpPr txBox="1"/>
            <p:nvPr/>
          </p:nvSpPr>
          <p:spPr>
            <a:xfrm flipH="1">
              <a:off x="7048012" y="1916733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1 кг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3FE8D1C-55A3-4200-ACB8-47E23818CF26}"/>
                </a:ext>
              </a:extLst>
            </p:cNvPr>
            <p:cNvSpPr/>
            <p:nvPr/>
          </p:nvSpPr>
          <p:spPr>
            <a:xfrm>
              <a:off x="5097485" y="1230120"/>
              <a:ext cx="1087581" cy="593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A4B11E-50E5-4112-B5E3-7D1573639D19}"/>
                </a:ext>
              </a:extLst>
            </p:cNvPr>
            <p:cNvSpPr txBox="1"/>
            <p:nvPr/>
          </p:nvSpPr>
          <p:spPr>
            <a:xfrm flipH="1">
              <a:off x="2184585" y="1664713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/>
                <a:t>1 кг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50FA49D-8CAE-4DCE-A77D-65E9DD33E95D}"/>
              </a:ext>
            </a:extLst>
          </p:cNvPr>
          <p:cNvGrpSpPr/>
          <p:nvPr/>
        </p:nvGrpSpPr>
        <p:grpSpPr>
          <a:xfrm>
            <a:off x="41563" y="0"/>
            <a:ext cx="12108873" cy="468000"/>
            <a:chOff x="0" y="3645024"/>
            <a:chExt cx="9144000" cy="468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05037C4-45AB-4FA0-B512-C74EC376ACF6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67034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F437548-DBF0-44B2-A68C-3C1232D6DB33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4A85EA0-A246-492E-B6C8-1D4831B07358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550B24-D22C-40D4-AF6A-DED6B1BDC22E}"/>
              </a:ext>
            </a:extLst>
          </p:cNvPr>
          <p:cNvSpPr txBox="1"/>
          <p:nvPr/>
        </p:nvSpPr>
        <p:spPr>
          <a:xfrm>
            <a:off x="1467687" y="38924"/>
            <a:ext cx="8516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Что тяжелее- 1 кг ваты или 1 кг железа?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F1526C34-7907-4109-BAC7-1AEC6F6A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7</a:t>
            </a:fld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D015E68-6575-4E5C-87D5-F29A2B246113}"/>
              </a:ext>
            </a:extLst>
          </p:cNvPr>
          <p:cNvCxnSpPr>
            <a:cxnSpLocks/>
          </p:cNvCxnSpPr>
          <p:nvPr/>
        </p:nvCxnSpPr>
        <p:spPr>
          <a:xfrm>
            <a:off x="3330194" y="2066550"/>
            <a:ext cx="0" cy="12572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0F96D3-4EEF-47C9-999A-675BB7A32B07}"/>
                  </a:ext>
                </a:extLst>
              </p:cNvPr>
              <p:cNvSpPr txBox="1"/>
              <p:nvPr/>
            </p:nvSpPr>
            <p:spPr>
              <a:xfrm>
                <a:off x="2453477" y="2828914"/>
                <a:ext cx="7518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</m:acc>
                    </m:oMath>
                  </m:oMathPara>
                </a14:m>
                <a:endParaRPr lang="ru-R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0F96D3-4EEF-47C9-999A-675BB7A32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477" y="2828914"/>
                <a:ext cx="75187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0324B42-BFDF-4305-8049-719D72294136}"/>
              </a:ext>
            </a:extLst>
          </p:cNvPr>
          <p:cNvCxnSpPr>
            <a:cxnSpLocks/>
          </p:cNvCxnSpPr>
          <p:nvPr/>
        </p:nvCxnSpPr>
        <p:spPr>
          <a:xfrm>
            <a:off x="8017826" y="2121473"/>
            <a:ext cx="0" cy="12572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569897-9005-4F9C-8394-DFF8370AA5CF}"/>
                  </a:ext>
                </a:extLst>
              </p:cNvPr>
              <p:cNvSpPr txBox="1"/>
              <p:nvPr/>
            </p:nvSpPr>
            <p:spPr>
              <a:xfrm>
                <a:off x="7131331" y="2890247"/>
                <a:ext cx="7518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</m:acc>
                    </m:oMath>
                  </m:oMathPara>
                </a14:m>
                <a:endParaRPr lang="ru-R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569897-9005-4F9C-8394-DFF8370A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331" y="2890247"/>
                <a:ext cx="75187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7726E20-ACD5-4B4E-B27D-1C6BF29466A7}"/>
              </a:ext>
            </a:extLst>
          </p:cNvPr>
          <p:cNvCxnSpPr>
            <a:cxnSpLocks/>
          </p:cNvCxnSpPr>
          <p:nvPr/>
        </p:nvCxnSpPr>
        <p:spPr>
          <a:xfrm flipV="1">
            <a:off x="3327090" y="647007"/>
            <a:ext cx="0" cy="140893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C44DDE4-0EDB-4C39-B6C9-FE0813D6CBE6}"/>
              </a:ext>
            </a:extLst>
          </p:cNvPr>
          <p:cNvCxnSpPr>
            <a:cxnSpLocks/>
          </p:cNvCxnSpPr>
          <p:nvPr/>
        </p:nvCxnSpPr>
        <p:spPr>
          <a:xfrm flipH="1" flipV="1">
            <a:off x="7997371" y="972457"/>
            <a:ext cx="2002" cy="115180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A900F79-A03F-4749-B4AB-5D953C103664}"/>
                  </a:ext>
                </a:extLst>
              </p:cNvPr>
              <p:cNvSpPr txBox="1"/>
              <p:nvPr/>
            </p:nvSpPr>
            <p:spPr>
              <a:xfrm>
                <a:off x="3627453" y="432029"/>
                <a:ext cx="786689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ru-RU" sz="2800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арх1</m:t>
                      </m:r>
                    </m:oMath>
                  </m:oMathPara>
                </a14:m>
                <a:endParaRPr lang="ru-RU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A900F79-A03F-4749-B4AB-5D953C10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453" y="432029"/>
                <a:ext cx="786689" cy="483146"/>
              </a:xfrm>
              <a:prstGeom prst="rect">
                <a:avLst/>
              </a:prstGeom>
              <a:blipFill>
                <a:blip r:embed="rId5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C006C6-2C33-4954-8AAD-7909DEEBB7F0}"/>
                  </a:ext>
                </a:extLst>
              </p:cNvPr>
              <p:cNvSpPr txBox="1"/>
              <p:nvPr/>
            </p:nvSpPr>
            <p:spPr>
              <a:xfrm>
                <a:off x="8200952" y="658372"/>
                <a:ext cx="786690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ru-RU" sz="2800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арх</m:t>
                      </m:r>
                      <m:r>
                        <a:rPr lang="ru-RU" sz="2800" b="0" i="0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C006C6-2C33-4954-8AAD-7909DEEB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952" y="658372"/>
                <a:ext cx="786690" cy="483146"/>
              </a:xfrm>
              <a:prstGeom prst="rect">
                <a:avLst/>
              </a:prstGeom>
              <a:blipFill>
                <a:blip r:embed="rId6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4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ED202-E78A-410C-B92D-E88D7F12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7998E-C0C0-43F3-85A3-D8441CE78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7279"/>
            <a:ext cx="10515600" cy="15749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50FA49D-8CAE-4DCE-A77D-65E9DD33E95D}"/>
              </a:ext>
            </a:extLst>
          </p:cNvPr>
          <p:cNvGrpSpPr/>
          <p:nvPr/>
        </p:nvGrpSpPr>
        <p:grpSpPr>
          <a:xfrm>
            <a:off x="41563" y="0"/>
            <a:ext cx="12108873" cy="468000"/>
            <a:chOff x="0" y="3645024"/>
            <a:chExt cx="9144000" cy="468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05037C4-45AB-4FA0-B512-C74EC376ACF6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67034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F437548-DBF0-44B2-A68C-3C1232D6DB33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4A85EA0-A246-492E-B6C8-1D4831B07358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550B24-D22C-40D4-AF6A-DED6B1BDC22E}"/>
              </a:ext>
            </a:extLst>
          </p:cNvPr>
          <p:cNvSpPr txBox="1"/>
          <p:nvPr/>
        </p:nvSpPr>
        <p:spPr>
          <a:xfrm>
            <a:off x="1467687" y="38924"/>
            <a:ext cx="8516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Так что же тяжелее- 1 кг ваты или 1 кг железа?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E29787D-4270-43F0-B360-5A5028DB13E6}"/>
              </a:ext>
            </a:extLst>
          </p:cNvPr>
          <p:cNvGrpSpPr/>
          <p:nvPr/>
        </p:nvGrpSpPr>
        <p:grpSpPr>
          <a:xfrm>
            <a:off x="1271800" y="570875"/>
            <a:ext cx="8885256" cy="4891218"/>
            <a:chOff x="1271800" y="570875"/>
            <a:chExt cx="8885256" cy="48912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C82B50D-2D85-4C81-BD67-A9CB106BC856}"/>
                </a:ext>
              </a:extLst>
            </p:cNvPr>
            <p:cNvGrpSpPr/>
            <p:nvPr/>
          </p:nvGrpSpPr>
          <p:grpSpPr>
            <a:xfrm>
              <a:off x="1294410" y="956915"/>
              <a:ext cx="8862646" cy="4505178"/>
              <a:chOff x="1294411" y="956822"/>
              <a:chExt cx="8862646" cy="4505178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4217F71E-6460-4AC7-AC1B-1BF82577F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4411" y="956822"/>
                <a:ext cx="8862646" cy="4505178"/>
              </a:xfrm>
              <a:prstGeom prst="rect">
                <a:avLst/>
              </a:prstGeom>
            </p:spPr>
          </p:pic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1AE5528E-B0C3-4DB2-A2DD-BAA5C600B707}"/>
                  </a:ext>
                </a:extLst>
              </p:cNvPr>
              <p:cNvSpPr/>
              <p:nvPr/>
            </p:nvSpPr>
            <p:spPr>
              <a:xfrm>
                <a:off x="1923805" y="956822"/>
                <a:ext cx="2790700" cy="157490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A4B11E-50E5-4112-B5E3-7D1573639D19}"/>
                  </a:ext>
                </a:extLst>
              </p:cNvPr>
              <p:cNvSpPr txBox="1"/>
              <p:nvPr/>
            </p:nvSpPr>
            <p:spPr>
              <a:xfrm flipH="1">
                <a:off x="2748149" y="1500721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/>
                  <a:t>1 кг</a:t>
                </a:r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4F48B860-32D7-4D1A-A97C-50E34B1A7E01}"/>
                  </a:ext>
                </a:extLst>
              </p:cNvPr>
              <p:cNvSpPr/>
              <p:nvPr/>
            </p:nvSpPr>
            <p:spPr>
              <a:xfrm>
                <a:off x="6945086" y="1396000"/>
                <a:ext cx="2042555" cy="1195099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36894D-3C14-44F4-BE93-7A7B6A33351B}"/>
                  </a:ext>
                </a:extLst>
              </p:cNvPr>
              <p:cNvSpPr txBox="1"/>
              <p:nvPr/>
            </p:nvSpPr>
            <p:spPr>
              <a:xfrm flipH="1">
                <a:off x="7657606" y="1704967"/>
                <a:ext cx="91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/>
                  <a:t>1 кг</a:t>
                </a:r>
              </a:p>
            </p:txBody>
          </p: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0238601-C6E3-420D-BC3B-5C99E952F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19" t="22222" r="53267" b="47924"/>
            <a:stretch/>
          </p:blipFill>
          <p:spPr>
            <a:xfrm>
              <a:off x="1271800" y="570875"/>
              <a:ext cx="4453933" cy="297658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09978E7-04D5-476F-A6E2-FF8E3FD3E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265" t="6468" r="40154" b="79009"/>
            <a:stretch/>
          </p:blipFill>
          <p:spPr>
            <a:xfrm>
              <a:off x="5650979" y="1239969"/>
              <a:ext cx="937847" cy="654277"/>
            </a:xfrm>
            <a:prstGeom prst="rect">
              <a:avLst/>
            </a:prstGeom>
          </p:spPr>
        </p:pic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1B658D-7499-4D3F-9F16-C56FA169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8</a:t>
            </a:fld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F6722E6-0F41-4D72-9E6D-92698976180C}"/>
              </a:ext>
            </a:extLst>
          </p:cNvPr>
          <p:cNvCxnSpPr>
            <a:cxnSpLocks/>
          </p:cNvCxnSpPr>
          <p:nvPr/>
        </p:nvCxnSpPr>
        <p:spPr>
          <a:xfrm>
            <a:off x="3333603" y="2507665"/>
            <a:ext cx="0" cy="1136099"/>
          </a:xfrm>
          <a:prstGeom prst="straightConnector1">
            <a:avLst/>
          </a:prstGeom>
          <a:ln w="539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C16578-88B1-494C-9624-D574290DDD25}"/>
                  </a:ext>
                </a:extLst>
              </p:cNvPr>
              <p:cNvSpPr txBox="1"/>
              <p:nvPr/>
            </p:nvSpPr>
            <p:spPr>
              <a:xfrm>
                <a:off x="3309588" y="3679498"/>
                <a:ext cx="368691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</m:oMath>
                </a14:m>
                <a:r>
                  <a:rPr lang="ru-RU" sz="2800" b="1" i="1" baseline="-25000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C16578-88B1-494C-9624-D574290DD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588" y="3679498"/>
                <a:ext cx="368691" cy="483146"/>
              </a:xfrm>
              <a:prstGeom prst="rect">
                <a:avLst/>
              </a:prstGeom>
              <a:blipFill>
                <a:blip r:embed="rId4"/>
                <a:stretch>
                  <a:fillRect l="-1667" r="-40000" b="-44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50799B3-27AE-4FF4-9516-8FF11F1C44A3}"/>
              </a:ext>
            </a:extLst>
          </p:cNvPr>
          <p:cNvCxnSpPr>
            <a:cxnSpLocks/>
          </p:cNvCxnSpPr>
          <p:nvPr/>
        </p:nvCxnSpPr>
        <p:spPr>
          <a:xfrm>
            <a:off x="8053004" y="2671066"/>
            <a:ext cx="0" cy="1828363"/>
          </a:xfrm>
          <a:prstGeom prst="straightConnector1">
            <a:avLst/>
          </a:prstGeom>
          <a:ln w="539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BD2528-EE7C-4765-B1B6-17DA8EFE108F}"/>
                  </a:ext>
                </a:extLst>
              </p:cNvPr>
              <p:cNvSpPr txBox="1"/>
              <p:nvPr/>
            </p:nvSpPr>
            <p:spPr>
              <a:xfrm>
                <a:off x="8107273" y="4379874"/>
                <a:ext cx="368691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</m:oMath>
                </a14:m>
                <a:r>
                  <a:rPr lang="ru-RU" sz="2800" b="1" i="1" baseline="-250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BD2528-EE7C-4765-B1B6-17DA8EFE1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273" y="4379874"/>
                <a:ext cx="368691" cy="483146"/>
              </a:xfrm>
              <a:prstGeom prst="rect">
                <a:avLst/>
              </a:prstGeom>
              <a:blipFill>
                <a:blip r:embed="rId5"/>
                <a:stretch>
                  <a:fillRect l="-1667" r="-400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8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C7748C-34BC-4C09-A142-13C8B1FA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2" y="1932935"/>
            <a:ext cx="5417457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это удивительно- обнаружить, что все явления природы управляются небольшим числом сил!»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Картинки по запросу фарадей майкл">
            <a:extLst>
              <a:ext uri="{FF2B5EF4-FFF2-40B4-BE49-F238E27FC236}">
                <a16:creationId xmlns:a16="http://schemas.microsoft.com/office/drawing/2014/main" id="{A224A1C6-7384-4DB0-B8E3-4B47C86B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22" y="658086"/>
            <a:ext cx="3473236" cy="44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DA3A0A-65F5-4F1F-8987-CBF526040795}"/>
              </a:ext>
            </a:extLst>
          </p:cNvPr>
          <p:cNvSpPr/>
          <p:nvPr/>
        </p:nvSpPr>
        <p:spPr>
          <a:xfrm>
            <a:off x="8670285" y="5330166"/>
            <a:ext cx="3782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800" dirty="0">
                <a:solidFill>
                  <a:prstClr val="black"/>
                </a:solidFill>
                <a:latin typeface="Gerbera"/>
              </a:rPr>
              <a:t>М. Фарадей</a:t>
            </a:r>
          </a:p>
          <a:p>
            <a:pPr defTabSz="914377"/>
            <a:r>
              <a:rPr lang="ru-RU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Gerbera"/>
              </a:rPr>
              <a:t>1791—1867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8DDE459-AA68-428C-85F5-768DC266FC04}"/>
              </a:ext>
            </a:extLst>
          </p:cNvPr>
          <p:cNvGrpSpPr/>
          <p:nvPr/>
        </p:nvGrpSpPr>
        <p:grpSpPr>
          <a:xfrm>
            <a:off x="41563" y="14439"/>
            <a:ext cx="12108873" cy="468000"/>
            <a:chOff x="0" y="3645024"/>
            <a:chExt cx="9144000" cy="468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5EBAF87-398C-4989-8268-5BDC5A4EEC0A}"/>
                </a:ext>
              </a:extLst>
            </p:cNvPr>
            <p:cNvSpPr/>
            <p:nvPr userDrawn="1"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3C76C60E-2098-4F1B-A477-84D099E2CCEF}"/>
                </a:ext>
              </a:extLst>
            </p:cNvPr>
            <p:cNvCxnSpPr/>
            <p:nvPr userDrawn="1"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D7E51EB5-256B-4C37-842E-41745842AAAD}"/>
                </a:ext>
              </a:extLst>
            </p:cNvPr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5B225E-1CA9-466C-B585-ED6514A64507}"/>
              </a:ext>
            </a:extLst>
          </p:cNvPr>
          <p:cNvSpPr txBox="1"/>
          <p:nvPr/>
        </p:nvSpPr>
        <p:spPr>
          <a:xfrm>
            <a:off x="1466900" y="0"/>
            <a:ext cx="6293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Эпиграф</a:t>
            </a:r>
            <a:endParaRPr lang="ru-RU" sz="200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99EEF08E-7AB6-49E9-B6F5-3630E119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0D76-741F-45B8-9E37-CFBE924A84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50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747</Words>
  <Application>Microsoft Office PowerPoint</Application>
  <PresentationFormat>Широкоэкранный</PresentationFormat>
  <Paragraphs>172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Cambria Math</vt:lpstr>
      <vt:lpstr>Gerbera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Выберите верные утверждения: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второму закону Ньютона:</vt:lpstr>
      <vt:lpstr>P ⃗=m(g ⃗-a ⃗) </vt:lpstr>
      <vt:lpstr>Презентация PowerPoint</vt:lpstr>
      <vt:lpstr>Презентация PowerPoint</vt:lpstr>
      <vt:lpstr>Сопоставьте ситуацию со следствием этой ситуации </vt:lpstr>
      <vt:lpstr> </vt:lpstr>
      <vt:lpstr>Задача (№61.40 («Задачи по физике для основной школы» Л.Э.Генденштейн) Какую перегрузку испытывает водитель, если автомобиль с места набирает скорость 180 км/ч за 10 с?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Манеева Елена Викторовна</dc:creator>
  <cp:lastModifiedBy>Манеева Елена Викторовна</cp:lastModifiedBy>
  <cp:revision>15</cp:revision>
  <dcterms:created xsi:type="dcterms:W3CDTF">2022-03-07T14:31:59Z</dcterms:created>
  <dcterms:modified xsi:type="dcterms:W3CDTF">2022-11-12T17:09:04Z</dcterms:modified>
</cp:coreProperties>
</file>