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3" r:id="rId3"/>
    <p:sldId id="265" r:id="rId4"/>
    <p:sldId id="260" r:id="rId5"/>
    <p:sldId id="261" r:id="rId6"/>
    <p:sldId id="268" r:id="rId7"/>
    <p:sldId id="271" r:id="rId8"/>
    <p:sldId id="270" r:id="rId9"/>
    <p:sldId id="267" r:id="rId10"/>
    <p:sldId id="266" r:id="rId11"/>
    <p:sldId id="277" r:id="rId12"/>
    <p:sldId id="276" r:id="rId13"/>
    <p:sldId id="275" r:id="rId14"/>
    <p:sldId id="274" r:id="rId15"/>
    <p:sldId id="340" r:id="rId16"/>
    <p:sldId id="283" r:id="rId17"/>
    <p:sldId id="282" r:id="rId18"/>
    <p:sldId id="281" r:id="rId19"/>
    <p:sldId id="280" r:id="rId20"/>
    <p:sldId id="330" r:id="rId21"/>
    <p:sldId id="284" r:id="rId22"/>
    <p:sldId id="304" r:id="rId23"/>
    <p:sldId id="303" r:id="rId24"/>
    <p:sldId id="258" r:id="rId25"/>
    <p:sldId id="302" r:id="rId26"/>
    <p:sldId id="334" r:id="rId27"/>
    <p:sldId id="333" r:id="rId28"/>
    <p:sldId id="332" r:id="rId29"/>
    <p:sldId id="335" r:id="rId30"/>
    <p:sldId id="339" r:id="rId31"/>
    <p:sldId id="336" r:id="rId32"/>
    <p:sldId id="337" r:id="rId33"/>
    <p:sldId id="28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C962"/>
    <a:srgbClr val="C1E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274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D991E-E516-4A75-ACB3-C22CFB2BB7B2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011CC-B07B-4FDC-8B5C-C3BA65F6E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216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011CC-B07B-4FDC-8B5C-C3BA65F6EC1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35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ages.clipartpanda.com/environment-clipart-earth-plant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00" y="4333069"/>
            <a:ext cx="2155931" cy="21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lipartist.net/social/clipartist.net/E/eco_image-999px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760" y="369000"/>
            <a:ext cx="1528908" cy="152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clipartist.net/social/clipartist.net/E/eco_image-999px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000" y="3816048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ages.clipartpanda.com/environment-clipart-earth-plan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2166" y="3816048"/>
            <a:ext cx="2708953" cy="270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662880"/>
            <a:ext cx="6880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1200" dirty="0" smtClean="0">
                <a:solidFill>
                  <a:srgbClr val="00B050"/>
                </a:solidFill>
                <a:effectLst/>
                <a:latin typeface="Adine Kirnberg" pitchFamily="2" charset="0"/>
                <a:ea typeface="+mn-ea"/>
                <a:cs typeface="+mn-cs"/>
              </a:rPr>
              <a:t>© </a:t>
            </a:r>
            <a:r>
              <a:rPr lang="en-US" sz="1000" b="1" kern="1200" dirty="0" err="1" smtClean="0">
                <a:solidFill>
                  <a:srgbClr val="00B050"/>
                </a:solidFill>
                <a:effectLst/>
                <a:latin typeface="Adine Kirnberg" pitchFamily="2" charset="0"/>
                <a:ea typeface="+mn-ea"/>
                <a:cs typeface="+mn-cs"/>
              </a:rPr>
              <a:t>FokinaLidia</a:t>
            </a:r>
            <a:endParaRPr lang="ru-RU" sz="1000" b="1" kern="1200" dirty="0">
              <a:solidFill>
                <a:srgbClr val="00B050"/>
              </a:solidFill>
              <a:effectLst/>
              <a:latin typeface="Adine Kirnberg" pitchFamily="2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slide" Target="slide5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1.xml"/><Relationship Id="rId5" Type="http://schemas.openxmlformats.org/officeDocument/2006/relationships/slide" Target="slide29.xml"/><Relationship Id="rId4" Type="http://schemas.openxmlformats.org/officeDocument/2006/relationships/slide" Target="slide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18.xml"/><Relationship Id="rId18" Type="http://schemas.openxmlformats.org/officeDocument/2006/relationships/slide" Target="slide19.xml"/><Relationship Id="rId3" Type="http://schemas.openxmlformats.org/officeDocument/2006/relationships/slide" Target="slide6.xml"/><Relationship Id="rId21" Type="http://schemas.openxmlformats.org/officeDocument/2006/relationships/slide" Target="slide25.xml"/><Relationship Id="rId7" Type="http://schemas.openxmlformats.org/officeDocument/2006/relationships/slide" Target="slide5.xml"/><Relationship Id="rId12" Type="http://schemas.openxmlformats.org/officeDocument/2006/relationships/slide" Target="slide13.xml"/><Relationship Id="rId17" Type="http://schemas.openxmlformats.org/officeDocument/2006/relationships/slide" Target="slide24.xml"/><Relationship Id="rId2" Type="http://schemas.openxmlformats.org/officeDocument/2006/relationships/notesSlide" Target="../notesSlides/notesSlide1.xml"/><Relationship Id="rId16" Type="http://schemas.openxmlformats.org/officeDocument/2006/relationships/slide" Target="slide9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1.xml"/><Relationship Id="rId11" Type="http://schemas.openxmlformats.org/officeDocument/2006/relationships/slide" Target="slide22.xml"/><Relationship Id="rId5" Type="http://schemas.openxmlformats.org/officeDocument/2006/relationships/slide" Target="slide16.xml"/><Relationship Id="rId15" Type="http://schemas.openxmlformats.org/officeDocument/2006/relationships/slide" Target="slide14.xml"/><Relationship Id="rId23" Type="http://schemas.openxmlformats.org/officeDocument/2006/relationships/slide" Target="slide8.xml"/><Relationship Id="rId10" Type="http://schemas.openxmlformats.org/officeDocument/2006/relationships/slide" Target="slide7.xml"/><Relationship Id="rId19" Type="http://schemas.openxmlformats.org/officeDocument/2006/relationships/slide" Target="slide10.xml"/><Relationship Id="rId4" Type="http://schemas.openxmlformats.org/officeDocument/2006/relationships/slide" Target="slide11.xml"/><Relationship Id="rId9" Type="http://schemas.openxmlformats.org/officeDocument/2006/relationships/slide" Target="slide12.xml"/><Relationship Id="rId14" Type="http://schemas.openxmlformats.org/officeDocument/2006/relationships/slide" Target="slide23.xml"/><Relationship Id="rId22" Type="http://schemas.openxmlformats.org/officeDocument/2006/relationships/slide" Target="slide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838200" y="4195936"/>
            <a:ext cx="7200800" cy="1366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2000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2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Францева Т.В.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«СОШ </a:t>
            </a:r>
            <a:r>
              <a:rPr lang="ru-RU" sz="2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48 г. Нижнеудинск» </a:t>
            </a:r>
            <a:endParaRPr lang="ru-RU" sz="2000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2000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20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304800" y="267325"/>
            <a:ext cx="8382000" cy="375487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66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57C96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Своя игра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40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теме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66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«Жизнедеятельность организмов» </a:t>
            </a:r>
            <a:endParaRPr lang="ru-RU" sz="66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95600" y="1905000"/>
            <a:ext cx="37089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такое нефрон?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1905000"/>
            <a:ext cx="6716711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Микроскопическая единица почки</a:t>
            </a:r>
          </a:p>
        </p:txBody>
      </p:sp>
      <p:pic>
        <p:nvPicPr>
          <p:cNvPr id="8194" name="Picture 2" descr="https://images.fineartamerica.com/images-medium-large-5/3-human-kidney-nephron-pixologicstud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00" y="2743200"/>
            <a:ext cx="30861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304800" y="6082284"/>
            <a:ext cx="381000" cy="4709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1400" y="1447800"/>
            <a:ext cx="44196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такое паразитизм?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5000" y="446544"/>
            <a:ext cx="6858000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Паразити́зм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 из типов сосуществования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организмов, при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котором один из них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(паразит)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определённое время использует другого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(хозяина)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качестве источника питания и среды обитания, частично или полностью возлагая на него регуляцию своих взаимоотношений с окружающей средой.</a:t>
            </a:r>
          </a:p>
        </p:txBody>
      </p:sp>
      <p:pic>
        <p:nvPicPr>
          <p:cNvPr id="9222" name="Picture 6" descr="https://cf.ppt-online.org/files/slide/m/mYXDSj3IgvQR95ZMEkOniA1wVa8rphNsPol2T4/slide-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11841" r="2468" b="2876"/>
          <a:stretch/>
        </p:blipFill>
        <p:spPr bwMode="auto">
          <a:xfrm>
            <a:off x="2389426" y="3134856"/>
            <a:ext cx="4849574" cy="326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304800" y="6096000"/>
            <a:ext cx="457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47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6929" y="1803400"/>
            <a:ext cx="3411072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называется автотрофами?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3600" y="1295400"/>
            <a:ext cx="6248399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     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Автотро́фы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организмы, синтезирующие органические вещества из неорганических</a:t>
            </a:r>
          </a:p>
          <a:p>
            <a:pPr algn="ctr"/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avatars.mds.yandex.net/get-pdb/211794/ae8528b8-33bc-4a29-bcf7-b079df288c47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929" y="4044350"/>
            <a:ext cx="2741040" cy="182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320488" y="6174438"/>
            <a:ext cx="3810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47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67000" y="1803400"/>
            <a:ext cx="54864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такое симбиоз?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28800" y="838200"/>
            <a:ext cx="632460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 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Симбио́з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взаимоотношения между разными биологическими видами,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которой хотя бы один из них получает для себя пользу.</a:t>
            </a:r>
          </a:p>
        </p:txBody>
      </p:sp>
      <p:pic>
        <p:nvPicPr>
          <p:cNvPr id="11266" name="Picture 2" descr="https://www.proza.ru/pics/2017/05/17/1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38600"/>
            <a:ext cx="374369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266700" y="60198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47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1200" y="815789"/>
            <a:ext cx="63246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8800" y="838200"/>
            <a:ext cx="63246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838200"/>
            <a:ext cx="63246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Кто такие гетеротрофы?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43200" y="1825812"/>
            <a:ext cx="54864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ru-RU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8800" y="457200"/>
            <a:ext cx="6858000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Гетеротрофы- организмы, которые не способны синтезировать органические вещества из неорганических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путём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фотосинтеза или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хемосинтеза;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требуются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органические вещества, произведённые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другими организмами. 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животные и 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грибы -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гетеротрофы.</a:t>
            </a:r>
          </a:p>
        </p:txBody>
      </p:sp>
      <p:pic>
        <p:nvPicPr>
          <p:cNvPr id="12294" name="Picture 6" descr="http://mypresentation.ru/documents/5902a319a73b0fa44ec470438a9f285b/img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2"/>
          <a:stretch/>
        </p:blipFill>
        <p:spPr bwMode="auto">
          <a:xfrm>
            <a:off x="2774522" y="3845857"/>
            <a:ext cx="4312078" cy="247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304800" y="6096001"/>
            <a:ext cx="457200" cy="45719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47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adycaramelka.ru/wp-content/uploads/2016/10/pechen-i-podzheludochna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80577"/>
            <a:ext cx="2743656" cy="204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50624" y="799237"/>
            <a:ext cx="365760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Назовите самые крупные железы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209801" y="2286000"/>
            <a:ext cx="5105399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Самые крупные железы - печень и поджелудочная железа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s://fs00.infourok.ru/images/doc/239/184121/1/img5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" t="8171" r="5035" b="13866"/>
          <a:stretch/>
        </p:blipFill>
        <p:spPr bwMode="auto">
          <a:xfrm>
            <a:off x="332916" y="324074"/>
            <a:ext cx="8582484" cy="630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900igr.net/up/datas/219830/04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4" t="26852" r="13719" b="18888"/>
          <a:stretch/>
        </p:blipFill>
        <p:spPr bwMode="auto">
          <a:xfrm>
            <a:off x="6608224" y="5293426"/>
            <a:ext cx="2307176" cy="133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5" action="ppaction://hlinksldjump" highlightClick="1"/>
          </p:cNvPr>
          <p:cNvSpPr/>
          <p:nvPr/>
        </p:nvSpPr>
        <p:spPr>
          <a:xfrm>
            <a:off x="228600" y="63246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93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200" y="1825812"/>
            <a:ext cx="54864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такое жабры?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676400"/>
            <a:ext cx="54864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Жа́бры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— органы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водного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дыхания.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cont.ws/uploads/pic/2018/1/fish_gi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525" y="3048000"/>
            <a:ext cx="497787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266700" y="6210300"/>
            <a:ext cx="3810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43200" y="1825812"/>
            <a:ext cx="54864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Назовите орган запаса кислорода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31944" y="1249740"/>
            <a:ext cx="6750055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Такого органа нет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g10.deviantart.net/3fba/i/2007/361/5/2/einstein_by_gabor5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67000"/>
            <a:ext cx="300117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arhivurokov.ru/kopilka/uploads/user_file_55da071970a62/img_user_file_55da071970a62_1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304800" y="6229350"/>
            <a:ext cx="457200" cy="4000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5200" y="1825812"/>
            <a:ext cx="4343399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 чего состоит дыхательная система человека.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304800" y="6107206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0" name="Picture 8" descr="https://ru-static.z-dn.net/files/dcb/755ce391abc13b44ef0d3265658efa8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" r="7142"/>
          <a:stretch/>
        </p:blipFill>
        <p:spPr bwMode="auto">
          <a:xfrm>
            <a:off x="1905000" y="685800"/>
            <a:ext cx="586954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2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200" y="1825812"/>
            <a:ext cx="54864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Где находится устьице у растения?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5000" y="3733800"/>
            <a:ext cx="54864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5000" y="1524000"/>
            <a:ext cx="63246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листьях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(нижней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 верхней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стороне).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biologymoscow.ucoz.ru/illustracii/botanika/vyshie/razn/111raspolozhenie_Usti_Ts_Na_Li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70471"/>
            <a:ext cx="3657600" cy="249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342900" y="60198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1676400"/>
            <a:ext cx="7848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Clr>
                <a:schemeClr val="tx1"/>
              </a:buClr>
              <a:buFont typeface="Impact" pitchFamily="34" charset="0"/>
              <a:buChar char="•"/>
            </a:pP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первого хода разыгрывается жребием</a:t>
            </a:r>
          </a:p>
          <a:p>
            <a:pPr lvl="2">
              <a:buClr>
                <a:schemeClr val="tx1"/>
              </a:buClr>
              <a:buFont typeface="Impact" pitchFamily="34" charset="0"/>
              <a:buChar char="•"/>
            </a:pP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Правильный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ответ оценивается суммой баллов, назначенной за вопрос</a:t>
            </a:r>
          </a:p>
          <a:p>
            <a:pPr lvl="2">
              <a:buClr>
                <a:schemeClr val="tx1"/>
              </a:buClr>
              <a:buFont typeface="Impact" pitchFamily="34" charset="0"/>
              <a:buChar char="•"/>
            </a:pP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неправильном ответе - право хода передается соперникам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826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игры</a:t>
            </a:r>
          </a:p>
        </p:txBody>
      </p:sp>
    </p:spTree>
    <p:extLst>
      <p:ext uri="{BB962C8B-B14F-4D97-AF65-F5344CB8AC3E}">
        <p14:creationId xmlns:p14="http://schemas.microsoft.com/office/powerpoint/2010/main" val="210237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62200" y="1143000"/>
            <a:ext cx="60198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Какой организм при дыхании поглощает кислород всей поверхностью тела?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7400" y="1143000"/>
            <a:ext cx="66294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Одноклеточные организмы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0-tub-ru.yandex.net/i?id=80f26cb1eb1f1213284e323f25d6319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4727575" cy="354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304800" y="6248400"/>
            <a:ext cx="304800" cy="304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49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07024" y="1828800"/>
            <a:ext cx="54864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гемолимфа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304800" y="6145659"/>
            <a:ext cx="381000" cy="40754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05000" y="609600"/>
            <a:ext cx="647700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Гемоли́мфа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— жидкость, циркулирующая в сосудах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многих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беспозвоночных животных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(насекомые, моллюски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с незамкнутой системой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кровообращения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cf.ppt-online.org/files1/slide/w/wVCvG86cUHNWapQdzgnkyYieEPfbJBK7rXlO1m5qo/slide-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t="4952" r="5017" b="12526"/>
          <a:stretch/>
        </p:blipFill>
        <p:spPr bwMode="auto">
          <a:xfrm>
            <a:off x="3086100" y="3581400"/>
            <a:ext cx="4114799" cy="28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75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3600" y="1295400"/>
            <a:ext cx="54864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Какую функцию выполняют белые кровяные клетки?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3600" y="1049178"/>
            <a:ext cx="5486400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елые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кровяные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клетки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(лейкоциты)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выполняют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защитную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функцию организма.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kakzdravie.com/wp-content/uploads/2017/09/2017-09-04_2317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588" y="3111280"/>
            <a:ext cx="4350792" cy="290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289112" y="6165247"/>
            <a:ext cx="381000" cy="3957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69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8448" y="1676400"/>
            <a:ext cx="54864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кого кровеносная система достигла наибольшего развития?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1200" y="1371600"/>
            <a:ext cx="5486400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Наиболее развитая кровеносная система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птиц и млекопитающих.</a:t>
            </a:r>
          </a:p>
          <a:p>
            <a:pPr algn="just"/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ds04.infourok.ru/uploads/ex/0d4a/00015951-6b88c3bd/640/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8" b="21181"/>
          <a:stretch/>
        </p:blipFill>
        <p:spPr bwMode="auto">
          <a:xfrm>
            <a:off x="1613648" y="3352800"/>
            <a:ext cx="60960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309282" y="6248400"/>
            <a:ext cx="376518" cy="304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69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1800" y="1111508"/>
            <a:ext cx="571499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свидетельству этого ученого, он заполнил анатомическими рисунками 120 альбомов. До нашего времени дошло несколько сотен этих изображений, главным образом костей и мускульной системы. Изучение его рукописей, большей частью зашифрованных (прочесть их можно было только в зеркальном отражении), началось лишь в конце XVIII в.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2209800" cy="346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971799" y="490210"/>
            <a:ext cx="571499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Леонардо да Винчи</a:t>
            </a:r>
          </a:p>
        </p:txBody>
      </p:sp>
      <p:pic>
        <p:nvPicPr>
          <p:cNvPr id="1026" name="Picture 2" descr="http://900igr.net/up/datas/235130/04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"/>
          <a:stretch/>
        </p:blipFill>
        <p:spPr bwMode="auto">
          <a:xfrm>
            <a:off x="327959" y="304800"/>
            <a:ext cx="85471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292100" y="6286500"/>
            <a:ext cx="469900" cy="266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2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0800" y="1238816"/>
            <a:ext cx="54864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Самая крупная артерия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69459" y="1320114"/>
            <a:ext cx="5907741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Самая крупная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артерия –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аорта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ttps://health.propto.ru/sites/health.propto.ru/files/styles/large/public/1533613181.jpg?itok=weSqQHc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health.propto.ru/sites/health.propto.ru/files/styles/large/public/1533613181.jpg?itok=weSqQHcq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https://cf.ppt-online.org/files/slide/q/QYv0iukV5SsGPHxp9jTtWUMZ7mbcXC2eAzIEw8/slide-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t="19056" r="9421" b="7782"/>
          <a:stretch/>
        </p:blipFill>
        <p:spPr bwMode="auto">
          <a:xfrm>
            <a:off x="2209800" y="2362200"/>
            <a:ext cx="5486400" cy="33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269220" y="6129619"/>
            <a:ext cx="454025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69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9800" y="1554540"/>
            <a:ext cx="495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Финал</a:t>
            </a:r>
            <a:endParaRPr lang="ru-RU" sz="9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0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67000" y="4800600"/>
            <a:ext cx="1981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-облако 8">
            <a:hlinkClick r:id="rId2" action="ppaction://hlinksldjump"/>
          </p:cNvPr>
          <p:cNvSpPr/>
          <p:nvPr/>
        </p:nvSpPr>
        <p:spPr>
          <a:xfrm>
            <a:off x="358588" y="457200"/>
            <a:ext cx="2841812" cy="1828800"/>
          </a:xfrm>
          <a:prstGeom prst="cloudCallout">
            <a:avLst>
              <a:gd name="adj1" fmla="val 42904"/>
              <a:gd name="adj2" fmla="val 203575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Загадки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5804647" y="1371600"/>
            <a:ext cx="2846294" cy="1643152"/>
          </a:xfrm>
          <a:prstGeom prst="cloudCallout">
            <a:avLst>
              <a:gd name="adj1" fmla="val -132269"/>
              <a:gd name="adj2" fmla="val 20011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Органоиды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5884769" y="5198224"/>
            <a:ext cx="2686050" cy="1066800"/>
          </a:xfrm>
          <a:prstGeom prst="cloudCallout">
            <a:avLst>
              <a:gd name="adj1" fmla="val -147209"/>
              <a:gd name="adj2" fmla="val 28373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Железы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Выноска-облако 13"/>
          <p:cNvSpPr/>
          <p:nvPr/>
        </p:nvSpPr>
        <p:spPr>
          <a:xfrm>
            <a:off x="3429000" y="403412"/>
            <a:ext cx="2590800" cy="1653988"/>
          </a:xfrm>
          <a:prstGeom prst="cloudCallout">
            <a:avLst>
              <a:gd name="adj1" fmla="val -54020"/>
              <a:gd name="adj2" fmla="val 237853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Животные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4876800" y="3276600"/>
            <a:ext cx="2743200" cy="1741394"/>
          </a:xfrm>
          <a:prstGeom prst="cloudCallout">
            <a:avLst>
              <a:gd name="adj1" fmla="val -104581"/>
              <a:gd name="adj2" fmla="val 92663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Пословицы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00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914400"/>
            <a:ext cx="7772400" cy="446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Ламарк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Тревиранус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Науку ёмко обозвали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ней совокупность разных функций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Живых существ опознавали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3360"/>
              </a:lnSpc>
            </a:pP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25906" y="4419600"/>
            <a:ext cx="52512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лако 3">
            <a:hlinkClick r:id="rId2" action="ppaction://hlinksldjump"/>
          </p:cNvPr>
          <p:cNvSpPr/>
          <p:nvPr/>
        </p:nvSpPr>
        <p:spPr>
          <a:xfrm>
            <a:off x="304800" y="6248400"/>
            <a:ext cx="457200" cy="304800"/>
          </a:xfrm>
          <a:prstGeom prst="cloud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7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91682" y="1689847"/>
            <a:ext cx="5777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Кого называют сапрофагами?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95400" y="1066800"/>
            <a:ext cx="7099918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Сапрофаги — животные, которые питаются трупами, гниющими остатками, навозом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жуки-мертвоеды и навозники, дождевые черви, речные раки, грифы, вороны, гиены и др.).</a:t>
            </a:r>
          </a:p>
        </p:txBody>
      </p:sp>
      <p:pic>
        <p:nvPicPr>
          <p:cNvPr id="8" name="Рисунок 7" descr="http://gorod.tomsk.ru/i/u/9019/1182616428_3578538md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8"/>
          <a:stretch/>
        </p:blipFill>
        <p:spPr bwMode="auto">
          <a:xfrm>
            <a:off x="3104278" y="4136988"/>
            <a:ext cx="3352800" cy="226381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Облако 9">
            <a:hlinkClick r:id="rId3" action="ppaction://hlinksldjump"/>
          </p:cNvPr>
          <p:cNvSpPr/>
          <p:nvPr/>
        </p:nvSpPr>
        <p:spPr>
          <a:xfrm>
            <a:off x="304800" y="6248400"/>
            <a:ext cx="457200" cy="304800"/>
          </a:xfrm>
          <a:prstGeom prst="cloud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0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Значение знаков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62200" y="1276574"/>
            <a:ext cx="64008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285750">
              <a:buClr>
                <a:schemeClr val="tx1"/>
              </a:buClr>
              <a:buFont typeface="Impact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«Счастливый случай» - команда получает удвоенное число баллов за данный вопрос; </a:t>
            </a:r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8650" lvl="2">
              <a:buClr>
                <a:schemeClr val="tx1"/>
              </a:buClr>
            </a:pP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ответ неверный - баллы не снимаются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 indent="-285750">
              <a:buClr>
                <a:schemeClr val="tx1"/>
              </a:buClr>
              <a:buFont typeface="Impact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Вопрос-аукцион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одна команда может перекупить вопрос у другой.</a:t>
            </a:r>
          </a:p>
          <a:p>
            <a:pPr lvl="2" indent="-285750">
              <a:buClr>
                <a:schemeClr val="tx1"/>
              </a:buClr>
              <a:buFont typeface="Impact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«Кот в мешке» - вопрос надо отдать другой команде.</a:t>
            </a:r>
          </a:p>
          <a:p>
            <a:pPr lvl="2">
              <a:buClr>
                <a:schemeClr val="tx1"/>
              </a:buClr>
            </a:pPr>
            <a:endParaRPr lang="ru-RU" sz="1600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/>
          <a:srcRect l="32625" t="30670" r="12355" b="26804"/>
          <a:stretch>
            <a:fillRect/>
          </a:stretch>
        </p:blipFill>
        <p:spPr bwMode="auto">
          <a:xfrm>
            <a:off x="641816" y="3300413"/>
            <a:ext cx="1357312" cy="785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050" name="Picture 2" descr="https://fs00.infourok.ru/images/doc/239/184121/1/img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" t="8171" r="5035" b="13866"/>
          <a:stretch/>
        </p:blipFill>
        <p:spPr bwMode="auto">
          <a:xfrm>
            <a:off x="1320472" y="4876800"/>
            <a:ext cx="158626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arhivurokov.ru/kopilka/uploads/user_file_55da071970a62/img_user_file_55da071970a62_1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4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6400" y="1329501"/>
            <a:ext cx="5638800" cy="225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такое Аппарат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Гольджи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3360"/>
              </a:lnSpc>
            </a:pP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19411" r="54265" b="32131"/>
          <a:stretch/>
        </p:blipFill>
        <p:spPr bwMode="auto">
          <a:xfrm>
            <a:off x="5181600" y="4292800"/>
            <a:ext cx="3370729" cy="211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71600" y="2304127"/>
            <a:ext cx="7086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Аппарат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Гольджи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органоид,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главной функцией которого является транспорт и химическая модификация поступающих в него веществ.</a:t>
            </a:r>
          </a:p>
        </p:txBody>
      </p:sp>
      <p:sp>
        <p:nvSpPr>
          <p:cNvPr id="7" name="Облако 6">
            <a:hlinkClick r:id="rId3" action="ppaction://hlinksldjump"/>
          </p:cNvPr>
          <p:cNvSpPr/>
          <p:nvPr/>
        </p:nvSpPr>
        <p:spPr>
          <a:xfrm>
            <a:off x="304800" y="6248400"/>
            <a:ext cx="457200" cy="304800"/>
          </a:xfrm>
          <a:prstGeom prst="cloud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18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0200" y="1747897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Японцы говорят: что одной руке не под силу, двумя легко сделать. </a:t>
            </a:r>
            <a:endParaRPr lang="ru-RU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как в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этом случае говорим мы?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33600" y="426720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Одна голова хорошо, а две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лучше!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>
            <a:hlinkClick r:id="rId2" action="ppaction://hlinksldjump"/>
          </p:cNvPr>
          <p:cNvSpPr/>
          <p:nvPr/>
        </p:nvSpPr>
        <p:spPr>
          <a:xfrm>
            <a:off x="304800" y="6248400"/>
            <a:ext cx="457200" cy="304800"/>
          </a:xfrm>
          <a:prstGeom prst="cloud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32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09800" y="1143000"/>
            <a:ext cx="525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такое гипофиз?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bodhi.name/wp-content/uploads/2017/11/0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53"/>
          <a:stretch/>
        </p:blipFill>
        <p:spPr bwMode="auto">
          <a:xfrm>
            <a:off x="4457700" y="3968676"/>
            <a:ext cx="3786691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95400" y="1828800"/>
            <a:ext cx="6324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Гипофиз – это маленькая железа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головном мозге,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которая вырабатывает несколько десятков гормонов, влияющих на обмен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веществ.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>
            <a:hlinkClick r:id="rId3" action="ppaction://hlinksldjump"/>
          </p:cNvPr>
          <p:cNvSpPr/>
          <p:nvPr/>
        </p:nvSpPr>
        <p:spPr>
          <a:xfrm>
            <a:off x="304800" y="6248400"/>
            <a:ext cx="457200" cy="304800"/>
          </a:xfrm>
          <a:prstGeom prst="cloud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74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1536174"/>
            <a:ext cx="838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ru-RU" sz="80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игру!</a:t>
            </a:r>
          </a:p>
          <a:p>
            <a:pPr lvl="0" algn="ctr" fontAlgn="base">
              <a:spcAft>
                <a:spcPct val="0"/>
              </a:spcAft>
              <a:defRPr/>
            </a:pPr>
            <a:r>
              <a:rPr lang="ru-RU" sz="48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Поздравляем победителей!</a:t>
            </a:r>
            <a:endParaRPr lang="ru-RU" sz="48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http://kartinki.vip/uploads/posts/2017-09/1506707969_349-aplodisment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31813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7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7400" y="2156431"/>
            <a:ext cx="495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9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раунд</a:t>
            </a:r>
          </a:p>
        </p:txBody>
      </p:sp>
    </p:spTree>
    <p:extLst>
      <p:ext uri="{BB962C8B-B14F-4D97-AF65-F5344CB8AC3E}">
        <p14:creationId xmlns:p14="http://schemas.microsoft.com/office/powerpoint/2010/main" val="17282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058365"/>
              </p:ext>
            </p:extLst>
          </p:nvPr>
        </p:nvGraphicFramePr>
        <p:xfrm>
          <a:off x="304800" y="304800"/>
          <a:ext cx="8534400" cy="6248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00200"/>
                <a:gridCol w="1524000"/>
                <a:gridCol w="1219200"/>
                <a:gridCol w="1447800"/>
                <a:gridCol w="1320800"/>
                <a:gridCol w="1422400"/>
              </a:tblGrid>
              <a:tr h="157258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Выделение</a:t>
                      </a:r>
                      <a:endParaRPr lang="ru-RU" dirty="0"/>
                    </a:p>
                  </a:txBody>
                  <a:tcPr>
                    <a:solidFill>
                      <a:srgbClr val="57C96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4000" b="1" dirty="0"/>
                    </a:p>
                  </a:txBody>
                  <a:tcPr>
                    <a:solidFill>
                      <a:srgbClr val="57C96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4000" b="1" dirty="0"/>
                    </a:p>
                  </a:txBody>
                  <a:tcPr>
                    <a:solidFill>
                      <a:srgbClr val="57C96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4000" b="1" dirty="0"/>
                    </a:p>
                  </a:txBody>
                  <a:tcPr>
                    <a:solidFill>
                      <a:srgbClr val="57C96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4000" b="1" dirty="0"/>
                    </a:p>
                  </a:txBody>
                  <a:tcPr>
                    <a:solidFill>
                      <a:srgbClr val="57C96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4000" b="1" dirty="0"/>
                    </a:p>
                  </a:txBody>
                  <a:tcPr>
                    <a:solidFill>
                      <a:srgbClr val="57C962"/>
                    </a:solidFill>
                  </a:tcPr>
                </a:tc>
              </a:tr>
              <a:tr h="15725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 smtClean="0"/>
                    </a:p>
                    <a:p>
                      <a:pPr marL="0" algn="l" defTabSz="914400" rtl="0" eaLnBrk="1" latinLnBrk="0" hangingPunct="1"/>
                      <a:endParaRPr lang="ru-RU" sz="1800" kern="1200" dirty="0" smtClean="0"/>
                    </a:p>
                    <a:p>
                      <a:pPr marL="0" algn="l" defTabSz="914400" rtl="0" eaLnBrk="1" latinLnBrk="0" hangingPunct="1"/>
                      <a:r>
                        <a:rPr lang="ru-RU" sz="1800" b="1" kern="1200" dirty="0" smtClean="0"/>
                        <a:t>Питание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7C96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4000" b="1" dirty="0"/>
                    </a:p>
                  </a:txBody>
                  <a:tcPr>
                    <a:solidFill>
                      <a:srgbClr val="57C96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b="1" dirty="0"/>
                    </a:p>
                  </a:txBody>
                  <a:tcPr>
                    <a:solidFill>
                      <a:srgbClr val="57C96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4000" b="1" dirty="0"/>
                    </a:p>
                  </a:txBody>
                  <a:tcPr>
                    <a:solidFill>
                      <a:srgbClr val="57C96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4000" b="1" dirty="0"/>
                    </a:p>
                  </a:txBody>
                  <a:tcPr>
                    <a:solidFill>
                      <a:srgbClr val="57C96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4000" b="1" dirty="0"/>
                    </a:p>
                  </a:txBody>
                  <a:tcPr>
                    <a:solidFill>
                      <a:srgbClr val="57C962"/>
                    </a:solidFill>
                  </a:tcPr>
                </a:tc>
              </a:tr>
              <a:tr h="14677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 smtClean="0"/>
                    </a:p>
                    <a:p>
                      <a:pPr marL="0" algn="l" defTabSz="914400" rtl="0" eaLnBrk="1" latinLnBrk="0" hangingPunct="1"/>
                      <a:r>
                        <a:rPr lang="ru-RU" sz="1800" b="1" kern="1200" dirty="0" smtClean="0"/>
                        <a:t>Дыхание</a:t>
                      </a:r>
                    </a:p>
                    <a:p>
                      <a:pPr marL="0" algn="l" defTabSz="914400" rtl="0" eaLnBrk="1" latinLnBrk="0" hangingPunct="1"/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7C9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/>
                    </a:p>
                  </a:txBody>
                  <a:tcPr>
                    <a:solidFill>
                      <a:srgbClr val="57C96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4000" b="1" dirty="0"/>
                    </a:p>
                  </a:txBody>
                  <a:tcPr>
                    <a:solidFill>
                      <a:srgbClr val="57C96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4000" b="1" dirty="0"/>
                    </a:p>
                  </a:txBody>
                  <a:tcPr>
                    <a:solidFill>
                      <a:srgbClr val="57C96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4000" b="1" dirty="0"/>
                    </a:p>
                  </a:txBody>
                  <a:tcPr>
                    <a:solidFill>
                      <a:srgbClr val="57C96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4000" b="1" dirty="0"/>
                    </a:p>
                  </a:txBody>
                  <a:tcPr>
                    <a:solidFill>
                      <a:srgbClr val="57C962"/>
                    </a:solidFill>
                  </a:tcPr>
                </a:tc>
              </a:tr>
              <a:tr h="16354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 smtClean="0"/>
                    </a:p>
                    <a:p>
                      <a:pPr marL="0" algn="l" defTabSz="914400" rtl="0" eaLnBrk="1" latinLnBrk="0" hangingPunct="1"/>
                      <a:r>
                        <a:rPr lang="ru-RU" sz="1800" b="1" kern="1200" dirty="0" smtClean="0"/>
                        <a:t>Транспорт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b="1" kern="1200" dirty="0" smtClean="0"/>
                        <a:t>веществ</a:t>
                      </a:r>
                    </a:p>
                    <a:p>
                      <a:pPr marL="0" algn="l" defTabSz="914400" rtl="0" eaLnBrk="1" latinLnBrk="0" hangingPunct="1"/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7C9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/>
                    </a:p>
                  </a:txBody>
                  <a:tcPr>
                    <a:solidFill>
                      <a:srgbClr val="57C96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4000" b="1" dirty="0"/>
                    </a:p>
                  </a:txBody>
                  <a:tcPr>
                    <a:solidFill>
                      <a:srgbClr val="57C96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4000" b="1" dirty="0"/>
                    </a:p>
                  </a:txBody>
                  <a:tcPr>
                    <a:solidFill>
                      <a:srgbClr val="57C96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4000" b="1" dirty="0"/>
                    </a:p>
                  </a:txBody>
                  <a:tcPr>
                    <a:solidFill>
                      <a:srgbClr val="57C9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/>
                    </a:p>
                  </a:txBody>
                  <a:tcPr>
                    <a:solidFill>
                      <a:srgbClr val="57C962"/>
                    </a:solidFill>
                  </a:tcPr>
                </a:tc>
              </a:tr>
            </a:tbl>
          </a:graphicData>
        </a:graphic>
      </p:graphicFrame>
      <p:sp>
        <p:nvSpPr>
          <p:cNvPr id="8" name="Шестиугольник 7"/>
          <p:cNvSpPr/>
          <p:nvPr/>
        </p:nvSpPr>
        <p:spPr>
          <a:xfrm>
            <a:off x="2057400" y="762000"/>
            <a:ext cx="1071570" cy="857256"/>
          </a:xfrm>
          <a:prstGeom prst="hexagon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3" action="ppaction://hlinksldjump"/>
              </a:rPr>
              <a:t>10</a:t>
            </a:r>
            <a:endParaRPr lang="ru-RU" sz="3600" b="1" dirty="0"/>
          </a:p>
        </p:txBody>
      </p:sp>
      <p:sp>
        <p:nvSpPr>
          <p:cNvPr id="9" name="Шестиугольник 8"/>
          <p:cNvSpPr/>
          <p:nvPr/>
        </p:nvSpPr>
        <p:spPr>
          <a:xfrm>
            <a:off x="2057400" y="2209800"/>
            <a:ext cx="1071570" cy="857256"/>
          </a:xfrm>
          <a:prstGeom prst="hexagon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4" action="ppaction://hlinksldjump"/>
              </a:rPr>
              <a:t>10</a:t>
            </a:r>
            <a:endParaRPr lang="ru-RU" sz="3600" b="1" dirty="0"/>
          </a:p>
        </p:txBody>
      </p:sp>
      <p:sp>
        <p:nvSpPr>
          <p:cNvPr id="10" name="Шестиугольник 9"/>
          <p:cNvSpPr/>
          <p:nvPr/>
        </p:nvSpPr>
        <p:spPr>
          <a:xfrm>
            <a:off x="2133600" y="3733800"/>
            <a:ext cx="1071570" cy="857256"/>
          </a:xfrm>
          <a:prstGeom prst="hexagon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5" action="ppaction://hlinksldjump"/>
              </a:rPr>
              <a:t>10</a:t>
            </a:r>
            <a:endParaRPr lang="ru-RU" sz="3600" b="1" dirty="0"/>
          </a:p>
        </p:txBody>
      </p:sp>
      <p:sp>
        <p:nvSpPr>
          <p:cNvPr id="11" name="Шестиугольник 10"/>
          <p:cNvSpPr/>
          <p:nvPr/>
        </p:nvSpPr>
        <p:spPr>
          <a:xfrm>
            <a:off x="2133600" y="5257800"/>
            <a:ext cx="1071570" cy="857256"/>
          </a:xfrm>
          <a:prstGeom prst="hexagon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6" action="ppaction://hlinksldjump"/>
              </a:rPr>
              <a:t>10</a:t>
            </a:r>
            <a:endParaRPr lang="ru-RU" sz="3600" b="1" dirty="0"/>
          </a:p>
        </p:txBody>
      </p:sp>
      <p:sp>
        <p:nvSpPr>
          <p:cNvPr id="13" name="Шестиугольник 12">
            <a:hlinkClick r:id="rId7" action="ppaction://hlinksldjump"/>
          </p:cNvPr>
          <p:cNvSpPr/>
          <p:nvPr/>
        </p:nvSpPr>
        <p:spPr>
          <a:xfrm>
            <a:off x="3505200" y="3756028"/>
            <a:ext cx="1071570" cy="857256"/>
          </a:xfrm>
          <a:prstGeom prst="hexagon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8" action="ppaction://hlinksldjump"/>
              </a:rPr>
              <a:t>20</a:t>
            </a:r>
            <a:endParaRPr lang="ru-RU" sz="3600" b="1" dirty="0"/>
          </a:p>
        </p:txBody>
      </p:sp>
      <p:sp>
        <p:nvSpPr>
          <p:cNvPr id="14" name="Шестиугольник 13">
            <a:hlinkClick r:id="rId7" action="ppaction://hlinksldjump"/>
          </p:cNvPr>
          <p:cNvSpPr/>
          <p:nvPr/>
        </p:nvSpPr>
        <p:spPr>
          <a:xfrm>
            <a:off x="3505200" y="2209800"/>
            <a:ext cx="1071570" cy="857256"/>
          </a:xfrm>
          <a:prstGeom prst="hexagon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9" action="ppaction://hlinksldjump"/>
              </a:rPr>
              <a:t>20</a:t>
            </a:r>
            <a:endParaRPr lang="ru-RU" sz="3600" b="1" dirty="0"/>
          </a:p>
        </p:txBody>
      </p:sp>
      <p:sp>
        <p:nvSpPr>
          <p:cNvPr id="15" name="Шестиугольник 14">
            <a:hlinkClick r:id="rId7" action="ppaction://hlinksldjump"/>
          </p:cNvPr>
          <p:cNvSpPr/>
          <p:nvPr/>
        </p:nvSpPr>
        <p:spPr>
          <a:xfrm>
            <a:off x="3505200" y="762000"/>
            <a:ext cx="1071570" cy="857256"/>
          </a:xfrm>
          <a:prstGeom prst="hexagon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0" action="ppaction://hlinksldjump"/>
              </a:rPr>
              <a:t>20</a:t>
            </a:r>
            <a:endParaRPr lang="ru-RU" sz="3600" b="1" dirty="0"/>
          </a:p>
        </p:txBody>
      </p:sp>
      <p:sp>
        <p:nvSpPr>
          <p:cNvPr id="16" name="Шестиугольник 15">
            <a:hlinkClick r:id="rId7" action="ppaction://hlinksldjump"/>
          </p:cNvPr>
          <p:cNvSpPr/>
          <p:nvPr/>
        </p:nvSpPr>
        <p:spPr>
          <a:xfrm>
            <a:off x="3505200" y="5270500"/>
            <a:ext cx="1071570" cy="857256"/>
          </a:xfrm>
          <a:prstGeom prst="hexagon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1" action="ppaction://hlinksldjump"/>
              </a:rPr>
              <a:t>20</a:t>
            </a:r>
            <a:endParaRPr lang="ru-RU" sz="3600" b="1" dirty="0"/>
          </a:p>
        </p:txBody>
      </p:sp>
      <p:sp>
        <p:nvSpPr>
          <p:cNvPr id="18" name="Шестиугольник 17">
            <a:hlinkClick r:id="rId12" action="ppaction://hlinksldjump"/>
          </p:cNvPr>
          <p:cNvSpPr/>
          <p:nvPr/>
        </p:nvSpPr>
        <p:spPr>
          <a:xfrm>
            <a:off x="4956995" y="2209800"/>
            <a:ext cx="1071570" cy="857256"/>
          </a:xfrm>
          <a:prstGeom prst="hexagon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hlinkClick r:id="rId12" action="ppaction://hlinksldjump"/>
              </a:rPr>
              <a:t>3</a:t>
            </a:r>
            <a:r>
              <a:rPr lang="ru-RU" sz="3600" b="1" dirty="0" smtClean="0">
                <a:hlinkClick r:id="rId12" action="ppaction://hlinksldjump"/>
              </a:rPr>
              <a:t>0</a:t>
            </a:r>
            <a:endParaRPr lang="ru-RU" sz="3600" b="1" dirty="0"/>
          </a:p>
        </p:txBody>
      </p:sp>
      <p:sp>
        <p:nvSpPr>
          <p:cNvPr id="19" name="Шестиугольник 18">
            <a:hlinkClick r:id="rId7" action="ppaction://hlinksldjump"/>
          </p:cNvPr>
          <p:cNvSpPr/>
          <p:nvPr/>
        </p:nvSpPr>
        <p:spPr>
          <a:xfrm>
            <a:off x="4953000" y="3771900"/>
            <a:ext cx="1071570" cy="857256"/>
          </a:xfrm>
          <a:prstGeom prst="hexagon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hlinkClick r:id="rId13" action="ppaction://hlinksldjump"/>
              </a:rPr>
              <a:t>3</a:t>
            </a:r>
            <a:r>
              <a:rPr lang="ru-RU" sz="3600" b="1" dirty="0" smtClean="0">
                <a:hlinkClick r:id="rId13" action="ppaction://hlinksldjump"/>
              </a:rPr>
              <a:t>0</a:t>
            </a:r>
            <a:endParaRPr lang="ru-RU" sz="3600" b="1" dirty="0"/>
          </a:p>
        </p:txBody>
      </p:sp>
      <p:sp>
        <p:nvSpPr>
          <p:cNvPr id="20" name="Шестиугольник 19">
            <a:hlinkClick r:id="rId7" action="ppaction://hlinksldjump"/>
          </p:cNvPr>
          <p:cNvSpPr/>
          <p:nvPr/>
        </p:nvSpPr>
        <p:spPr>
          <a:xfrm>
            <a:off x="4953000" y="5270500"/>
            <a:ext cx="1071570" cy="857256"/>
          </a:xfrm>
          <a:prstGeom prst="hexagon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hlinkClick r:id="rId14" action="ppaction://hlinksldjump"/>
              </a:rPr>
              <a:t>3</a:t>
            </a:r>
            <a:r>
              <a:rPr lang="ru-RU" sz="3600" b="1" dirty="0" smtClean="0">
                <a:hlinkClick r:id="rId14" action="ppaction://hlinksldjump"/>
              </a:rPr>
              <a:t>0</a:t>
            </a:r>
            <a:endParaRPr lang="ru-RU" sz="3600" b="1" dirty="0"/>
          </a:p>
        </p:txBody>
      </p:sp>
      <p:sp>
        <p:nvSpPr>
          <p:cNvPr id="21" name="Шестиугольник 20">
            <a:hlinkClick r:id="rId7" action="ppaction://hlinksldjump"/>
          </p:cNvPr>
          <p:cNvSpPr/>
          <p:nvPr/>
        </p:nvSpPr>
        <p:spPr>
          <a:xfrm>
            <a:off x="6248400" y="2209800"/>
            <a:ext cx="1071570" cy="857256"/>
          </a:xfrm>
          <a:prstGeom prst="hexagon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5" action="ppaction://hlinksldjump"/>
              </a:rPr>
              <a:t>40</a:t>
            </a:r>
            <a:endParaRPr lang="ru-RU" sz="3600" b="1" dirty="0"/>
          </a:p>
        </p:txBody>
      </p:sp>
      <p:sp>
        <p:nvSpPr>
          <p:cNvPr id="22" name="Шестиугольник 21">
            <a:hlinkClick r:id="rId7" action="ppaction://hlinksldjump"/>
          </p:cNvPr>
          <p:cNvSpPr/>
          <p:nvPr/>
        </p:nvSpPr>
        <p:spPr>
          <a:xfrm>
            <a:off x="6248400" y="762000"/>
            <a:ext cx="1071570" cy="857256"/>
          </a:xfrm>
          <a:prstGeom prst="hexagon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6" action="ppaction://hlinksldjump"/>
              </a:rPr>
              <a:t>40</a:t>
            </a:r>
            <a:endParaRPr lang="ru-RU" sz="3600" b="1" dirty="0"/>
          </a:p>
        </p:txBody>
      </p:sp>
      <p:sp>
        <p:nvSpPr>
          <p:cNvPr id="23" name="Шестиугольник 22">
            <a:hlinkClick r:id="rId7" action="ppaction://hlinksldjump"/>
          </p:cNvPr>
          <p:cNvSpPr/>
          <p:nvPr/>
        </p:nvSpPr>
        <p:spPr>
          <a:xfrm>
            <a:off x="6248400" y="5270500"/>
            <a:ext cx="1071570" cy="857256"/>
          </a:xfrm>
          <a:prstGeom prst="hexagon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7" action="ppaction://hlinksldjump"/>
              </a:rPr>
              <a:t>40</a:t>
            </a:r>
            <a:endParaRPr lang="ru-RU" sz="3600" b="1" dirty="0"/>
          </a:p>
        </p:txBody>
      </p:sp>
      <p:sp>
        <p:nvSpPr>
          <p:cNvPr id="24" name="Шестиугольник 23"/>
          <p:cNvSpPr/>
          <p:nvPr/>
        </p:nvSpPr>
        <p:spPr>
          <a:xfrm>
            <a:off x="6248400" y="3733800"/>
            <a:ext cx="1071570" cy="857256"/>
          </a:xfrm>
          <a:prstGeom prst="hexagon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8" action="ppaction://hlinksldjump"/>
              </a:rPr>
              <a:t>40</a:t>
            </a:r>
            <a:endParaRPr lang="ru-RU" sz="3600" b="1" dirty="0"/>
          </a:p>
        </p:txBody>
      </p:sp>
      <p:sp>
        <p:nvSpPr>
          <p:cNvPr id="25" name="Шестиугольник 24">
            <a:hlinkClick r:id="rId7" action="ppaction://hlinksldjump"/>
          </p:cNvPr>
          <p:cNvSpPr/>
          <p:nvPr/>
        </p:nvSpPr>
        <p:spPr>
          <a:xfrm>
            <a:off x="7620000" y="762000"/>
            <a:ext cx="1071570" cy="857256"/>
          </a:xfrm>
          <a:prstGeom prst="hexagon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hlinkClick r:id="rId19" action="ppaction://hlinksldjump"/>
              </a:rPr>
              <a:t>5</a:t>
            </a:r>
            <a:r>
              <a:rPr lang="ru-RU" sz="3600" b="1" dirty="0" smtClean="0">
                <a:hlinkClick r:id="rId19" action="ppaction://hlinksldjump"/>
              </a:rPr>
              <a:t>0</a:t>
            </a:r>
            <a:endParaRPr lang="ru-RU" sz="3600" b="1" dirty="0"/>
          </a:p>
        </p:txBody>
      </p:sp>
      <p:sp>
        <p:nvSpPr>
          <p:cNvPr id="28" name="Шестиугольник 27">
            <a:hlinkClick r:id="rId7" action="ppaction://hlinksldjump"/>
          </p:cNvPr>
          <p:cNvSpPr/>
          <p:nvPr/>
        </p:nvSpPr>
        <p:spPr>
          <a:xfrm>
            <a:off x="7696200" y="2209800"/>
            <a:ext cx="1071570" cy="857256"/>
          </a:xfrm>
          <a:prstGeom prst="hexagon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hlinkClick r:id="rId20" action="ppaction://hlinksldjump"/>
              </a:rPr>
              <a:t>5</a:t>
            </a:r>
            <a:r>
              <a:rPr lang="ru-RU" sz="3600" b="1" dirty="0" smtClean="0">
                <a:hlinkClick r:id="rId20" action="ppaction://hlinksldjump"/>
              </a:rPr>
              <a:t>0</a:t>
            </a:r>
            <a:endParaRPr lang="ru-RU" sz="3600" b="1" dirty="0"/>
          </a:p>
        </p:txBody>
      </p:sp>
      <p:sp>
        <p:nvSpPr>
          <p:cNvPr id="29" name="Шестиугольник 28">
            <a:hlinkClick r:id="rId7" action="ppaction://hlinksldjump"/>
          </p:cNvPr>
          <p:cNvSpPr/>
          <p:nvPr/>
        </p:nvSpPr>
        <p:spPr>
          <a:xfrm>
            <a:off x="7690655" y="5270500"/>
            <a:ext cx="1071570" cy="857256"/>
          </a:xfrm>
          <a:prstGeom prst="hexagon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hlinkClick r:id="rId21" action="ppaction://hlinksldjump"/>
              </a:rPr>
              <a:t>5</a:t>
            </a:r>
            <a:r>
              <a:rPr lang="ru-RU" sz="3600" b="1" dirty="0" smtClean="0">
                <a:hlinkClick r:id="rId21" action="ppaction://hlinksldjump"/>
              </a:rPr>
              <a:t>0</a:t>
            </a:r>
            <a:endParaRPr lang="ru-RU" sz="3600" b="1" dirty="0"/>
          </a:p>
        </p:txBody>
      </p:sp>
      <p:sp>
        <p:nvSpPr>
          <p:cNvPr id="30" name="Шестиугольник 29">
            <a:hlinkClick r:id="rId7" action="ppaction://hlinksldjump"/>
          </p:cNvPr>
          <p:cNvSpPr/>
          <p:nvPr/>
        </p:nvSpPr>
        <p:spPr>
          <a:xfrm>
            <a:off x="7658100" y="3771900"/>
            <a:ext cx="1071570" cy="857256"/>
          </a:xfrm>
          <a:prstGeom prst="hexagon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hlinkClick r:id="rId22" action="ppaction://hlinksldjump"/>
              </a:rPr>
              <a:t>5</a:t>
            </a:r>
            <a:r>
              <a:rPr lang="ru-RU" sz="3600" b="1" dirty="0" smtClean="0">
                <a:hlinkClick r:id="rId22" action="ppaction://hlinksldjump"/>
              </a:rPr>
              <a:t>0</a:t>
            </a:r>
            <a:endParaRPr lang="ru-RU" sz="3600" b="1" dirty="0"/>
          </a:p>
        </p:txBody>
      </p:sp>
      <p:sp>
        <p:nvSpPr>
          <p:cNvPr id="26" name="Шестиугольник 25">
            <a:hlinkClick r:id="rId7" action="ppaction://hlinksldjump"/>
          </p:cNvPr>
          <p:cNvSpPr/>
          <p:nvPr/>
        </p:nvSpPr>
        <p:spPr>
          <a:xfrm>
            <a:off x="4953000" y="762000"/>
            <a:ext cx="1071570" cy="857256"/>
          </a:xfrm>
          <a:prstGeom prst="hexagon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hlinkClick r:id="rId23" action="ppaction://hlinksldjump"/>
              </a:rPr>
              <a:t>3</a:t>
            </a:r>
            <a:r>
              <a:rPr lang="ru-RU" sz="3600" b="1" dirty="0" smtClean="0">
                <a:hlinkClick r:id="rId23" action="ppaction://hlinksldjump"/>
              </a:rPr>
              <a:t>0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94478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447800"/>
            <a:ext cx="6096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Почему должны быть удалены из организма человека конечные продукты обмена веществ?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33600" y="1219200"/>
            <a:ext cx="624840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Конечные продукты обмена веществ могут вызвать отравление организма, накапливаясь в тканях.</a:t>
            </a:r>
          </a:p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304800" y="60960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s://cf.ppt-online.org/files/slide/t/tMp32HUgFD0bKmsZjleyauPwqSCzX7IdJ6TWc8/slide-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35887" r="19141" b="3966"/>
          <a:stretch/>
        </p:blipFill>
        <p:spPr bwMode="auto">
          <a:xfrm>
            <a:off x="5562600" y="3886200"/>
            <a:ext cx="2362200" cy="163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bigslide.ru/images/17/16988/960/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2" t="6906" r="5354" b="4285"/>
          <a:stretch/>
        </p:blipFill>
        <p:spPr bwMode="auto">
          <a:xfrm>
            <a:off x="825500" y="1752600"/>
            <a:ext cx="2070100" cy="457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304800" y="6172200"/>
            <a:ext cx="3810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29000" y="1219200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Чем представлена выделительная система  насекомых?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04565" y="685800"/>
            <a:ext cx="5486400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Выделительная система насекомых представлена тонкими, длинными трубочками, один конец которых лежит в полости тела, а другой открывается в задний отдел кишечника.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87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3600" y="1219200"/>
            <a:ext cx="6248400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Чем представлены органы выделения рака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5950" y="838200"/>
            <a:ext cx="6743700" cy="3600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Органы выделения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рака представлены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парой зелёных желёз, расположенных в передней части головогруди (у основания длинных усиков и открываются наружу). Каждая железа состоит из двух отделов — собственно железы и мочевого пузыря.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biouroki.ru/content/f/729/s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36955"/>
            <a:ext cx="4733925" cy="201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304800" y="60960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54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81200" y="1295400"/>
            <a:ext cx="6248400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Благодаря чему удаляются ненужные вещества у одноклеточных?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7400" y="685800"/>
            <a:ext cx="624840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Ненужные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вещества у одноклеточных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удаляются благодаря сократительной вакуоли.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304800" y="6096000"/>
            <a:ext cx="457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2" name="Picture 4" descr="http://biouroki.ru/content/f/19/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57600"/>
            <a:ext cx="423072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4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50"/>
      </a:hlink>
      <a:folHlink>
        <a:srgbClr val="00B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642</Words>
  <Application>Microsoft Office PowerPoint</Application>
  <PresentationFormat>Экран (4:3)</PresentationFormat>
  <Paragraphs>132</Paragraphs>
  <Slides>33</Slides>
  <Notes>1</Notes>
  <HiddenSlides>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Правила игры</vt:lpstr>
      <vt:lpstr>Значение знаков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Экологический-2</dc:title>
  <dc:creator>Горемыко</dc:creator>
  <cp:keywords>Шаблон презентации</cp:keywords>
  <cp:lastModifiedBy>Францева Т.В.</cp:lastModifiedBy>
  <cp:revision>117</cp:revision>
  <dcterms:created xsi:type="dcterms:W3CDTF">2017-02-23T13:11:39Z</dcterms:created>
  <dcterms:modified xsi:type="dcterms:W3CDTF">2023-01-14T03:03:46Z</dcterms:modified>
</cp:coreProperties>
</file>