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57" r:id="rId4"/>
    <p:sldId id="259" r:id="rId5"/>
    <p:sldId id="260" r:id="rId6"/>
    <p:sldId id="262" r:id="rId7"/>
    <p:sldId id="266" r:id="rId8"/>
    <p:sldId id="265" r:id="rId9"/>
    <p:sldId id="264" r:id="rId10"/>
    <p:sldId id="281" r:id="rId11"/>
    <p:sldId id="263" r:id="rId12"/>
    <p:sldId id="271" r:id="rId13"/>
    <p:sldId id="272" r:id="rId14"/>
    <p:sldId id="278" r:id="rId15"/>
    <p:sldId id="273" r:id="rId16"/>
    <p:sldId id="267" r:id="rId17"/>
    <p:sldId id="276" r:id="rId18"/>
    <p:sldId id="258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" initials="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403D2-F1CC-457B-8BF3-7CE28050746F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5BC1A-834F-446F-BE6E-134198A5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такой доктор Айболит? В какой сказке живёт? Что мы о нём знаем?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Дуремар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внёс предложение отправиться в резиденцию Бабы Яги.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Взять летающий аппарат Бабы Яги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Подскажите, как называется обувь, в которой за минуту преодолевают большие расстояния?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полянка, и лужок,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цветочный островок.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Отгадайте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загадку;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Назовите быстро сказку.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полянка, и лужок,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цветочный островок.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Отгадайте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загадку;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Назовите быстро сказку.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 желаний на одной ножке?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Сказка, которая учит нас дружбе,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состраданию, вниманию, доброте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Обитатели встретили нас радушно. Герои, какой сказки славятся гостеприимством? Назовите их.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сказка называется?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Предлагаю с доктором Айболитом отправиться в страну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Дружбаландию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знают утверждение что «деньги на дороге не валяются», а она говорит, что валяются и на них можно на базаре купить всё, что захочешь.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дерева сидит сказочный герой, который говорит  что «деньги нужно вкладывать с умом»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Ответьте, какое сырьё понадобится для серийного производства (много) Буратино. Не спешите. Думайте.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Интересно, что проткнул носом любопытный Буратино?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Физ</a:t>
            </a:r>
            <a:r>
              <a:rPr lang="ru-RU" dirty="0" smtClean="0"/>
              <a:t> минутка под песню из к/ф. Красная шапочка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 не заметили, как вышли к болоту, где встретили пиявочных дел мастера. Конечно же, вы его узнали. Назовите имя?!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Доктор Айболит уточнил дорогу и предложил коллеге  вместе путешествовать. Почему доктор назвал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Дуремара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коллегой? Кто запомнил профессию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Дуремара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BC1A-834F-446F-BE6E-134198A5B94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6F4A3-2D46-4B1C-BFD8-5CC624823A1C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A66CA-3E80-41E6-8F5C-C93E24FD0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1;&#1077;&#1085;&#1095;&#1080;&#1082;\&#1091;&#1095;&#1077;&#1073;&#1085;&#1099;&#1081;%20&#1087;&#1088;&#1086;&#1094;&#1077;&#1089;&#1089;\&#1091;&#1095;.&#1075;.22-23\&#1079;&#1072;&#1085;&#1103;&#1090;&#1080;&#1103;%202022%20-%202023\30.11.22%20&#1053;&#1077;&#1086;&#1073;&#1099;&#1095;%20&#1087;&#1091;&#1090;-&#1074;&#1080;&#1077;%20&#1089;%20&#1076;&#1086;&#1082;%20&#1040;&#1081;&#1073;&#1086;&#1083;&#1080;&#1090;&#1086;&#1084;\!&#1085;&#1077;&#1086;&#1073;&#1099;&#1095;&#1085;&#1086;&#1077;%20&#1087;&#1091;&#1090;&#1077;&#1096;&#1077;&#1089;&#1090;&#1074;&#1080;&#1077;\&#1077;&#1089;&#1083;&#1080;%20&#1089;%20&#1076;&#1088;&#1091;&#1075;&#1086;&#1084;%20&#1074;&#1099;&#1096;&#1077;&#1083;%20&#1074;%20&#1087;&#1091;&#1090;&#1100;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5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1;&#1077;&#1085;&#1095;&#1080;&#1082;\&#1091;&#1095;&#1077;&#1073;&#1085;&#1099;&#1081;%20&#1087;&#1088;&#1086;&#1094;&#1077;&#1089;&#1089;\&#1091;&#1095;.&#1075;.22-23\&#1079;&#1072;&#1085;&#1103;&#1090;&#1080;&#1103;%202022%20-%202023\30.11.22%20&#1053;&#1077;&#1086;&#1073;&#1099;&#1095;%20&#1087;&#1091;&#1090;-&#1074;&#1080;&#1077;%20&#1089;%20&#1076;&#1086;&#1082;%20&#1040;&#1081;&#1073;&#1086;&#1083;&#1080;&#1090;&#1086;&#1084;\!&#1085;&#1077;&#1086;&#1073;&#1099;&#1095;&#1085;&#1086;&#1077;%20&#1087;&#1091;&#1090;&#1077;&#1096;&#1077;&#1089;&#1090;&#1074;&#1080;&#1077;\mi-malenkie-deti.mp3" TargetMode="External"/><Relationship Id="rId6" Type="http://schemas.openxmlformats.org/officeDocument/2006/relationships/image" Target="../media/image40.jpeg"/><Relationship Id="rId11" Type="http://schemas.openxmlformats.org/officeDocument/2006/relationships/image" Target="../media/image44.jpeg"/><Relationship Id="rId5" Type="http://schemas.openxmlformats.org/officeDocument/2006/relationships/image" Target="../media/image7.jpeg"/><Relationship Id="rId10" Type="http://schemas.openxmlformats.org/officeDocument/2006/relationships/image" Target="../media/image43.jpeg"/><Relationship Id="rId4" Type="http://schemas.openxmlformats.org/officeDocument/2006/relationships/image" Target="../media/image5.pn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nukadeti.ru/audioskazki/kornej-chukovskij" TargetMode="External"/><Relationship Id="rId5" Type="http://schemas.openxmlformats.org/officeDocument/2006/relationships/hyperlink" Target="https://nukadeti.ru/audioskazki/kataev_cvetik_semicvetik" TargetMode="External"/><Relationship Id="rId4" Type="http://schemas.openxmlformats.org/officeDocument/2006/relationships/hyperlink" Target="https://koncpekt.ru/nachalnye-klassy/raznoe/1176-viktorina-po-dorozhkam-lyubimyh-skazo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1;&#1077;&#1085;&#1095;&#1080;&#1082;\&#1091;&#1095;&#1077;&#1073;&#1085;&#1099;&#1081;%20&#1087;&#1088;&#1086;&#1094;&#1077;&#1089;&#1089;\&#1091;&#1095;.&#1075;.22-23\&#1079;&#1072;&#1085;&#1103;&#1090;&#1080;&#1103;%202022%20-%202023\30.11.22%20&#1053;&#1077;&#1086;&#1073;&#1099;&#1095;%20&#1087;&#1091;&#1090;-&#1074;&#1080;&#1077;%20&#1089;%20&#1076;&#1086;&#1082;%20&#1040;&#1081;&#1073;&#1086;&#1083;&#1080;&#1090;&#1086;&#1084;\!&#1085;&#1077;&#1086;&#1073;&#1099;&#1095;&#1085;&#1086;&#1077;%20&#1087;&#1091;&#1090;&#1077;&#1096;&#1077;&#1089;&#1090;&#1074;&#1080;&#1077;\&#1074;%20&#1080;&#1089;&#1087;&#1086;&#1083;&#1085;&#1077;&#1085;&#1080;&#1080;%20&#1076;&#1077;&#1090;&#1077;&#1081;%20-%20&#1052;&#1072;&#1083;&#1077;&#1085;&#1100;&#1082;&#1072;&#1103;%20&#1089;&#1090;&#1088;&#1072;&#1085;&#1072;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file:///F:\&#1051;&#1077;&#1085;&#1095;&#1080;&#1082;\&#1091;&#1095;&#1077;&#1073;&#1085;&#1099;&#1081;%20&#1087;&#1088;&#1086;&#1094;&#1077;&#1089;&#1089;\&#1091;&#1095;.&#1075;.22-23\&#1079;&#1072;&#1085;&#1103;&#1090;&#1080;&#1103;%202022%20-%202023\30.11.22%20&#1053;&#1077;&#1086;&#1073;&#1099;&#1095;%20&#1087;&#1091;&#1090;-&#1074;&#1080;&#1077;%20&#1089;%20&#1076;&#1086;&#1082;%20&#1040;&#1081;&#1073;&#1086;&#1083;&#1080;&#1090;&#1086;&#1084;\!&#1085;&#1077;&#1086;&#1073;&#1099;&#1095;&#1085;&#1086;&#1077;%20&#1087;&#1091;&#1090;&#1077;&#1096;&#1077;&#1089;&#1090;&#1074;&#1080;&#1077;\&#1077;&#1089;&#1083;&#1080;%20&#1089;%20&#1076;&#1088;&#1091;&#1075;&#1086;&#1084;%20&#1074;&#1099;&#1096;&#1077;&#1083;%20&#1074;%20&#1087;&#1091;&#1090;&#1100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1;&#1077;&#1085;&#1095;&#1080;&#1082;\&#1091;&#1095;&#1077;&#1073;&#1085;&#1099;&#1081;%20&#1087;&#1088;&#1086;&#1094;&#1077;&#1089;&#1089;\&#1091;&#1095;.&#1075;.22-23\&#1079;&#1072;&#1085;&#1103;&#1090;&#1080;&#1103;%202022%20-%202023\30.11.22%20&#1053;&#1077;&#1086;&#1073;&#1099;&#1095;%20&#1087;&#1091;&#1090;-&#1074;&#1080;&#1077;%20&#1089;%20&#1076;&#1086;&#1082;%20&#1040;&#1081;&#1073;&#1086;&#1083;&#1080;&#1090;&#1086;&#1084;\!&#1085;&#1077;&#1086;&#1073;&#1099;&#1095;&#1085;&#1086;&#1077;%20&#1087;&#1091;&#1090;&#1077;&#1096;&#1077;&#1089;&#1090;&#1074;&#1080;&#1077;\Dlya-Detey.com-Pesnya-Krasnoy-Shapochki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п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87"/>
          <a:stretch>
            <a:fillRect/>
          </a:stretch>
        </p:blipFill>
        <p:spPr>
          <a:xfrm>
            <a:off x="0" y="1196752"/>
            <a:ext cx="5030931" cy="5256584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4427984" y="404664"/>
            <a:ext cx="4392488" cy="518457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F:\Ленчик\учебный процесс\уч.г.22-23\занятия 2022 - 2023\Необычное путешествие с доктором Айболитом\картинки\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18316">
            <a:off x="1403648" y="2780928"/>
            <a:ext cx="2232248" cy="287003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25181" y="1268760"/>
            <a:ext cx="33441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НЕОБЫЧНОЕ </a:t>
            </a:r>
          </a:p>
          <a:p>
            <a:pPr algn="ctr"/>
            <a:r>
              <a:rPr lang="ru-RU" sz="4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ПУТЕШЕСТВИЕ</a:t>
            </a:r>
          </a:p>
          <a:p>
            <a:pPr algn="ctr"/>
            <a:r>
              <a:rPr lang="ru-RU" sz="4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 С  </a:t>
            </a:r>
          </a:p>
          <a:p>
            <a:pPr algn="ctr"/>
            <a:r>
              <a:rPr lang="ru-RU" sz="4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ДОКТОРОМ </a:t>
            </a:r>
          </a:p>
          <a:p>
            <a:pPr algn="ctr"/>
            <a:r>
              <a:rPr lang="ru-RU" sz="4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АЙБОЛИТОМ </a:t>
            </a:r>
            <a:endParaRPr lang="ru-RU" sz="4800" spc="3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14" name="Содержимое 3" descr="2ииии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2552" y="3944106"/>
            <a:ext cx="3901448" cy="2913894"/>
          </a:xfrm>
          <a:prstGeom prst="rect">
            <a:avLst/>
          </a:prstGeom>
        </p:spPr>
      </p:pic>
      <p:pic>
        <p:nvPicPr>
          <p:cNvPr id="15" name="Содержимое 3" descr="2ииии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0" y="0"/>
            <a:ext cx="3901448" cy="2913894"/>
          </a:xfrm>
          <a:prstGeom prst="rect">
            <a:avLst/>
          </a:prstGeom>
        </p:spPr>
      </p:pic>
      <p:pic>
        <p:nvPicPr>
          <p:cNvPr id="8" name="Звук с компакт-диска 7">
            <a:hlinkClick r:id="" action="ppaction://media"/>
          </p:cNvPr>
          <p:cNvPicPr>
            <a:picLocks noRot="1" noChangeAspect="1"/>
          </p:cNvPicPr>
          <p:nvPr>
            <a:audioCd>
              <a:st track="1" time="120"/>
              <a:end track="1" time="120"/>
            </a:audioCd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151750"/>
            <a:ext cx="8496945" cy="637359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ДУРЕМАР</a:t>
            </a:r>
            <a:endParaRPr lang="ru-RU" spc="6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10" name="Содержимое 9" descr="tff0dIOcQvY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1412776"/>
            <a:ext cx="767520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0600"/>
            <a:ext cx="8352928" cy="641474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5400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Профессия «АПТЕКАРЬ»</a:t>
            </a:r>
            <a:endParaRPr lang="ru-RU" sz="6000" spc="6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7" name="Содержимое 6" descr="1Дуремар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971600" y="1268760"/>
            <a:ext cx="3785237" cy="4862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3.jpg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7" r="14520" b="129"/>
          <a:stretch>
            <a:fillRect/>
          </a:stretch>
        </p:blipFill>
        <p:spPr>
          <a:xfrm>
            <a:off x="5292080" y="1268760"/>
            <a:ext cx="3320592" cy="4536504"/>
          </a:xfrm>
        </p:spPr>
      </p:pic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Резиденция Бабы Яги</a:t>
            </a:r>
            <a:endParaRPr lang="ru-RU" spc="6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6" name="Содержимое 5" descr="1647583812_2-amiel-club-p-kartinki-izbushki-na-kurikh-nozhkakh-2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39552" y="1340768"/>
            <a:ext cx="4834880" cy="4711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1ццц.jpg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66" r="14006" b="5201"/>
          <a:stretch>
            <a:fillRect/>
          </a:stretch>
        </p:blipFill>
        <p:spPr>
          <a:xfrm>
            <a:off x="5868144" y="908720"/>
            <a:ext cx="2808312" cy="4536504"/>
          </a:xfrm>
        </p:spPr>
      </p:pic>
      <p:sp>
        <p:nvSpPr>
          <p:cNvPr id="8" name="TextBox 7"/>
          <p:cNvSpPr txBox="1"/>
          <p:nvPr/>
        </p:nvSpPr>
        <p:spPr>
          <a:xfrm>
            <a:off x="5940152" y="5229200"/>
            <a:ext cx="29931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Летательный </a:t>
            </a:r>
          </a:p>
          <a:p>
            <a:r>
              <a:rPr lang="ru-RU" sz="3200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аппарат</a:t>
            </a:r>
            <a:endParaRPr lang="ru-RU" sz="3200" spc="6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ит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7" y="332656"/>
            <a:ext cx="8699253" cy="6192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Средства передвижения</a:t>
            </a:r>
            <a:endParaRPr lang="ru-RU" spc="6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7" name="Содержимое 6" descr="туфли.pn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860032" y="1484784"/>
            <a:ext cx="3880933" cy="3335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сапоги.pn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827584" y="2420888"/>
            <a:ext cx="3937715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если с другом вышел в пу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524328" y="2996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8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496944" cy="61206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И полянка, и лужок…</a:t>
            </a:r>
            <a:endParaRPr lang="ru-RU" spc="6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9" name="Содержимое 8" descr="1ы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39552" y="1700808"/>
            <a:ext cx="804615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3" descr="F:\Ленчик\учебный процесс\уч.г.22-23\занятия 2022 - 2023\Необычное путешествие с доктором Айболитом\картинки\8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1078" y="1988840"/>
            <a:ext cx="953209" cy="125017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6516216" y="2276872"/>
            <a:ext cx="288032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9022780" cy="6422996"/>
          </a:xfrm>
          <a:prstGeom prst="rect">
            <a:avLst/>
          </a:prstGeom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ru-RU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Валентин Катаев </a:t>
            </a:r>
            <a:br>
              <a:rPr lang="ru-RU" spc="300" dirty="0" smtClean="0">
                <a:solidFill>
                  <a:srgbClr val="002060"/>
                </a:solidFill>
                <a:latin typeface="Bahnschrift SemiBold Condensed" pitchFamily="34" charset="0"/>
              </a:rPr>
            </a:br>
            <a:r>
              <a:rPr lang="ru-RU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«Цветик-семицветик»</a:t>
            </a:r>
            <a:endParaRPr lang="ru-RU" spc="3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16" name="Содержимое 15" descr="5443738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95536" y="1772816"/>
            <a:ext cx="4038600" cy="3925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Содержимое 18" descr="4685.jpg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0518" y="1772816"/>
            <a:ext cx="3725938" cy="4353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8280920" cy="6192688"/>
          </a:xfrm>
          <a:prstGeom prst="rect">
            <a:avLst/>
          </a:prstGeom>
        </p:spPr>
      </p:pic>
      <p:pic>
        <p:nvPicPr>
          <p:cNvPr id="4108" name="Picture 12" descr="F:\Ленчик\учебный процесс\уч.г.22-23\занятия 2022 - 2023\Необычное путешествие с доктором Айболитом\картинки\Stihi-pro-volk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20" r="12821"/>
          <a:stretch>
            <a:fillRect/>
          </a:stretch>
        </p:blipFill>
        <p:spPr bwMode="auto">
          <a:xfrm>
            <a:off x="3851920" y="3212976"/>
            <a:ext cx="1874054" cy="2520280"/>
          </a:xfrm>
          <a:prstGeom prst="rect">
            <a:avLst/>
          </a:prstGeom>
          <a:noFill/>
        </p:spPr>
      </p:pic>
      <p:pic>
        <p:nvPicPr>
          <p:cNvPr id="4111" name="Picture 15" descr="F:\Ленчик\учебный процесс\уч.г.22-23\занятия 2022 - 2023\Необычное путешествие с доктором Айболитом\картинки\4180f5f4e7a5a13613e0cf5a4dceaf86.png"/>
          <p:cNvPicPr>
            <a:picLocks noChangeAspect="1" noChangeArrowheads="1"/>
          </p:cNvPicPr>
          <p:nvPr/>
        </p:nvPicPr>
        <p:blipFill>
          <a:blip r:embed="rId6" cstate="print"/>
          <a:srcRect r="14361"/>
          <a:stretch>
            <a:fillRect/>
          </a:stretch>
        </p:blipFill>
        <p:spPr bwMode="auto">
          <a:xfrm>
            <a:off x="3923928" y="980728"/>
            <a:ext cx="1584176" cy="2106338"/>
          </a:xfrm>
          <a:prstGeom prst="rect">
            <a:avLst/>
          </a:prstGeom>
          <a:noFill/>
        </p:spPr>
      </p:pic>
      <p:pic>
        <p:nvPicPr>
          <p:cNvPr id="4112" name="Picture 16" descr="F:\Ленчик\учебный процесс\уч.г.22-23\занятия 2022 - 2023\Необычное путешествие с доктором Айболитом\картинки\i-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9" y="3212976"/>
            <a:ext cx="1800200" cy="2473262"/>
          </a:xfrm>
          <a:prstGeom prst="rect">
            <a:avLst/>
          </a:prstGeom>
          <a:noFill/>
        </p:spPr>
      </p:pic>
      <p:pic>
        <p:nvPicPr>
          <p:cNvPr id="4113" name="Picture 17" descr="F:\Ленчик\учебный процесс\уч.г.22-23\занятия 2022 - 2023\Необычное путешествие с доктором Айболитом\картинки\5d446c57e864dd11022f593b35d7e694_ma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20" r="14115"/>
          <a:stretch>
            <a:fillRect/>
          </a:stretch>
        </p:blipFill>
        <p:spPr bwMode="auto">
          <a:xfrm>
            <a:off x="1187624" y="3212976"/>
            <a:ext cx="1803330" cy="2520280"/>
          </a:xfrm>
          <a:prstGeom prst="rect">
            <a:avLst/>
          </a:prstGeom>
          <a:noFill/>
        </p:spPr>
      </p:pic>
      <p:pic>
        <p:nvPicPr>
          <p:cNvPr id="4114" name="Picture 18" descr="F:\Ленчик\учебный процесс\уч.г.22-23\занятия 2022 - 2023\Необычное путешествие с доктором Айболитом\картинки\file71380u50m9j3qswkhof1532374204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64" r="5455" b="12727"/>
          <a:stretch>
            <a:fillRect/>
          </a:stretch>
        </p:blipFill>
        <p:spPr bwMode="auto">
          <a:xfrm>
            <a:off x="1115616" y="1268760"/>
            <a:ext cx="1944216" cy="1446858"/>
          </a:xfrm>
          <a:prstGeom prst="rect">
            <a:avLst/>
          </a:prstGeom>
          <a:noFill/>
        </p:spPr>
      </p:pic>
      <p:pic>
        <p:nvPicPr>
          <p:cNvPr id="30" name="Picture 10" descr="F:\Ленчик\учебный процесс\уч.г.22-23\занятия 2022 - 2023\Необычное путешествие с доктором Айболитом\картинки\zayac-rabbit-kartinki-detyam-45-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429"/>
          <a:stretch>
            <a:fillRect/>
          </a:stretch>
        </p:blipFill>
        <p:spPr bwMode="auto">
          <a:xfrm>
            <a:off x="6156176" y="1124744"/>
            <a:ext cx="1969907" cy="19523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764704"/>
            <a:ext cx="2850460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SemiBold" pitchFamily="34" charset="0"/>
              </a:rPr>
              <a:t>Лягушка квакушка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764704"/>
            <a:ext cx="2504212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SemiBold" pitchFamily="34" charset="0"/>
              </a:rPr>
              <a:t>Мышка норушка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908720"/>
            <a:ext cx="2959465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SemiBold" pitchFamily="34" charset="0"/>
              </a:rPr>
              <a:t>Зайчик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Bahnschrift SemiBold" pitchFamily="34" charset="0"/>
              </a:rPr>
              <a:t>побегайчик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733256"/>
            <a:ext cx="2956259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SemiBold" pitchFamily="34" charset="0"/>
              </a:rPr>
              <a:t>Лисичка сестричка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5661248"/>
            <a:ext cx="3363421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SemiBold" pitchFamily="34" charset="0"/>
              </a:rPr>
              <a:t>Волчок – серый бочок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5661248"/>
            <a:ext cx="3111749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SemiBold" pitchFamily="34" charset="0"/>
              </a:rPr>
              <a:t>Медведь косолапый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SemiBold" pitchFamily="34" charset="0"/>
            </a:endParaRPr>
          </a:p>
        </p:txBody>
      </p:sp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41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85" decel="100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85" decel="100000"/>
                                        <p:tgtEl>
                                          <p:spTgt spid="41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85" decel="100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385" decel="100000"/>
                                        <p:tgtEl>
                                          <p:spTgt spid="4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385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385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85" decel="100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385" decel="100000"/>
                                        <p:tgtEl>
                                          <p:spTgt spid="4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385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385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496944" cy="61206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Русская народная сказка «Теремок»</a:t>
            </a:r>
            <a:endParaRPr lang="ru-RU" spc="3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Серия-картинок-к-сказке-Теремок01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1638" b="3863"/>
          <a:stretch>
            <a:fillRect/>
          </a:stretch>
        </p:blipFill>
        <p:spPr>
          <a:xfrm>
            <a:off x="971600" y="1375365"/>
            <a:ext cx="7056784" cy="464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496944" cy="612068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В стране </a:t>
            </a:r>
            <a:r>
              <a:rPr lang="ru-RU" spc="600" dirty="0" err="1" smtClean="0">
                <a:solidFill>
                  <a:srgbClr val="002060"/>
                </a:solidFill>
                <a:latin typeface="Bahnschrift SemiBold Condensed" pitchFamily="34" charset="0"/>
              </a:rPr>
              <a:t>Дружбаландии</a:t>
            </a:r>
            <a:endParaRPr lang="ru-RU" spc="6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16" name="Содержимое 15" descr="1640416867_1-abrakadabra-fun-p-skazochnie-goroda-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55576" y="1327360"/>
            <a:ext cx="7632848" cy="487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Ленчик\учебный процесс\уч.г.22-23\занятия 2022 - 2023\Необычное путешествие с доктором Айболитом\картинки\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36"/>
          <a:stretch>
            <a:fillRect/>
          </a:stretch>
        </p:blipFill>
        <p:spPr bwMode="auto">
          <a:xfrm>
            <a:off x="971600" y="4077072"/>
            <a:ext cx="2376264" cy="2052228"/>
          </a:xfrm>
          <a:prstGeom prst="rect">
            <a:avLst/>
          </a:prstGeom>
          <a:noFill/>
        </p:spPr>
      </p:pic>
      <p:pic>
        <p:nvPicPr>
          <p:cNvPr id="10" name="Picture 2" descr="F:\Ленчик\учебный процесс\уч.г.22-23\занятия 2022 - 2023\Необычное путешествие с доктором Айболитом\картинки\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4077072"/>
            <a:ext cx="1584176" cy="2036797"/>
          </a:xfrm>
          <a:prstGeom prst="rect">
            <a:avLst/>
          </a:prstGeom>
          <a:noFill/>
        </p:spPr>
      </p:pic>
      <p:pic>
        <p:nvPicPr>
          <p:cNvPr id="1029" name="Picture 5" descr="F:\Ленчик\учебный процесс\уч.г.22-23\занятия 2022 - 2023\Необычное путешествие с доктором Айболитом\картинки\3caf574c475eb3d2b9d1aed89b20fa9a-800x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06" t="3381" r="19760" b="8421"/>
          <a:stretch>
            <a:fillRect/>
          </a:stretch>
        </p:blipFill>
        <p:spPr bwMode="auto">
          <a:xfrm rot="181751">
            <a:off x="5534573" y="1753919"/>
            <a:ext cx="936104" cy="1440160"/>
          </a:xfrm>
          <a:prstGeom prst="rect">
            <a:avLst/>
          </a:prstGeom>
          <a:noFill/>
        </p:spPr>
      </p:pic>
      <p:pic>
        <p:nvPicPr>
          <p:cNvPr id="1030" name="Picture 6" descr="F:\Ленчик\учебный процесс\уч.г.22-23\занятия 2022 - 2023\Необычное путешествие с доктором Айболитом\картинки\5cedd4b3836225c51437cdbdf9f6071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</a:blip>
          <a:srcRect l="12404" t="9718" r="5972" b="16607"/>
          <a:stretch>
            <a:fillRect/>
          </a:stretch>
        </p:blipFill>
        <p:spPr bwMode="auto">
          <a:xfrm>
            <a:off x="3203848" y="4149080"/>
            <a:ext cx="1662514" cy="1728192"/>
          </a:xfrm>
          <a:prstGeom prst="rect">
            <a:avLst/>
          </a:prstGeom>
          <a:noFill/>
        </p:spPr>
      </p:pic>
      <p:pic>
        <p:nvPicPr>
          <p:cNvPr id="11" name="Содержимое 3" descr="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57" r="8657"/>
          <a:stretch>
            <a:fillRect/>
          </a:stretch>
        </p:blipFill>
        <p:spPr>
          <a:xfrm>
            <a:off x="5436096" y="4437112"/>
            <a:ext cx="1369438" cy="1656184"/>
          </a:xfrm>
          <a:prstGeom prst="rect">
            <a:avLst/>
          </a:prstGeom>
        </p:spPr>
      </p:pic>
      <p:pic>
        <p:nvPicPr>
          <p:cNvPr id="1037" name="Picture 13" descr="F:\Ленчик\учебный процесс\уч.г.22-23\занятия 2022 - 2023\Необычное путешествие с доктором Айболитом\картинки\8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293096"/>
            <a:ext cx="1372587" cy="1800200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7308304" y="4725144"/>
            <a:ext cx="432048" cy="432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mi-malenkie-de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1331640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516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7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СПАСИБО</a:t>
            </a:r>
            <a:br>
              <a:rPr lang="ru-RU" sz="4000" spc="300" dirty="0" smtClean="0">
                <a:solidFill>
                  <a:srgbClr val="002060"/>
                </a:solidFill>
                <a:latin typeface="Bahnschrift SemiBold Condensed" pitchFamily="34" charset="0"/>
              </a:rPr>
            </a:br>
            <a:r>
              <a:rPr lang="ru-RU" sz="40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за внимание!</a:t>
            </a:r>
            <a:endParaRPr lang="ru-RU" sz="4000" spc="3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7" name="Содержимое 6" descr="1621683558_22-phonoteka_org-p-aibolit-fon-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662900"/>
            <a:ext cx="5111750" cy="5073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3384376" cy="469106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Bahnschrift SemiBold Condensed" pitchFamily="34" charset="0"/>
              </a:rPr>
              <a:t>Авторский шаблон.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Bahnschrift SemiBold Condensed" pitchFamily="34" charset="0"/>
              </a:rPr>
              <a:t>Картинки взяты из интернета в свободном доступе.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Bahnschrift SemiBold Condensed" pitchFamily="34" charset="0"/>
              </a:rPr>
              <a:t>Информационные источники:</a:t>
            </a:r>
          </a:p>
          <a:p>
            <a:r>
              <a:rPr lang="ru-RU" sz="2400" u="sng" dirty="0">
                <a:hlinkClick r:id="rId4"/>
              </a:rPr>
              <a:t>https://</a:t>
            </a:r>
            <a:r>
              <a:rPr lang="ru-RU" sz="2400" u="sng" dirty="0" smtClean="0">
                <a:hlinkClick r:id="rId4"/>
              </a:rPr>
              <a:t>koncpekt.ru/nachalnye-klassy/raznoe/1176-viktorina-po-dorozhkam-lyubimyh-skazok.html</a:t>
            </a:r>
            <a:endParaRPr lang="ru-RU" sz="2400" u="sng" dirty="0" smtClean="0"/>
          </a:p>
          <a:p>
            <a:r>
              <a:rPr lang="ru-RU" sz="2400" u="sng" dirty="0">
                <a:hlinkClick r:id="rId5"/>
              </a:rPr>
              <a:t>https://</a:t>
            </a:r>
            <a:r>
              <a:rPr lang="ru-RU" sz="2400" u="sng" dirty="0" smtClean="0">
                <a:hlinkClick r:id="rId5"/>
              </a:rPr>
              <a:t>nukadeti.ru/audioskazki/kataev_cvetik_semicvetik</a:t>
            </a:r>
            <a:endParaRPr lang="ru-RU" sz="2400" u="sng" dirty="0" smtClean="0"/>
          </a:p>
          <a:p>
            <a:r>
              <a:rPr lang="ru-RU" sz="2400" u="sng" dirty="0">
                <a:hlinkClick r:id="rId6"/>
              </a:rPr>
              <a:t>https://nukadeti.ru/audioskazki/kornej-chukovskij</a:t>
            </a:r>
            <a:r>
              <a:rPr lang="ru-RU" sz="2400" dirty="0"/>
              <a:t> </a:t>
            </a:r>
          </a:p>
          <a:p>
            <a:endParaRPr lang="ru-RU" sz="2400" dirty="0"/>
          </a:p>
          <a:p>
            <a:endParaRPr lang="ru-RU" sz="24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med">
    <p:pu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ит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8820472" cy="6353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Цель занятия: обобщить </a:t>
            </a:r>
            <a:r>
              <a:rPr lang="ru-RU" spc="300" dirty="0">
                <a:solidFill>
                  <a:srgbClr val="002060"/>
                </a:solidFill>
                <a:latin typeface="Bahnschrift SemiBold Condensed" pitchFamily="34" charset="0"/>
              </a:rPr>
              <a:t>и закрепить знания сказок и сказочных героев.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7992888" cy="479715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spc="300" dirty="0">
                <a:solidFill>
                  <a:srgbClr val="002060"/>
                </a:solidFill>
                <a:latin typeface="Bahnschrift SemiBold Condensed" pitchFamily="34" charset="0"/>
              </a:rPr>
              <a:t>Задачи:</a:t>
            </a:r>
            <a:endParaRPr lang="ru-RU" sz="2800" spc="300" dirty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 учить</a:t>
            </a:r>
            <a:r>
              <a:rPr lang="ru-RU" sz="2800" spc="300" dirty="0">
                <a:solidFill>
                  <a:srgbClr val="002060"/>
                </a:solidFill>
                <a:latin typeface="Bahnschrift SemiBold Condensed" pitchFamily="34" charset="0"/>
              </a:rPr>
              <a:t>, по словесному описанию, узнавать героев </a:t>
            </a: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сказок;</a:t>
            </a:r>
            <a:endParaRPr lang="ru-RU" sz="2800" spc="300" dirty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прививать </a:t>
            </a:r>
            <a:r>
              <a:rPr lang="ru-RU" sz="2800" spc="300" dirty="0">
                <a:solidFill>
                  <a:srgbClr val="002060"/>
                </a:solidFill>
                <a:latin typeface="Bahnschrift SemiBold Condensed" pitchFamily="34" charset="0"/>
              </a:rPr>
              <a:t>любовь к чтению сказок;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 развивать </a:t>
            </a:r>
            <a:r>
              <a:rPr lang="ru-RU" sz="2800" spc="300" dirty="0">
                <a:solidFill>
                  <a:srgbClr val="002060"/>
                </a:solidFill>
                <a:latin typeface="Bahnschrift SemiBold Condensed" pitchFamily="34" charset="0"/>
              </a:rPr>
              <a:t>память, внимание, мышление, диалогическую </a:t>
            </a: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речь</a:t>
            </a: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;</a:t>
            </a:r>
            <a:endParaRPr lang="ru-RU" sz="2800" spc="300" dirty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 развивать </a:t>
            </a:r>
            <a:r>
              <a:rPr lang="ru-RU" sz="2800" spc="300" dirty="0">
                <a:solidFill>
                  <a:srgbClr val="002060"/>
                </a:solidFill>
                <a:latin typeface="Bahnschrift SemiBold Condensed" pitchFamily="34" charset="0"/>
              </a:rPr>
              <a:t>воображение, крупную и мелкую моторику</a:t>
            </a: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;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 учить </a:t>
            </a: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приёмам взаимодействия в совместной деятельности;</a:t>
            </a:r>
            <a:endParaRPr lang="ru-RU" sz="2800" spc="300" dirty="0">
              <a:solidFill>
                <a:srgbClr val="002060"/>
              </a:solidFill>
              <a:latin typeface="Bahnschrift SemiBold Condensed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 воспитывать </a:t>
            </a:r>
            <a:r>
              <a:rPr lang="ru-RU" sz="2800" spc="300" dirty="0">
                <a:solidFill>
                  <a:srgbClr val="002060"/>
                </a:solidFill>
                <a:latin typeface="Bahnschrift SemiBold Condensed" pitchFamily="34" charset="0"/>
              </a:rPr>
              <a:t>позитивные черты характера </a:t>
            </a: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(трудолюбие, терпение</a:t>
            </a:r>
            <a:r>
              <a:rPr lang="ru-RU" sz="2800" spc="300" dirty="0">
                <a:solidFill>
                  <a:srgbClr val="002060"/>
                </a:solidFill>
                <a:latin typeface="Bahnschrift SemiBold Condensed" pitchFamily="34" charset="0"/>
              </a:rPr>
              <a:t>, </a:t>
            </a:r>
            <a:r>
              <a:rPr lang="ru-RU" sz="28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усидчивость, культуру общения</a:t>
            </a:r>
            <a:r>
              <a:rPr lang="ru-RU" sz="2800" spc="300" dirty="0" smtClean="0">
                <a:solidFill>
                  <a:srgbClr val="002060"/>
                </a:solidFill>
              </a:rPr>
              <a:t>);</a:t>
            </a:r>
            <a:endParaRPr lang="ru-RU" sz="2800" spc="3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п.jp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87"/>
          <a:stretch>
            <a:fillRect/>
          </a:stretch>
        </p:blipFill>
        <p:spPr>
          <a:xfrm>
            <a:off x="0" y="1196752"/>
            <a:ext cx="5030931" cy="5256584"/>
          </a:xfrm>
        </p:spPr>
      </p:pic>
      <p:sp>
        <p:nvSpPr>
          <p:cNvPr id="9" name="Вертикальный свиток 8"/>
          <p:cNvSpPr/>
          <p:nvPr/>
        </p:nvSpPr>
        <p:spPr>
          <a:xfrm>
            <a:off x="4427984" y="404664"/>
            <a:ext cx="4392488" cy="518457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4" name="Содержимое 3" descr="2ииии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2552" y="3944106"/>
            <a:ext cx="3901448" cy="2913894"/>
          </a:xfrm>
          <a:prstGeom prst="rect">
            <a:avLst/>
          </a:prstGeom>
        </p:spPr>
      </p:pic>
      <p:pic>
        <p:nvPicPr>
          <p:cNvPr id="15" name="Содержимое 3" descr="2ииии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0"/>
            <a:ext cx="3901448" cy="29138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557845">
            <a:off x="1273987" y="3051252"/>
            <a:ext cx="25896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НЕОБЫЧНОЕ </a:t>
            </a:r>
          </a:p>
          <a:p>
            <a:pPr algn="ctr"/>
            <a:r>
              <a:rPr lang="ru-RU" sz="2400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ПУТЕШЕСТВИЕ</a:t>
            </a:r>
          </a:p>
          <a:p>
            <a:pPr algn="ctr"/>
            <a:r>
              <a:rPr lang="ru-RU" sz="2400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 С  </a:t>
            </a:r>
          </a:p>
          <a:p>
            <a:pPr algn="ctr"/>
            <a:r>
              <a:rPr lang="ru-RU" sz="2400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ДОКТОРОМ </a:t>
            </a:r>
          </a:p>
          <a:p>
            <a:pPr algn="ctr"/>
            <a:r>
              <a:rPr lang="ru-RU" sz="2400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АЙБОЛИТОМ </a:t>
            </a:r>
            <a:endParaRPr lang="ru-RU" sz="2400" spc="6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124744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ПРЕЗЕНТАЦИЯ</a:t>
            </a:r>
            <a:endParaRPr lang="ru-RU" sz="3200" spc="3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1772816"/>
            <a:ext cx="287771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ahnschrift SemiBold Condensed" pitchFamily="34" charset="0"/>
              </a:rPr>
              <a:t>Выполнила педагог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Bahnschrift SemiBold Condensed" pitchFamily="34" charset="0"/>
              </a:rPr>
              <a:t>ГОБОУ Мурманская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Bahnschrift SemiBold Condensed" pitchFamily="34" charset="0"/>
              </a:rPr>
              <a:t>КШИ №3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Bahnschrift SemiBold Condensed" pitchFamily="34" charset="0"/>
              </a:rPr>
              <a:t>МАЙСЕЙ</a:t>
            </a:r>
            <a:endParaRPr lang="ru-RU" sz="3200" dirty="0" smtClean="0">
              <a:solidFill>
                <a:srgbClr val="002060"/>
              </a:solidFill>
              <a:latin typeface="Bahnschrift SemiBold Condensed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Bahnschrift SemiBold Condensed" pitchFamily="34" charset="0"/>
              </a:rPr>
              <a:t>ЕЛЕНА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Bahnschrift SemiBold Condensed" pitchFamily="34" charset="0"/>
              </a:rPr>
              <a:t>ВЛАДИМИРОВНА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5949280"/>
            <a:ext cx="2935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МУРМАНСК 2022</a:t>
            </a:r>
            <a:endParaRPr lang="ru-RU" sz="3200" spc="3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med">
    <p:pu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596908" cy="6192688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Корней Чуковский «Доктор Айболит</a:t>
            </a:r>
            <a:r>
              <a:rPr lang="ru-RU" dirty="0" smtClean="0">
                <a:solidFill>
                  <a:srgbClr val="002060"/>
                </a:solidFill>
                <a:latin typeface="Bahnschrift SemiBold Condensed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18" name="Содержимое 17" descr="1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1653170"/>
            <a:ext cx="4038600" cy="4420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Bahnschrift SemiBold Condensed" pitchFamily="34" charset="0"/>
            </a:endParaRPr>
          </a:p>
          <a:p>
            <a:pPr algn="ctr"/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2204864"/>
            <a:ext cx="31085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Добрый доктор. </a:t>
            </a:r>
          </a:p>
          <a:p>
            <a:r>
              <a:rPr lang="ru-RU" sz="32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Лечит и зверей,</a:t>
            </a:r>
          </a:p>
          <a:p>
            <a:r>
              <a:rPr lang="ru-RU" sz="32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и птиц. Никому</a:t>
            </a:r>
          </a:p>
          <a:p>
            <a:r>
              <a:rPr lang="ru-RU" sz="32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не отказывает в </a:t>
            </a:r>
          </a:p>
          <a:p>
            <a:r>
              <a:rPr lang="ru-RU" sz="3200" spc="300" dirty="0">
                <a:solidFill>
                  <a:srgbClr val="002060"/>
                </a:solidFill>
                <a:latin typeface="Bahnschrift SemiBold Condensed" pitchFamily="34" charset="0"/>
              </a:rPr>
              <a:t>п</a:t>
            </a:r>
            <a:r>
              <a:rPr lang="ru-RU" sz="32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омощи, даже </a:t>
            </a:r>
          </a:p>
          <a:p>
            <a:r>
              <a:rPr lang="ru-RU" sz="32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если надо</a:t>
            </a:r>
          </a:p>
          <a:p>
            <a:r>
              <a:rPr lang="ru-RU" sz="3200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 ехать в Африку</a:t>
            </a:r>
            <a:r>
              <a:rPr lang="ru-RU" sz="2800" spc="300" dirty="0" smtClean="0">
                <a:latin typeface="Bahnschrift SemiBold Condensed" pitchFamily="34" charset="0"/>
              </a:rPr>
              <a:t>.</a:t>
            </a:r>
            <a:endParaRPr lang="ru-RU" sz="2800" spc="300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1ит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32656"/>
            <a:ext cx="8424936" cy="6140208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Путешествие в страну </a:t>
            </a:r>
            <a:r>
              <a:rPr lang="ru-RU" spc="300" dirty="0" err="1" smtClean="0">
                <a:solidFill>
                  <a:srgbClr val="002060"/>
                </a:solidFill>
                <a:latin typeface="Bahnschrift SemiBold Condensed" pitchFamily="34" charset="0"/>
              </a:rPr>
              <a:t>Дружбаландию</a:t>
            </a:r>
            <a:endParaRPr lang="ru-RU" spc="3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15" name="Содержимое 14" descr="1640416867_1-abrakadabra-fun-p-skazochnie-goroda-1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172725" y="2060848"/>
            <a:ext cx="530351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F:\Ленчик\учебный процесс\уч.г.22-23\занятия 2022 - 2023\Необычное путешествие с доктором Айболитом\картинки\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8" r="15051"/>
          <a:stretch>
            <a:fillRect/>
          </a:stretch>
        </p:blipFill>
        <p:spPr bwMode="auto">
          <a:xfrm>
            <a:off x="683568" y="1700808"/>
            <a:ext cx="2448272" cy="4032448"/>
          </a:xfrm>
          <a:prstGeom prst="rect">
            <a:avLst/>
          </a:prstGeom>
          <a:noFill/>
        </p:spPr>
      </p:pic>
      <p:pic>
        <p:nvPicPr>
          <p:cNvPr id="7" name="в исполнении детей - Маленьк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876256" y="39330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8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8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1итт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232474"/>
            <a:ext cx="7992888" cy="645117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Корней Чуковский «Муха – Цокотуха»</a:t>
            </a:r>
            <a:endParaRPr lang="ru-RU" spc="3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11" name="Содержимое 10" descr="4ч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187624" y="1484784"/>
            <a:ext cx="6696744" cy="4912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если с другом вышел в пут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236296" y="335699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sh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8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8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810" y="230876"/>
            <a:ext cx="8618662" cy="61504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pc="300" dirty="0" smtClean="0">
                <a:solidFill>
                  <a:srgbClr val="002060"/>
                </a:solidFill>
                <a:latin typeface="Bahnschrift SemiBold Condensed" pitchFamily="34" charset="0"/>
              </a:rPr>
              <a:t>Алексей Толстой « Золотой ключик или приключения Буратино»</a:t>
            </a:r>
            <a:endParaRPr lang="ru-RU" spc="3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7" name="Содержимое 6" descr="2йййй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1869053"/>
            <a:ext cx="4038600" cy="3988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2ййй1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648200" y="1806908"/>
            <a:ext cx="4038600" cy="411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6364"/>
            <a:ext cx="8820472" cy="62789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48680"/>
            <a:ext cx="3024336" cy="796950"/>
          </a:xfrm>
        </p:spPr>
        <p:txBody>
          <a:bodyPr/>
          <a:lstStyle/>
          <a:p>
            <a:r>
              <a:rPr lang="ru-RU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ДЕРЕВО </a:t>
            </a:r>
            <a:endParaRPr lang="ru-RU" spc="6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12" name="Содержимое 11" descr="1й.pn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628800"/>
            <a:ext cx="3332657" cy="4525963"/>
          </a:xfrm>
        </p:spPr>
      </p:pic>
      <p:pic>
        <p:nvPicPr>
          <p:cNvPr id="11" name="Содержимое 10" descr="2й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67544" y="1628800"/>
            <a:ext cx="4968552" cy="4542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1ит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056" y="809328"/>
            <a:ext cx="8496944" cy="60486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65304" y="1916832"/>
            <a:ext cx="2711152" cy="1728192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0070C0"/>
                </a:solidFill>
                <a:latin typeface="Bahnschrift SemiBold Condensed" pitchFamily="34" charset="0"/>
              </a:rPr>
              <a:t/>
            </a:r>
            <a:br>
              <a:rPr lang="ru-RU" sz="5300" dirty="0" smtClean="0">
                <a:solidFill>
                  <a:srgbClr val="0070C0"/>
                </a:solidFill>
                <a:latin typeface="Bahnschrift SemiBold Condensed" pitchFamily="34" charset="0"/>
              </a:rPr>
            </a:br>
            <a:r>
              <a:rPr lang="ru-RU" sz="5300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ОЧАГ</a:t>
            </a:r>
            <a:br>
              <a:rPr lang="ru-RU" sz="5300" spc="600" dirty="0" smtClean="0">
                <a:solidFill>
                  <a:srgbClr val="002060"/>
                </a:solidFill>
                <a:latin typeface="Bahnschrift SemiBold Condensed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Bahnschrift SemiBold Condensed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Bahnschrift SemiBold Condensed" pitchFamily="34" charset="0"/>
              </a:rPr>
            </a:br>
            <a:endParaRPr lang="ru-RU" dirty="0">
              <a:solidFill>
                <a:srgbClr val="0070C0"/>
              </a:solidFill>
              <a:latin typeface="Bahnschrift SemiBold Condensed" pitchFamily="34" charset="0"/>
            </a:endParaRPr>
          </a:p>
        </p:txBody>
      </p:sp>
      <p:pic>
        <p:nvPicPr>
          <p:cNvPr id="7" name="Содержимое 6" descr="2йй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836712"/>
            <a:ext cx="5256584" cy="5152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3" descr="1ит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75353"/>
            <a:ext cx="8280920" cy="6666705"/>
          </a:xfrm>
          <a:prstGeom prst="rect">
            <a:avLst/>
          </a:prstGeom>
        </p:spPr>
      </p:pic>
      <p:pic>
        <p:nvPicPr>
          <p:cNvPr id="2055" name="Picture 7" descr="F:\Ленчик\учебный процесс\уч.г.22-23\занятия 2022 - 2023\Необычное путешествие с доктором Айболитом\картинки\2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443238"/>
            <a:ext cx="7920879" cy="5916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600" dirty="0" smtClean="0">
                <a:solidFill>
                  <a:srgbClr val="002060"/>
                </a:solidFill>
                <a:latin typeface="Bahnschrift SemiBold Condensed" pitchFamily="34" charset="0"/>
              </a:rPr>
              <a:t>Флэш - моб</a:t>
            </a:r>
            <a:endParaRPr lang="ru-RU" spc="600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  <p:pic>
        <p:nvPicPr>
          <p:cNvPr id="2052" name="Picture 4" descr="F:\Ленчик\учебный процесс\уч.г.22-23\занятия 2022 - 2023\Необычное путешествие с доктором Айболитом\картинки\370976_origina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620688"/>
            <a:ext cx="3312368" cy="3312368"/>
          </a:xfrm>
          <a:prstGeom prst="rect">
            <a:avLst/>
          </a:prstGeom>
          <a:noFill/>
        </p:spPr>
      </p:pic>
      <p:pic>
        <p:nvPicPr>
          <p:cNvPr id="2053" name="Picture 5" descr="F:\Ленчик\учебный процесс\уч.г.22-23\занятия 2022 - 2023\Необычное путешествие с доктором Айболитом\картинки\6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276872"/>
            <a:ext cx="3888432" cy="3888432"/>
          </a:xfrm>
          <a:prstGeom prst="rect">
            <a:avLst/>
          </a:prstGeom>
          <a:noFill/>
        </p:spPr>
      </p:pic>
      <p:pic>
        <p:nvPicPr>
          <p:cNvPr id="2054" name="Picture 6" descr="F:\Ленчик\учебный процесс\уч.г.22-23\занятия 2022 - 2023\Необычное путешествие с доктором Айболитом\картинки\1621683547_12-phonoteka_org-p-aibolit-fon-15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933" r="5921"/>
          <a:stretch>
            <a:fillRect/>
          </a:stretch>
        </p:blipFill>
        <p:spPr bwMode="auto">
          <a:xfrm>
            <a:off x="2195736" y="2492896"/>
            <a:ext cx="3339371" cy="4032448"/>
          </a:xfrm>
          <a:prstGeom prst="rect">
            <a:avLst/>
          </a:prstGeom>
          <a:noFill/>
        </p:spPr>
      </p:pic>
      <p:pic>
        <p:nvPicPr>
          <p:cNvPr id="9" name="Dlya-Detey.com-Pesnya-Krasnoy-Shapoc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339752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5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5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490</Words>
  <Application>Microsoft Office PowerPoint</Application>
  <PresentationFormat>Экран (4:3)</PresentationFormat>
  <Paragraphs>101</Paragraphs>
  <Slides>20</Slides>
  <Notes>15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Цель занятия: обобщить и закрепить знания сказок и сказочных героев.</vt:lpstr>
      <vt:lpstr>Корней Чуковский «Доктор Айболит»</vt:lpstr>
      <vt:lpstr>Путешествие в страну Дружбаландию</vt:lpstr>
      <vt:lpstr>Корней Чуковский «Муха – Цокотуха»</vt:lpstr>
      <vt:lpstr>Алексей Толстой « Золотой ключик или приключения Буратино»</vt:lpstr>
      <vt:lpstr>ДЕРЕВО </vt:lpstr>
      <vt:lpstr> ОЧАГ  </vt:lpstr>
      <vt:lpstr>Флэш - моб</vt:lpstr>
      <vt:lpstr>ДУРЕМАР</vt:lpstr>
      <vt:lpstr>Профессия «АПТЕКАРЬ»</vt:lpstr>
      <vt:lpstr>Резиденция Бабы Яги</vt:lpstr>
      <vt:lpstr>Средства передвижения</vt:lpstr>
      <vt:lpstr>И полянка, и лужок…</vt:lpstr>
      <vt:lpstr>Валентин Катаев  «Цветик-семицветик»</vt:lpstr>
      <vt:lpstr>Слайд 16</vt:lpstr>
      <vt:lpstr>Русская народная сказка «Теремок»</vt:lpstr>
      <vt:lpstr>В стране Дружбаландии</vt:lpstr>
      <vt:lpstr>СПАСИБО за внимание!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84</cp:revision>
  <dcterms:created xsi:type="dcterms:W3CDTF">2023-01-04T11:15:24Z</dcterms:created>
  <dcterms:modified xsi:type="dcterms:W3CDTF">2023-01-18T20:42:56Z</dcterms:modified>
</cp:coreProperties>
</file>