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6.png" ContentType="image/png"/>
  <Override PartName="/ppt/media/image7.jpeg" ContentType="image/jpeg"/>
  <Override PartName="/ppt/media/image11.png" ContentType="image/png"/>
  <Override PartName="/ppt/media/image8.jpeg" ContentType="image/jpeg"/>
  <Override PartName="/ppt/media/image9.jpeg" ContentType="image/jpeg"/>
  <Override PartName="/ppt/media/image10.jpeg" ContentType="image/jpe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0" y="0"/>
            <a:ext cx="9140760" cy="6850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правк</a:t>
            </a:r>
            <a:r>
              <a:rPr b="0" lang="ru-RU" sz="4400" spc="-1" strike="noStrike">
                <a:latin typeface="Arial"/>
              </a:rPr>
              <a:t>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</a:t>
            </a:r>
            <a:r>
              <a:rPr b="0" lang="ru-RU" sz="4400" spc="-1" strike="noStrike">
                <a:latin typeface="Arial"/>
              </a:rPr>
              <a:t>ия </a:t>
            </a:r>
            <a:r>
              <a:rPr b="0" lang="ru-RU" sz="4400" spc="-1" strike="noStrike">
                <a:latin typeface="Arial"/>
              </a:rPr>
              <a:t>щёлкн</a:t>
            </a:r>
            <a:r>
              <a:rPr b="0" lang="ru-RU" sz="4400" spc="-1" strike="noStrike">
                <a:latin typeface="Arial"/>
              </a:rPr>
              <a:t>ите </a:t>
            </a:r>
            <a:r>
              <a:rPr b="0" lang="ru-RU" sz="4400" spc="-1" strike="noStrike">
                <a:latin typeface="Arial"/>
              </a:rPr>
              <a:t>мышь</a:t>
            </a:r>
            <a:r>
              <a:rPr b="0" lang="ru-RU" sz="4400" spc="-1" strike="noStrike">
                <a:latin typeface="Arial"/>
              </a:rPr>
              <a:t>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 descr=""/>
          <p:cNvPicPr/>
          <p:nvPr/>
        </p:nvPicPr>
        <p:blipFill>
          <a:blip r:embed="rId2"/>
          <a:stretch/>
        </p:blipFill>
        <p:spPr>
          <a:xfrm>
            <a:off x="0" y="0"/>
            <a:ext cx="9140760" cy="68504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6" descr=""/>
          <p:cNvPicPr/>
          <p:nvPr/>
        </p:nvPicPr>
        <p:blipFill>
          <a:blip r:embed="rId2"/>
          <a:stretch/>
        </p:blipFill>
        <p:spPr>
          <a:xfrm>
            <a:off x="0" y="3240"/>
            <a:ext cx="9140760" cy="68515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6" descr=""/>
          <p:cNvPicPr/>
          <p:nvPr/>
        </p:nvPicPr>
        <p:blipFill>
          <a:blip r:embed="rId2"/>
          <a:stretch/>
        </p:blipFill>
        <p:spPr>
          <a:xfrm>
            <a:off x="0" y="3240"/>
            <a:ext cx="9140760" cy="685152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50160" y="216000"/>
            <a:ext cx="8205840" cy="31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4d78bb"/>
                </a:solidFill>
                <a:latin typeface="Calibri"/>
                <a:ea typeface="DejaVu Sans"/>
              </a:rPr>
              <a:t>«Инклюзивное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4d78bb"/>
                </a:solidFill>
                <a:latin typeface="Calibri"/>
                <a:ea typeface="DejaVu Sans"/>
              </a:rPr>
              <a:t>образование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4d78bb"/>
                </a:solidFill>
                <a:latin typeface="Calibri"/>
                <a:ea typeface="DejaVu Sans"/>
              </a:rPr>
              <a:t>В школе»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79640" y="260640"/>
            <a:ext cx="8566920" cy="41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"/>
          <p:cNvSpPr/>
          <p:nvPr/>
        </p:nvSpPr>
        <p:spPr>
          <a:xfrm>
            <a:off x="179640" y="260640"/>
            <a:ext cx="8566920" cy="110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"/>
          <p:cNvSpPr/>
          <p:nvPr/>
        </p:nvSpPr>
        <p:spPr>
          <a:xfrm>
            <a:off x="1872000" y="4464000"/>
            <a:ext cx="7198200" cy="23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2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Мелихова Светлана Ивановна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Педагог-психолог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Государственное (областное) бюджетное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 психолого-педагогической.медицинской и социальной помощи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40464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376092"/>
                </a:solidFill>
                <a:latin typeface="Calibri"/>
                <a:ea typeface="DejaVu Sans"/>
              </a:rPr>
              <a:t>Особенности среды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57200" y="14126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Рабочая зона педагогов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82" name="Рисунок 3" descr=""/>
          <p:cNvPicPr/>
          <p:nvPr/>
        </p:nvPicPr>
        <p:blipFill>
          <a:blip r:embed="rId1"/>
          <a:stretch/>
        </p:blipFill>
        <p:spPr>
          <a:xfrm>
            <a:off x="1475640" y="2133000"/>
            <a:ext cx="5576760" cy="418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83840" y="216000"/>
            <a:ext cx="822636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376092"/>
                </a:solidFill>
                <a:latin typeface="Calibri"/>
                <a:ea typeface="DejaVu Sans"/>
              </a:rPr>
              <a:t>Особенности среды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32000" y="792000"/>
            <a:ext cx="8226360" cy="48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Игровая зона и зона сенсорной разгрузки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600" spc="-1" strike="noStrike">
              <a:latin typeface="Arial"/>
            </a:endParaRPr>
          </a:p>
        </p:txBody>
      </p:sp>
      <p:pic>
        <p:nvPicPr>
          <p:cNvPr id="185" name="Рисунок 6" descr=""/>
          <p:cNvPicPr/>
          <p:nvPr/>
        </p:nvPicPr>
        <p:blipFill>
          <a:blip r:embed="rId1"/>
          <a:srcRect l="0" t="16650" r="0" b="10285"/>
          <a:stretch/>
        </p:blipFill>
        <p:spPr>
          <a:xfrm>
            <a:off x="4752000" y="4031280"/>
            <a:ext cx="3382200" cy="266112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504000" y="1441080"/>
            <a:ext cx="8154360" cy="21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Сенсорная комната представляет собой помещение, оборудованное по индивидуальному  проекту,  где  в  безопасной, психологически-комфортной обстановке, наполненной разнообразными стимулами, проводятся мероприятия,  направленные  на  улучшение психологического здоровья детей.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Сенсорная  комната  используется  как  дополнительный  инструмент  терапии  и повышает  эффективность  любых  мероприятий.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504000" y="4031280"/>
            <a:ext cx="3742200" cy="262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40464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  <a:ea typeface="DejaVu Sans"/>
              </a:rPr>
              <a:t>На чём важно расставить акценты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57200" y="1700640"/>
            <a:ext cx="8226360" cy="44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5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1. Формирование адаптивных навыков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Одевание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Прием пищи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Уход за внешностью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Использование туалета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2.Формирование навыков «группы умение обучаться» 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Сотрудничество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Просьбы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Понимание речи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Саморегуляция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3. Навыки безопасности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 Игровые навыки со сверстниками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5. Коррекция нежелательного поведения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792000" y="504000"/>
            <a:ext cx="7552080" cy="74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4f81bd"/>
                </a:solidFill>
                <a:latin typeface="Calibri"/>
                <a:ea typeface="DejaVu Sans"/>
              </a:rPr>
              <a:t>Подготовка к инклюзии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32000" y="1937160"/>
            <a:ext cx="8422200" cy="39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1. Подготовка ребёнка, информирование его о включении в новую группу.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 Проведение с детьми группы уроков доброты.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3. Проведение собрания с родителями.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4. Консультирование педагогов о приёмах работы с «особым» ребёнком.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99840" y="696240"/>
            <a:ext cx="8226360" cy="102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1000"/>
          </a:bodyPr>
          <a:p>
            <a:pPr algn="ctr">
              <a:lnSpc>
                <a:spcPct val="100000"/>
              </a:lnSpc>
            </a:pPr>
            <a:br/>
            <a:r>
              <a:rPr b="0" lang="ru-RU" sz="5400" spc="-1" strike="noStrike">
                <a:solidFill>
                  <a:srgbClr val="21409a"/>
                </a:solidFill>
                <a:latin typeface="Times New Roman"/>
                <a:ea typeface="DejaVu Sans"/>
              </a:rPr>
              <a:t>Процесс перехода в режим полной инклюзии</a:t>
            </a:r>
            <a:br/>
            <a:endParaRPr b="0" lang="ru-RU" sz="5400" spc="-1" strike="noStrike">
              <a:latin typeface="Arial"/>
            </a:endParaRPr>
          </a:p>
        </p:txBody>
      </p:sp>
      <p:grpSp>
        <p:nvGrpSpPr>
          <p:cNvPr id="193" name="Group 2"/>
          <p:cNvGrpSpPr/>
          <p:nvPr/>
        </p:nvGrpSpPr>
        <p:grpSpPr>
          <a:xfrm>
            <a:off x="487080" y="1600200"/>
            <a:ext cx="8194320" cy="4522680"/>
            <a:chOff x="487080" y="1600200"/>
            <a:chExt cx="8194320" cy="4522680"/>
          </a:xfrm>
        </p:grpSpPr>
        <p:sp>
          <p:nvSpPr>
            <p:cNvPr id="194" name="CustomShape 3"/>
            <p:cNvSpPr/>
            <p:nvPr/>
          </p:nvSpPr>
          <p:spPr>
            <a:xfrm>
              <a:off x="1074240" y="1600200"/>
              <a:ext cx="6991920" cy="45226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1dee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4"/>
            <p:cNvSpPr/>
            <p:nvPr/>
          </p:nvSpPr>
          <p:spPr>
            <a:xfrm>
              <a:off x="487080" y="2958120"/>
              <a:ext cx="2078280" cy="1807200"/>
            </a:xfrm>
            <a:prstGeom prst="roundRect">
              <a:avLst>
                <a:gd name="adj" fmla="val 16667"/>
              </a:avLst>
            </a:prstGeom>
            <a:ln w="126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149040" rIns="60840" tIns="149040" bIns="14940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интенсивное индивидуальное обучение с использованием методов прикладного анализа поведения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96" name="CustomShape 5"/>
            <p:cNvSpPr/>
            <p:nvPr/>
          </p:nvSpPr>
          <p:spPr>
            <a:xfrm>
              <a:off x="2833560" y="2958120"/>
              <a:ext cx="1752120" cy="1807200"/>
            </a:xfrm>
            <a:prstGeom prst="roundRect">
              <a:avLst>
                <a:gd name="adj" fmla="val 16667"/>
              </a:avLst>
            </a:prstGeom>
            <a:ln w="126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154440" rIns="68760" tIns="154440" bIns="15444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частичная инклюзия с полной поддержкой тьютора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97" name="CustomShape 6"/>
            <p:cNvSpPr/>
            <p:nvPr/>
          </p:nvSpPr>
          <p:spPr>
            <a:xfrm>
              <a:off x="4851000" y="2970720"/>
              <a:ext cx="1752120" cy="1807200"/>
            </a:xfrm>
            <a:prstGeom prst="roundRect">
              <a:avLst>
                <a:gd name="adj" fmla="val 16667"/>
              </a:avLst>
            </a:prstGeom>
            <a:ln w="126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154440" rIns="68760" tIns="154440" bIns="15444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полная инклюзия при частичной поддержке тьютора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98" name="CustomShape 7"/>
            <p:cNvSpPr/>
            <p:nvPr/>
          </p:nvSpPr>
          <p:spPr>
            <a:xfrm>
              <a:off x="6929280" y="2958120"/>
              <a:ext cx="1752120" cy="1807200"/>
            </a:xfrm>
            <a:prstGeom prst="roundRect">
              <a:avLst>
                <a:gd name="adj" fmla="val 16667"/>
              </a:avLst>
            </a:prstGeom>
            <a:ln w="126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154440" rIns="68760" tIns="154440" bIns="154440" anchor="ctr">
              <a:noAutofit/>
            </a:bodyPr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0" lang="ru-RU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полная инклюзия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99" name="Group 8"/>
          <p:cNvGrpSpPr/>
          <p:nvPr/>
        </p:nvGrpSpPr>
        <p:grpSpPr>
          <a:xfrm>
            <a:off x="0" y="0"/>
            <a:ext cx="0" cy="0"/>
            <a:chOff x="0" y="0"/>
            <a:chExt cx="0" cy="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944000" y="648000"/>
            <a:ext cx="6478200" cy="76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21409a"/>
                </a:solidFill>
                <a:latin typeface="Arial"/>
                <a:ea typeface="DejaVu Sans"/>
              </a:rPr>
              <a:t>Задачи           преподавателей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152000" y="1872000"/>
            <a:ext cx="7054200" cy="44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-Исключение любой дискриминации детей с ОВЗ.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-Принятие каждого.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-Гибкость в подходах к обучению.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-Формирование добрых отношений в школьных сообществах.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-Помощь родителям.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85800" y="2130480"/>
            <a:ext cx="7769160" cy="146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Спасибо за внимание!!!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240560" y="4320000"/>
            <a:ext cx="7541640" cy="16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algn="ctr">
              <a:lnSpc>
                <a:spcPct val="12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i="1" lang="ru-RU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Мелихова Светлана Ивановна</a:t>
            </a:r>
            <a:endParaRPr b="0" lang="ru-RU" sz="33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i="1" lang="ru-RU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Педагог-психолог</a:t>
            </a:r>
            <a:endParaRPr b="0" lang="ru-RU" sz="33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1" i="1" lang="ru-RU" sz="3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Г(О)БУ ЦЕНТР ППМиСП</a:t>
            </a:r>
            <a:endParaRPr b="0" lang="ru-RU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7640" y="15444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2"/>
          <p:cNvSpPr/>
          <p:nvPr/>
        </p:nvSpPr>
        <p:spPr>
          <a:xfrm>
            <a:off x="627840" y="1368000"/>
            <a:ext cx="8226360" cy="13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10000"/>
              </a:lnSpc>
              <a:spcBef>
                <a:spcPts val="561"/>
              </a:spcBef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62" name="Рисунок 3" descr=""/>
          <p:cNvPicPr/>
          <p:nvPr/>
        </p:nvPicPr>
        <p:blipFill>
          <a:blip r:embed="rId1"/>
          <a:srcRect l="787" t="22401" r="0" b="60101"/>
          <a:stretch/>
        </p:blipFill>
        <p:spPr>
          <a:xfrm>
            <a:off x="-5077080" y="-1827720"/>
            <a:ext cx="18140760" cy="179712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2880000" y="360000"/>
            <a:ext cx="5974200" cy="597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70c0"/>
                </a:solidFill>
                <a:latin typeface="Calibri"/>
                <a:ea typeface="DejaVu Sans"/>
              </a:rPr>
              <a:t>ЗАКОННЫЕ ОСНОВАНИЯ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83840" y="1229760"/>
            <a:ext cx="8226360" cy="49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0000"/>
          </a:bodyPr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Закон «Об образовании»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Федеральный закон «Об образовании в РФ» от 29.12.2012 №273 ФЗ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28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Один из основных принципов: обеспечение права каждого человека на образование, недопустимость дискриминации в сфере образования</a:t>
            </a:r>
            <a:endParaRPr b="0" lang="ru-RU" sz="22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Ст. 79 оговаривает организацию образования обучающимися с ОВЗ (дети с ОВЗ – это дети, имеющие заключения ПМПК) с созданием спецусловий. Спецусловия – именно тот механизм, с помощью которого в систему образования должны быть включены все.</a:t>
            </a:r>
            <a:endParaRPr b="0" lang="ru-RU" sz="22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Ст. 44 п.3 даёт родителям возможность выбора формы получения образования и организации, которая будет обучать ребёнка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71840" y="36000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7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1409a"/>
                </a:solidFill>
                <a:latin typeface="Times New Roman"/>
                <a:ea typeface="DejaVu Sans"/>
              </a:rPr>
              <a:t>Варианты организации инклюзивного образования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555840" y="172800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Ребёнок с ОВЗ в регулярном классе</a:t>
            </a:r>
            <a:endParaRPr b="0" lang="ru-RU" sz="28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Ребёнок с ОВЗ в регулярном классе с тьюторским сопровождением</a:t>
            </a:r>
            <a:endParaRPr b="0" lang="ru-RU" sz="28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Ребёнок с ОВЗ в ресурсной зоне</a:t>
            </a:r>
            <a:endParaRPr b="0" lang="ru-RU" sz="28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Ребёнок с ОВЗ в автономном классе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Инклюзия и инклюзивное образование означает полное вовлечение ребенка с ограниченными возможностями здоровья (ОВЗ) в жизнь школы и класса.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21409a"/>
                </a:solidFill>
                <a:latin typeface="Calibri"/>
                <a:ea typeface="DejaVu Sans"/>
              </a:rPr>
              <a:t>Что такое ресурсный класс/зона?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Это пространство, где находятся дети с ОВЗ, сопровождаемые специалистами службы сопровождения и восполняющие свои дефициты.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-Это не отдельный класс.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-Учащиеся зачислены в общеобразовательный класс. 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-Если у учащихся нецензовая программа, то они зачисляются в формате мета групп.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64000" y="226800"/>
            <a:ext cx="8226360" cy="8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Преимущество ресурсной зоны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60360" y="1296000"/>
            <a:ext cx="8638200" cy="323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ресурсной зоне создаются специальные условия, которые позволяют не изолировать детей с ОВЗ в рамках отдельной коррекционной группы, а осуществить успешную инклюзию детей в группы с нормотипичными сверстниками и позволяют этим детям получить доступ к образованию: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-Оборудованное место для занятий (у каждого ребёнка специальный индивидуальный стол)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-Место для отдыха, игры, сенсорная зона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-Условия для физической тренировки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-Подготовленная среда для общения со сверстниками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-Подходящие игрушки и учебные материалы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-Визуальная поддержка в обучении (визуальное расписание во всех режимных моментах)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-Индивидуализированный подход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71840" y="43200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21409a"/>
                </a:solidFill>
                <a:latin typeface="Calibri"/>
                <a:ea typeface="DejaVu Sans"/>
              </a:rPr>
              <a:t>Преимущества ресурсной зоны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7000"/>
          </a:bodyPr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Четкая и упорядоченная временно-пространственная структура образовательной среды, поддерживающая учебную деятельность ребенка с использованием визуальных расписаний, схем и алгоритмов отдельных видов деятельности; </a:t>
            </a:r>
            <a:endParaRPr b="0" lang="ru-RU" sz="32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Специальная отработка форм адекватного учебного поведения ребенка, навыков коммуникации и взаимодействия с педагогом и соучениками; </a:t>
            </a:r>
            <a:endParaRPr b="0" lang="ru-RU" sz="32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Сопровождение тьютора (по показаниям); </a:t>
            </a:r>
            <a:endParaRPr b="0" lang="ru-RU" sz="32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Пошаговое введение в учебную деятельность и социальную жизнь ребенка с ОВЗ новизны и трудностей; </a:t>
            </a:r>
            <a:endParaRPr b="0" lang="ru-RU" sz="3200" spc="-1" strike="noStrike">
              <a:latin typeface="Arial"/>
            </a:endParaRPr>
          </a:p>
          <a:p>
            <a:pPr marL="343080" indent="-33984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Индивидуально дозированное и постепенное расширение образовательного пространство учащегося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40464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376092"/>
                </a:solidFill>
                <a:latin typeface="Calibri"/>
                <a:ea typeface="DejaVu Sans"/>
              </a:rPr>
              <a:t>Особенности среды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4126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Зона для индивидуальной работы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76" name="Рисунок 3" descr=""/>
          <p:cNvPicPr/>
          <p:nvPr/>
        </p:nvPicPr>
        <p:blipFill>
          <a:blip r:embed="rId1"/>
          <a:srcRect l="0" t="8977" r="0" b="0"/>
          <a:stretch/>
        </p:blipFill>
        <p:spPr>
          <a:xfrm>
            <a:off x="2952000" y="2292120"/>
            <a:ext cx="3936600" cy="389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40464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376092"/>
                </a:solidFill>
                <a:latin typeface="Calibri"/>
                <a:ea typeface="DejaVu Sans"/>
              </a:rPr>
              <a:t>Особенности среды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57200" y="14126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Зона для групповой деятельности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79" name="Рисунок 5" descr=""/>
          <p:cNvPicPr/>
          <p:nvPr/>
        </p:nvPicPr>
        <p:blipFill>
          <a:blip r:embed="rId1"/>
          <a:stretch/>
        </p:blipFill>
        <p:spPr>
          <a:xfrm>
            <a:off x="1331640" y="2133000"/>
            <a:ext cx="5936760" cy="445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Application>LibreOffice/6.4.7.2$Linux_X86_64 LibreOffice_project/40$Build-2</Application>
  <Words>3153</Words>
  <Paragraphs>812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2009-01-08T12:15:48Z</dcterms:created>
  <dc:creator>Павел</dc:creator>
  <dc:description/>
  <dc:language>ru-RU</dc:language>
  <cp:lastModifiedBy/>
  <cp:lastPrinted>2020-06-25T08:35:06Z</cp:lastPrinted>
  <dcterms:modified xsi:type="dcterms:W3CDTF">2023-01-08T17:40:18Z</dcterms:modified>
  <cp:revision>216</cp:revision>
  <dc:subject/>
  <dc:title>Название  презентации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53</vt:i4>
  </property>
</Properties>
</file>