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66" r:id="rId5"/>
    <p:sldId id="269" r:id="rId6"/>
    <p:sldId id="267" r:id="rId7"/>
    <p:sldId id="268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6111-EF3D-4CFC-BCFA-41F101AA4B3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DFBA-D393-43EF-93D9-BFBAF2F5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4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DFBA-D393-43EF-93D9-BFBAF2F58A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9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7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8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1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7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0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9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9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832C-78CC-4FD3-9379-651A9CA7391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884A-D5FB-4DC3-AE7F-3A6E5921F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«От героев былых времён»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50000"/>
              <a:alpha val="53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боях и в часы затишья сопровождали солдата простые, но необходимые вещи, некоторые из них сохранились в нашем школьном музее 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Voennye_Pesni_Eh_put_dorozhka_frontovaya_vmusice.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3343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коваОЭ\Desktop\Конкурс\вторая мировая\DSC032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2601" r="11659" b="7094"/>
          <a:stretch/>
        </p:blipFill>
        <p:spPr bwMode="auto">
          <a:xfrm>
            <a:off x="2411760" y="476672"/>
            <a:ext cx="4752110" cy="408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45107" y="4725144"/>
            <a:ext cx="8398893" cy="158417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Кожаный футляр для бинокля (трофейный). Такие футляры были только у офицерского состава. 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5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коваОЭ\Desktop\Конкурс\вторая мировая\DSC032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9337" r="2476" b="12299"/>
          <a:stretch/>
        </p:blipFill>
        <p:spPr bwMode="auto">
          <a:xfrm>
            <a:off x="1728547" y="1124744"/>
            <a:ext cx="5444837" cy="354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43711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Летний </a:t>
            </a:r>
            <a:r>
              <a:rPr lang="ru-RU" sz="2700" b="1" dirty="0">
                <a:solidFill>
                  <a:schemeClr val="bg1"/>
                </a:solidFill>
              </a:rPr>
              <a:t>головной убор удобен  при ношении. Его можно было с легкостью сложить в карман, положить под пояс, и при этом </a:t>
            </a:r>
            <a:r>
              <a:rPr lang="ru-RU" sz="2700" b="1" dirty="0" smtClean="0">
                <a:solidFill>
                  <a:schemeClr val="bg1"/>
                </a:solidFill>
              </a:rPr>
              <a:t>пилотка (от слова «пилот») </a:t>
            </a:r>
            <a:r>
              <a:rPr lang="ru-RU" sz="2700" b="1" dirty="0">
                <a:solidFill>
                  <a:schemeClr val="bg1"/>
                </a:solidFill>
              </a:rPr>
              <a:t>не теряла свой первоначальный вид</a:t>
            </a:r>
            <a:r>
              <a:rPr lang="ru-RU" sz="2700" b="1" dirty="0" smtClean="0">
                <a:solidFill>
                  <a:schemeClr val="bg1"/>
                </a:solidFill>
              </a:rPr>
              <a:t>. </a:t>
            </a:r>
            <a:endParaRPr lang="ru-RU" sz="27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коваОЭ\Desktop\Конкурс\вторая мировая\DSC032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220950"/>
            <a:ext cx="5753613" cy="4315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43711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Солдатская гимнастёрка введена </a:t>
            </a:r>
            <a:r>
              <a:rPr lang="ru-RU" sz="2800" b="1" dirty="0">
                <a:solidFill>
                  <a:schemeClr val="bg1"/>
                </a:solidFill>
              </a:rPr>
              <a:t>приказом Народного комиссара обороны СССР № 176 от 3 декабря 1935 </a:t>
            </a:r>
            <a:r>
              <a:rPr lang="ru-RU" sz="2800" b="1" dirty="0" smtClean="0">
                <a:solidFill>
                  <a:schemeClr val="bg1"/>
                </a:solidFill>
              </a:rPr>
              <a:t>года. Особенности</a:t>
            </a:r>
            <a:r>
              <a:rPr lang="ru-RU" sz="2800" b="1" dirty="0">
                <a:solidFill>
                  <a:schemeClr val="bg1"/>
                </a:solidFill>
              </a:rPr>
              <a:t>: стояче-отложной воротник, разрез, прикрытый планкой, два накладных кармана с </a:t>
            </a:r>
            <a:r>
              <a:rPr lang="ru-RU" sz="2800" b="1" dirty="0" err="1">
                <a:solidFill>
                  <a:schemeClr val="bg1"/>
                </a:solidFill>
              </a:rPr>
              <a:t>трехмысковыми</a:t>
            </a:r>
            <a:r>
              <a:rPr lang="ru-RU" sz="2800" b="1" dirty="0">
                <a:solidFill>
                  <a:schemeClr val="bg1"/>
                </a:solidFill>
              </a:rPr>
              <a:t> клапанами. </a:t>
            </a: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коваОЭ\Desktop\Конкурс\вторая мировая\DSC032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548680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рковаОЭ\Desktop\Конкурс\вторая мировая\DSC03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97" y="905063"/>
            <a:ext cx="4601484" cy="345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87790" y="4356176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Это военный билет принадлежал участнику войны рядовому </a:t>
            </a:r>
            <a:r>
              <a:rPr lang="ru-RU" sz="2800" b="1" dirty="0" err="1" smtClean="0">
                <a:solidFill>
                  <a:schemeClr val="bg1"/>
                </a:solidFill>
              </a:rPr>
              <a:t>Обидину</a:t>
            </a:r>
            <a:r>
              <a:rPr lang="ru-RU" sz="2800" b="1" dirty="0" smtClean="0">
                <a:solidFill>
                  <a:schemeClr val="bg1"/>
                </a:solidFill>
              </a:rPr>
              <a:t> Леониду Михайловичу. По нему можно проследить боевой путь солдата. </a:t>
            </a: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4306425" cy="3229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38" y="875610"/>
            <a:ext cx="4765675" cy="357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443711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20 мая 1942 года, был подписан Указ Президиума Верховного Совета СССР «Об учреждении ордена Отечественной войны I и II степени» .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Данным орденом был награждён рядовой </a:t>
            </a:r>
            <a:r>
              <a:rPr lang="ru-RU" sz="2800" b="1" dirty="0" err="1" smtClean="0">
                <a:solidFill>
                  <a:schemeClr val="bg1"/>
                </a:solidFill>
              </a:rPr>
              <a:t>Обидин</a:t>
            </a:r>
            <a:r>
              <a:rPr lang="ru-RU" sz="2800" b="1" dirty="0" smtClean="0">
                <a:solidFill>
                  <a:schemeClr val="bg1"/>
                </a:solidFill>
              </a:rPr>
              <a:t> Леонид Михайлович.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5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980728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Приходя в школьный музей и глядя на предметы, которые были свидетелями исторических событий, школьники могут прикоснутся к истории ВОВ. Экспозиция, посвящённая Великой Отечественной войне всегда вызывает интерес.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7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Памятные </a:t>
            </a:r>
            <a:r>
              <a:rPr lang="ru-RU" b="1" dirty="0">
                <a:solidFill>
                  <a:schemeClr val="bg1"/>
                </a:solidFill>
              </a:rPr>
              <a:t>даты истории: Вторая мировая война (1939–1945 гг</a:t>
            </a:r>
            <a:r>
              <a:rPr lang="ru-RU" b="1" dirty="0" smtClean="0">
                <a:solidFill>
                  <a:schemeClr val="bg1"/>
                </a:solidFill>
              </a:rPr>
              <a:t>.)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3825" y="4797152"/>
            <a:ext cx="6400800" cy="1752600"/>
          </a:xfrm>
          <a:solidFill>
            <a:schemeClr val="bg1">
              <a:lumMod val="50000"/>
              <a:alpha val="53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«Фотографии </a:t>
            </a:r>
            <a:r>
              <a:rPr lang="ru-RU" b="1" dirty="0">
                <a:solidFill>
                  <a:schemeClr val="bg1"/>
                </a:solidFill>
              </a:rPr>
              <a:t>предметов военной </a:t>
            </a:r>
            <a:r>
              <a:rPr lang="ru-RU" b="1">
                <a:solidFill>
                  <a:schemeClr val="bg1"/>
                </a:solidFill>
              </a:rPr>
              <a:t>истории </a:t>
            </a:r>
            <a:endParaRPr lang="ru-RU" b="1" smtClean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с аннотациями</a:t>
            </a:r>
            <a:r>
              <a:rPr lang="ru-RU" b="1" dirty="0" smtClean="0">
                <a:solidFill>
                  <a:schemeClr val="bg1"/>
                </a:solidFill>
              </a:rPr>
              <a:t>)»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Автор: Марков Кирилл, учащийся 8 класса МБОУ Белоярская СОШ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bg1"/>
                </a:solidFill>
              </a:rPr>
              <a:t>Середова</a:t>
            </a:r>
            <a:r>
              <a:rPr lang="ru-RU" b="1" dirty="0" smtClean="0">
                <a:solidFill>
                  <a:schemeClr val="bg1"/>
                </a:solidFill>
              </a:rPr>
              <a:t> К.Ф., учитель истории и обществознания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коваОЭ\Desktop\Конкурс\вторая мировая\DSC03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4509120"/>
            <a:ext cx="6400800" cy="175260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Прежде чем идти в бой солдаты проходили предварительную подготовку. Относились они к этому ответственно, о чём свидетельствуют записи в записных книжках.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7162" r="1130" b="16003"/>
          <a:stretch/>
        </p:blipFill>
        <p:spPr bwMode="auto">
          <a:xfrm>
            <a:off x="2267744" y="165443"/>
            <a:ext cx="4893778" cy="303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3212976"/>
            <a:ext cx="8640960" cy="345638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b="1" dirty="0">
                <a:solidFill>
                  <a:schemeClr val="bg1"/>
                </a:solidFill>
                <a:latin typeface="Arial" charset="0"/>
                <a:cs typeface="Arial" charset="0"/>
              </a:rPr>
              <a:t>Эти кобуры были </a:t>
            </a:r>
            <a:r>
              <a:rPr lang="ru-RU" sz="2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распространены </a:t>
            </a:r>
            <a:r>
              <a:rPr lang="ru-RU" sz="2700" b="1" dirty="0">
                <a:solidFill>
                  <a:schemeClr val="bg1"/>
                </a:solidFill>
                <a:latin typeface="Arial" charset="0"/>
                <a:cs typeface="Arial" charset="0"/>
              </a:rPr>
              <a:t>среди младшего командного, </a:t>
            </a:r>
            <a:r>
              <a:rPr lang="ru-RU" sz="2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мл.лейтенант</a:t>
            </a:r>
            <a:r>
              <a:rPr lang="ru-RU" sz="2700" b="1" dirty="0">
                <a:solidFill>
                  <a:schemeClr val="bg1"/>
                </a:solidFill>
                <a:latin typeface="Arial" charset="0"/>
                <a:cs typeface="Arial" charset="0"/>
              </a:rPr>
              <a:t>, лейтенант, сержантского и рядового состава , кому был положен табельный наган. Носили её просто - перекидывали через плечо и на уровне пояса затягивали ремнём , чтобы не болталась. Есть очень много довоенных и военных фото с таким типом кобуры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1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" b="12911"/>
          <a:stretch/>
        </p:blipFill>
        <p:spPr bwMode="auto">
          <a:xfrm>
            <a:off x="2411760" y="260648"/>
            <a:ext cx="4836532" cy="32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2553" y="371703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b="1" dirty="0">
                <a:solidFill>
                  <a:schemeClr val="bg1"/>
                </a:solidFill>
              </a:rPr>
              <a:t>Фляги изготавливались по единому образцу — из алюминия в овальной форме, весом около двухсот грамм. Крышка крепилась к резервуару при помощи цепочки</a:t>
            </a:r>
            <a:r>
              <a:rPr lang="ru-RU" sz="2700" b="1" dirty="0" smtClean="0">
                <a:solidFill>
                  <a:schemeClr val="bg1"/>
                </a:solidFill>
              </a:rPr>
              <a:t>. Данный образец- это трофей немецкого производства.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8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8520" r="1329" b="30665"/>
          <a:stretch/>
        </p:blipFill>
        <p:spPr bwMode="auto">
          <a:xfrm>
            <a:off x="1907704" y="324643"/>
            <a:ext cx="5583382" cy="3109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2553" y="371703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b="1" dirty="0">
                <a:solidFill>
                  <a:schemeClr val="bg1"/>
                </a:solidFill>
              </a:rPr>
              <a:t>В</a:t>
            </a:r>
            <a:r>
              <a:rPr lang="ru-RU" sz="2700" b="1" dirty="0" smtClean="0">
                <a:solidFill>
                  <a:schemeClr val="bg1"/>
                </a:solidFill>
              </a:rPr>
              <a:t>илка- ложка, немецкого образца,  выполнена из алюминия. Встречаются экземпляры из </a:t>
            </a:r>
            <a:r>
              <a:rPr lang="ru-RU" sz="2700" b="1" dirty="0">
                <a:solidFill>
                  <a:schemeClr val="bg1"/>
                </a:solidFill>
              </a:rPr>
              <a:t>нержавеющей стали. Трофейные вилки-ложки активно использовались и советскими солдатами.</a:t>
            </a:r>
          </a:p>
        </p:txBody>
      </p:sp>
    </p:spTree>
    <p:extLst>
      <p:ext uri="{BB962C8B-B14F-4D97-AF65-F5344CB8AC3E}">
        <p14:creationId xmlns:p14="http://schemas.microsoft.com/office/powerpoint/2010/main" val="21294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6581" r="1787" b="10156"/>
          <a:stretch/>
        </p:blipFill>
        <p:spPr bwMode="auto">
          <a:xfrm>
            <a:off x="1979712" y="332656"/>
            <a:ext cx="5444838" cy="3768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43711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Кожаная сумка-планшет принадлежала участнику ВОВ Лихачёву Кириллу </a:t>
            </a:r>
            <a:r>
              <a:rPr lang="ru-RU" sz="2700" b="1" dirty="0">
                <a:solidFill>
                  <a:schemeClr val="bg1"/>
                </a:solidFill>
              </a:rPr>
              <a:t>П</a:t>
            </a:r>
            <a:r>
              <a:rPr lang="ru-RU" sz="2700" b="1" dirty="0" smtClean="0">
                <a:solidFill>
                  <a:schemeClr val="bg1"/>
                </a:solidFill>
              </a:rPr>
              <a:t>арфёновичу, который прошёл с ней всю войну.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8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коваОЭ\Desktop\Конкурс\вторая мировая\DSC032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-766" r="9823" b="29136"/>
          <a:stretch/>
        </p:blipFill>
        <p:spPr bwMode="auto">
          <a:xfrm>
            <a:off x="2123728" y="404664"/>
            <a:ext cx="4668981" cy="324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437112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Прибор для пристрелки обр. 1944 г. предназначается для производства вычислений при пристрелке по измеренным отклонениям, по наблюдению знаков разрывов и с помощью секундомера. </a:t>
            </a: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0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aralbum.ru/wp-content/uploads/2013/10/soviet_liberators_marching_through_the_korean_county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коваОЭ\Desktop\Конкурс\вторая мировая\DSC032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9083" r="12385" b="16634"/>
          <a:stretch/>
        </p:blipFill>
        <p:spPr bwMode="auto">
          <a:xfrm rot="16200000">
            <a:off x="1602725" y="925667"/>
            <a:ext cx="4239492" cy="290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2553" y="4149080"/>
            <a:ext cx="8398893" cy="2214574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700" b="1" dirty="0">
                <a:solidFill>
                  <a:schemeClr val="bg1"/>
                </a:solidFill>
              </a:rPr>
              <a:t>Устав </a:t>
            </a:r>
            <a:r>
              <a:rPr lang="ru-RU" sz="2700" b="1" dirty="0" smtClean="0">
                <a:solidFill>
                  <a:schemeClr val="bg1"/>
                </a:solidFill>
              </a:rPr>
              <a:t>определял </a:t>
            </a:r>
            <a:r>
              <a:rPr lang="ru-RU" sz="2700" b="1" dirty="0">
                <a:solidFill>
                  <a:schemeClr val="bg1"/>
                </a:solidFill>
              </a:rPr>
              <a:t>общие обязанности военнослужащих Вооруженных Сил СССР и взаимоотношения между ними, правила внутреннего порядка в полку и его подразделениях, а также обязанности основных должностных лиц полка и его подразделений.</a:t>
            </a:r>
          </a:p>
          <a:p>
            <a:pPr marL="0" indent="0" algn="ctr">
              <a:buNone/>
            </a:pPr>
            <a:r>
              <a:rPr lang="ru-RU" sz="2700" b="1" dirty="0" smtClean="0">
                <a:solidFill>
                  <a:schemeClr val="bg1"/>
                </a:solidFill>
              </a:rPr>
              <a:t>.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:dissolve/>
      </p:transition>
    </mc:Choice>
    <mc:Fallback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396</Words>
  <Application>Microsoft Office PowerPoint</Application>
  <PresentationFormat>Экран (4:3)</PresentationFormat>
  <Paragraphs>29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«От героев былых времён»</vt:lpstr>
      <vt:lpstr>«Памятные даты истории: Вторая мировая война (1939–1945 гг.)»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героев былых времён»</dc:title>
  <dc:creator>Оксана Эдуардовна Маркова</dc:creator>
  <cp:lastModifiedBy>Оксана Эдуардовна Маркова</cp:lastModifiedBy>
  <cp:revision>12</cp:revision>
  <dcterms:created xsi:type="dcterms:W3CDTF">2015-04-01T05:02:38Z</dcterms:created>
  <dcterms:modified xsi:type="dcterms:W3CDTF">2015-04-06T05:25:17Z</dcterms:modified>
</cp:coreProperties>
</file>