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56" r:id="rId2"/>
    <p:sldId id="601" r:id="rId3"/>
    <p:sldId id="575" r:id="rId4"/>
    <p:sldId id="566" r:id="rId5"/>
    <p:sldId id="567" r:id="rId6"/>
    <p:sldId id="568" r:id="rId7"/>
    <p:sldId id="569" r:id="rId8"/>
    <p:sldId id="570" r:id="rId9"/>
    <p:sldId id="571" r:id="rId10"/>
    <p:sldId id="572" r:id="rId11"/>
    <p:sldId id="573" r:id="rId12"/>
    <p:sldId id="574" r:id="rId13"/>
    <p:sldId id="576" r:id="rId14"/>
    <p:sldId id="578" r:id="rId15"/>
    <p:sldId id="579" r:id="rId16"/>
    <p:sldId id="580" r:id="rId17"/>
    <p:sldId id="582" r:id="rId18"/>
    <p:sldId id="581" r:id="rId19"/>
    <p:sldId id="589" r:id="rId20"/>
    <p:sldId id="590" r:id="rId21"/>
    <p:sldId id="592" r:id="rId22"/>
    <p:sldId id="591" r:id="rId23"/>
    <p:sldId id="594" r:id="rId24"/>
    <p:sldId id="595" r:id="rId25"/>
    <p:sldId id="596" r:id="rId26"/>
    <p:sldId id="597" r:id="rId27"/>
    <p:sldId id="599" r:id="rId28"/>
    <p:sldId id="598" r:id="rId29"/>
    <p:sldId id="600" r:id="rId30"/>
    <p:sldId id="602" r:id="rId31"/>
    <p:sldId id="593" r:id="rId32"/>
    <p:sldId id="565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8B7A"/>
    <a:srgbClr val="008000"/>
    <a:srgbClr val="D94D15"/>
    <a:srgbClr val="3333FF"/>
    <a:srgbClr val="FF3300"/>
    <a:srgbClr val="F62245"/>
    <a:srgbClr val="A828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D1643E-94D7-4FDE-94EA-8D7531B33B7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CA6A9F-504F-4464-A912-AC9AE917D4C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807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Афанасьева (картинки к презент)\англия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42888" y="-238125"/>
            <a:ext cx="9629776" cy="733425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244122" y="1291599"/>
            <a:ext cx="6814108" cy="2246769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Модальный глагол </a:t>
            </a:r>
            <a:endParaRPr lang="en-US" sz="60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can</a:t>
            </a:r>
            <a:endParaRPr lang="ru-RU" sz="80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38968" y="3538368"/>
            <a:ext cx="4824413" cy="6969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/>
              <a:t>Мочь, уметь</a:t>
            </a:r>
          </a:p>
        </p:txBody>
      </p:sp>
      <p:pic>
        <p:nvPicPr>
          <p:cNvPr id="5" name="Picture 6" descr="https://cdn.culture.ru/images/bd6e7ca6-7cac-508b-ab7d-7ab652916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215" y="4509120"/>
            <a:ext cx="2390780" cy="2016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83568" y="5201905"/>
            <a:ext cx="4104456" cy="147732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Презентация составлена к учебнику </a:t>
            </a:r>
            <a:r>
              <a:rPr lang="en-US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Rainbow 3 </a:t>
            </a:r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класс.</a:t>
            </a:r>
            <a:endParaRPr lang="en-US" b="1" i="1" spc="50" dirty="0" smtClean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Автор: учитель английского языка МКОУ «СОШ»,</a:t>
            </a:r>
          </a:p>
          <a:p>
            <a:pPr algn="ctr"/>
            <a:r>
              <a:rPr lang="ru-RU" b="1" i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Гришина Анастасия Юрьевна </a:t>
            </a:r>
            <a:endParaRPr lang="ru-RU" b="1" i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7225" y="4572008"/>
            <a:ext cx="7749237" cy="184665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6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 </a:t>
            </a:r>
            <a:r>
              <a:rPr lang="en-US" sz="6000" b="1" i="1" u="sng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teach pupils</a:t>
            </a:r>
            <a:r>
              <a:rPr lang="en-US" sz="5400" b="1" u="sng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–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умею 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627784" y="4572008"/>
            <a:ext cx="4104456" cy="1089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0" y="476250"/>
            <a:ext cx="54864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668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4500570"/>
            <a:ext cx="4164923" cy="184665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6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run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–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умею …</a:t>
            </a:r>
          </a:p>
        </p:txBody>
      </p:sp>
      <p:pic>
        <p:nvPicPr>
          <p:cNvPr id="10243" name="Picture 2" descr="http://www.imenno.ru/wp-content/gallery/immunitet/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13" y="500063"/>
            <a:ext cx="5965825" cy="397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779838" y="4797425"/>
            <a:ext cx="1296987" cy="627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525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7356" y="4500570"/>
            <a:ext cx="4703532" cy="184665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6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jump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–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умею …</a:t>
            </a:r>
          </a:p>
        </p:txBody>
      </p:sp>
      <p:pic>
        <p:nvPicPr>
          <p:cNvPr id="11267" name="Picture 2" descr="http://cdn.quotationof.com/images/fraternal-quotes-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25" y="500063"/>
            <a:ext cx="5770563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851275" y="4724400"/>
            <a:ext cx="1728788" cy="8651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021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27256" y="719448"/>
            <a:ext cx="1895071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6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1197" y="1528048"/>
            <a:ext cx="7067191" cy="763285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dance</a:t>
            </a:r>
          </a:p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can sing</a:t>
            </a:r>
          </a:p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can jump</a:t>
            </a:r>
          </a:p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can swim</a:t>
            </a:r>
          </a:p>
          <a:p>
            <a:pPr algn="ctr">
              <a:defRPr/>
            </a:pP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can run</a:t>
            </a:r>
          </a:p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can play</a:t>
            </a:r>
          </a:p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can read </a:t>
            </a:r>
          </a:p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Every day</a:t>
            </a:r>
          </a:p>
          <a:p>
            <a:pPr algn="ctr">
              <a:defRPr/>
            </a:pP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815159" y="204609"/>
            <a:ext cx="594015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learn the 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poem</a:t>
            </a:r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721942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7959" y="260648"/>
            <a:ext cx="1895071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6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1197" y="1124744"/>
            <a:ext cx="7067191" cy="763285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dance</a:t>
            </a:r>
          </a:p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can sing</a:t>
            </a:r>
          </a:p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can jump</a:t>
            </a:r>
          </a:p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can swim</a:t>
            </a:r>
          </a:p>
          <a:p>
            <a:pPr algn="ctr">
              <a:defRPr/>
            </a:pP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can run</a:t>
            </a:r>
          </a:p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can play</a:t>
            </a:r>
          </a:p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can read </a:t>
            </a:r>
          </a:p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Every day</a:t>
            </a:r>
          </a:p>
          <a:p>
            <a:pPr algn="ctr">
              <a:defRPr/>
            </a:pP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75200" y="2349500"/>
            <a:ext cx="1236663" cy="574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03775" y="4581525"/>
            <a:ext cx="1238250" cy="5762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3669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27959" y="260648"/>
            <a:ext cx="1895071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6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41197" y="1124744"/>
            <a:ext cx="7067191" cy="7632859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dance</a:t>
            </a:r>
          </a:p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can sing</a:t>
            </a:r>
          </a:p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can jump</a:t>
            </a:r>
          </a:p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can swim</a:t>
            </a:r>
          </a:p>
          <a:p>
            <a:pPr algn="ctr">
              <a:defRPr/>
            </a:pP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can run</a:t>
            </a:r>
          </a:p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can play</a:t>
            </a:r>
          </a:p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can read </a:t>
            </a:r>
          </a:p>
          <a:p>
            <a:pPr algn="ctr">
              <a:defRPr/>
            </a:pP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Every day</a:t>
            </a:r>
          </a:p>
          <a:p>
            <a:pPr algn="ctr">
              <a:defRPr/>
            </a:pP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en-US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endParaRPr lang="ru-RU" sz="54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38167" y="1872558"/>
            <a:ext cx="936625" cy="4333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677717" y="1243013"/>
            <a:ext cx="1216671" cy="5762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713288" y="2395538"/>
            <a:ext cx="1165225" cy="554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768725" y="2984500"/>
            <a:ext cx="944563" cy="53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897824" y="4089682"/>
            <a:ext cx="898525" cy="338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4862513" y="4618038"/>
            <a:ext cx="1031875" cy="53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3868738" y="5148263"/>
            <a:ext cx="906462" cy="5318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4924425" y="5715000"/>
            <a:ext cx="1033463" cy="530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1762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E:\3 класс\img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636838"/>
            <a:ext cx="8128000" cy="39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https://ds02.infourok.ru/uploads/ex/0432/0007b8d9-76022c21/hello_html_m3832c9d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59" y="1340767"/>
            <a:ext cx="7848872" cy="18663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https://cdn.culture.ru/images/bd6e7ca6-7cac-508b-ab7d-7ab6529162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04" y="2852936"/>
            <a:ext cx="1986992" cy="1675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57200" y="764703"/>
            <a:ext cx="8229600" cy="1152128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Отрицательное предложение с глаголом </a:t>
            </a:r>
            <a:r>
              <a:rPr lang="en-US" sz="4000" b="1" dirty="0" smtClean="0">
                <a:solidFill>
                  <a:schemeClr val="tx2"/>
                </a:solidFill>
              </a:rPr>
              <a:t>can</a:t>
            </a:r>
            <a:endParaRPr lang="ru-RU" sz="5400" b="1" dirty="0">
              <a:solidFill>
                <a:schemeClr val="tx2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11760" y="153506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learn the rule</a:t>
            </a:r>
            <a:b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59949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183816" y="1025984"/>
            <a:ext cx="578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Cows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sz="36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ride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 bicycle.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 bwMode="auto">
          <a:xfrm>
            <a:off x="1367863" y="1126516"/>
            <a:ext cx="1368152" cy="6000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TextBox 26"/>
          <p:cNvSpPr txBox="1">
            <a:spLocks noChangeArrowheads="1"/>
          </p:cNvSpPr>
          <p:nvPr/>
        </p:nvSpPr>
        <p:spPr bwMode="auto">
          <a:xfrm>
            <a:off x="2987824" y="2687697"/>
            <a:ext cx="5786438" cy="1261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Crocodiles </a:t>
            </a:r>
            <a:r>
              <a:rPr lang="en-US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can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swim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5182053" y="2897494"/>
            <a:ext cx="949003" cy="42114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4" name="Picture 2" descr="Картинка 19 из 8287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995" y="2159365"/>
            <a:ext cx="2029414" cy="215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1601456" y="5045792"/>
            <a:ext cx="5786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Dogs can</a:t>
            </a:r>
            <a:r>
              <a:rPr lang="en-US" sz="36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fly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2716105" y="5090363"/>
            <a:ext cx="1368152" cy="6000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8" name="Picture 4" descr="http://xoxo.ru/wp-content/uploads/2020/12/p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609" y="4336908"/>
            <a:ext cx="3009975" cy="2106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raduga-shop.ru/wa-data/public/shop/products/03/59/35903/images/59255/59255.600x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6452" y="944192"/>
            <a:ext cx="2571931" cy="1564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0596" y="239375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practice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278493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/>
      <p:bldP spid="13" grpId="0" animBg="1"/>
      <p:bldP spid="13" grpId="1" animBg="1"/>
      <p:bldP spid="15" grpId="0"/>
      <p:bldP spid="17" grpId="0" animBg="1"/>
      <p:bldP spid="17" grpId="1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1" name="TextBox 16"/>
          <p:cNvSpPr txBox="1">
            <a:spLocks noChangeArrowheads="1"/>
          </p:cNvSpPr>
          <p:nvPr/>
        </p:nvSpPr>
        <p:spPr bwMode="auto">
          <a:xfrm>
            <a:off x="683568" y="714375"/>
            <a:ext cx="3571875" cy="64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Foxes can run.       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1994633" y="772216"/>
            <a:ext cx="785812" cy="64293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https://w-dog.ru/wallpapers/5/11/384512395141952/lisa-ryzhaya-vzglyad-sneg-zim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535" y="604580"/>
            <a:ext cx="2431721" cy="1621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22"/>
          <p:cNvSpPr txBox="1">
            <a:spLocks noChangeArrowheads="1"/>
          </p:cNvSpPr>
          <p:nvPr/>
        </p:nvSpPr>
        <p:spPr bwMode="auto">
          <a:xfrm>
            <a:off x="2977420" y="3055861"/>
            <a:ext cx="578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Bears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sz="36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sing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 bwMode="auto">
          <a:xfrm>
            <a:off x="5355438" y="3140682"/>
            <a:ext cx="1368152" cy="6000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2" name="Picture 4" descr="https://webmg.ru/wp-content/uploads/2022/09/i-106-27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714" y="2402921"/>
            <a:ext cx="2470182" cy="1853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22"/>
          <p:cNvSpPr txBox="1">
            <a:spLocks noChangeArrowheads="1"/>
          </p:cNvSpPr>
          <p:nvPr/>
        </p:nvSpPr>
        <p:spPr bwMode="auto">
          <a:xfrm>
            <a:off x="3635896" y="5433545"/>
            <a:ext cx="578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Elephants can</a:t>
            </a:r>
            <a:r>
              <a:rPr lang="en-US" sz="36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 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jump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 bwMode="auto">
          <a:xfrm>
            <a:off x="5660395" y="5433545"/>
            <a:ext cx="1368152" cy="6000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4" name="Picture 6" descr="https://i.pinimg.com/originals/5e/d3/66/5ed36653f3e8b6bf18090864eaa4706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638670"/>
            <a:ext cx="2392671" cy="158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403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/>
      <p:bldP spid="15" grpId="0" animBg="1"/>
      <p:bldP spid="15" grpId="1" animBg="1"/>
      <p:bldP spid="16" grpId="0"/>
      <p:bldP spid="18" grpId="0" animBg="1"/>
      <p:bldP spid="18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7" name="TextBox 20"/>
          <p:cNvSpPr txBox="1">
            <a:spLocks noChangeArrowheads="1"/>
          </p:cNvSpPr>
          <p:nvPr/>
        </p:nvSpPr>
        <p:spPr bwMode="auto">
          <a:xfrm>
            <a:off x="611560" y="620688"/>
            <a:ext cx="58578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Monkeys can climb.        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Овал 21"/>
          <p:cNvSpPr/>
          <p:nvPr/>
        </p:nvSpPr>
        <p:spPr>
          <a:xfrm>
            <a:off x="2483768" y="623863"/>
            <a:ext cx="785813" cy="642937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4" name="Picture 2" descr="https://masyamba.ru/%D1%84%D0%BE%D1%82%D0%BE-%D0%BE%D0%B1%D0%B5%D0%B7%D1%8C%D1%8F%D0%BD/21-%D1%81%D0%BA%D0%B0%D1%87%D0%B0%D1%82%D1%8C-%D1%84%D0%BE%D1%82%D0%BE-%D0%BE%D0%B1%D0%B5%D0%B7%D1%8C%D1%8F%D0%BD%D1%8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83713"/>
            <a:ext cx="2088232" cy="1566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20"/>
          <p:cNvSpPr txBox="1">
            <a:spLocks noChangeArrowheads="1"/>
          </p:cNvSpPr>
          <p:nvPr/>
        </p:nvSpPr>
        <p:spPr bwMode="auto">
          <a:xfrm>
            <a:off x="3370969" y="2682514"/>
            <a:ext cx="578643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Giraffes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sz="36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dance.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 bwMode="auto">
          <a:xfrm>
            <a:off x="5372349" y="2778948"/>
            <a:ext cx="1368152" cy="6000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6" name="Picture 4" descr="https://zeleniymir.org/wp-content/uploads/2019/04/ZHiraf-32-1024x76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581" y="1951412"/>
            <a:ext cx="2654581" cy="199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20"/>
          <p:cNvSpPr txBox="1">
            <a:spLocks noChangeArrowheads="1"/>
          </p:cNvSpPr>
          <p:nvPr/>
        </p:nvSpPr>
        <p:spPr bwMode="auto">
          <a:xfrm>
            <a:off x="2924855" y="4986798"/>
            <a:ext cx="5786437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Fish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sz="3600" b="1" baseline="300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ru-RU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walk.</a:t>
            </a:r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/>
            <a:endParaRPr lang="ru-RU" sz="36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 bwMode="auto">
          <a:xfrm>
            <a:off x="5940152" y="5026183"/>
            <a:ext cx="1368152" cy="60007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078" name="Picture 6" descr="https://wallup.net/wp-content/uploads/2018/10/08/918611-fish-fishes-underwater-sealife-ocean-sea-wat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3071" y="4509120"/>
            <a:ext cx="2513020" cy="188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0060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12" grpId="0"/>
      <p:bldP spid="13" grpId="0" animBg="1"/>
      <p:bldP spid="13" grpId="1" animBg="1"/>
      <p:bldP spid="15" grpId="0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6000" y="772177"/>
            <a:ext cx="8229600" cy="778098"/>
          </a:xfrm>
        </p:spPr>
        <p:txBody>
          <a:bodyPr>
            <a:noAutofit/>
          </a:bodyPr>
          <a:lstStyle/>
          <a:p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learn the rule</a:t>
            </a:r>
            <a:r>
              <a:rPr lang="en-US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en-US" sz="8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can</a:t>
            </a:r>
            <a:endParaRPr lang="ru-RU" sz="8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8571" y="1913801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rgbClr val="FF0000"/>
                </a:solidFill>
              </a:rPr>
              <a:t>Означает:</a:t>
            </a:r>
            <a:r>
              <a:rPr lang="ru-RU" dirty="0" smtClean="0"/>
              <a:t> мочь, уметь</a:t>
            </a:r>
          </a:p>
          <a:p>
            <a:pPr marL="0" indent="0"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rgbClr val="FF0000"/>
                </a:solidFill>
              </a:rPr>
              <a:t>Например</a:t>
            </a:r>
            <a:r>
              <a:rPr lang="ru-RU" dirty="0" smtClean="0"/>
              <a:t>: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I can swim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я умею плавать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She can dance –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Она умеет танцевать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/>
              <a:t>       </a:t>
            </a:r>
            <a:r>
              <a:rPr lang="ru-RU" b="1" dirty="0" smtClean="0">
                <a:solidFill>
                  <a:schemeClr val="tx2"/>
                </a:solidFill>
              </a:rPr>
              <a:t>После модального глагола </a:t>
            </a:r>
            <a:r>
              <a:rPr lang="en-US" sz="4400" b="1" dirty="0" smtClean="0">
                <a:solidFill>
                  <a:srgbClr val="002060"/>
                </a:solidFill>
              </a:rPr>
              <a:t>can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b="1" dirty="0" smtClean="0">
                <a:solidFill>
                  <a:schemeClr val="tx2"/>
                </a:solidFill>
              </a:rPr>
              <a:t>частица </a:t>
            </a:r>
            <a:r>
              <a:rPr lang="en-US" sz="4400" b="1" dirty="0" smtClean="0">
                <a:solidFill>
                  <a:srgbClr val="FF0000"/>
                </a:solidFill>
              </a:rPr>
              <a:t>to</a:t>
            </a:r>
            <a:r>
              <a:rPr lang="en-US" b="1" dirty="0" smtClean="0">
                <a:solidFill>
                  <a:schemeClr val="tx2"/>
                </a:solidFill>
              </a:rPr>
              <a:t> </a:t>
            </a:r>
            <a:r>
              <a:rPr lang="ru-RU" sz="3600" b="1" u="sng" dirty="0" smtClean="0">
                <a:solidFill>
                  <a:schemeClr val="tx2"/>
                </a:solidFill>
              </a:rPr>
              <a:t>не ставится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  <a:endParaRPr lang="ru-RU" b="1" dirty="0">
              <a:solidFill>
                <a:schemeClr val="tx2"/>
              </a:solidFill>
            </a:endParaRPr>
          </a:p>
        </p:txBody>
      </p:sp>
      <p:pic>
        <p:nvPicPr>
          <p:cNvPr id="4" name="Picture 6" descr="https://cdn.culture.ru/images/bd6e7ca6-7cac-508b-ab7d-7ab6529162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550275"/>
            <a:ext cx="1944216" cy="1639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2" descr="http://ukrkarta.ua/fckeditor/userfiles/%D0%B3%D0%B0%D0%BB%D0%BE%D1%87%D0%BA%D0%B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 descr="https://yt3.ggpht.com/a/AGF-l79MuRT3ageH9vbWPMEck2GtuW3frv5DAZQ5xg=s900-c-k-c0xffffffff-no-rj-m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6" descr="https://yt3.ggpht.com/a/AGF-l79MuRT3ageH9vbWPMEck2GtuW3frv5DAZQ5xg=s900-c-k-c0xffffffff-no-rj-mo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4" name="Picture 8" descr="https://png-library.net/images/Acbr998x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549" y="1214501"/>
            <a:ext cx="669389" cy="67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https://png-library.net/images/Acbr998x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08" y="2034311"/>
            <a:ext cx="669389" cy="671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ttps://sun9-59.userapi.com/impf/ziHBCs5kloosyWFwC9UT-9VXb3hiIb2CTCOCsg/WbOMyOc-SQw.jpg?size=0x0&amp;quality=90&amp;proxy=1&amp;sign=7b61064f8e374eedf06c9e18b56d94db&amp;c_uniq_tag=3MM4-RAm96e6IA4hVAlTgfD5EbZqcRvwUsjEnUpFh-o&amp;type=video_thumb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284" y="4293096"/>
            <a:ext cx="727781" cy="871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94529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E:\3 класс\r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907704" y="11663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speak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12012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kiropraktor.me/wp-content/uploads/2018/10/can-and-can-t-worksheets-abilities-with-can-can-not-worksheets-for-teachers-d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60" y="188640"/>
            <a:ext cx="8892480" cy="6480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86000" y="0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play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84284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E:\3 класс\hello_html_36b2d9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302532" y="620689"/>
            <a:ext cx="749188" cy="287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can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60742" y="1575674"/>
            <a:ext cx="925637" cy="36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</a:rPr>
              <a:t>an’t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47040" y="2492896"/>
            <a:ext cx="749188" cy="287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can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208570" y="3429000"/>
            <a:ext cx="749188" cy="287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can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08570" y="4437112"/>
            <a:ext cx="749188" cy="2872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 smtClean="0">
                <a:solidFill>
                  <a:schemeClr val="tx1"/>
                </a:solidFill>
              </a:rPr>
              <a:t>can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08570" y="5373216"/>
            <a:ext cx="925637" cy="36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</a:rPr>
              <a:t>an’t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208570" y="6237312"/>
            <a:ext cx="925637" cy="362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b="1" dirty="0">
                <a:solidFill>
                  <a:schemeClr val="tx1"/>
                </a:solidFill>
              </a:rPr>
              <a:t>c</a:t>
            </a:r>
            <a:r>
              <a:rPr lang="en-US" sz="2400" b="1" dirty="0" smtClean="0">
                <a:solidFill>
                  <a:schemeClr val="tx1"/>
                </a:solidFill>
              </a:rPr>
              <a:t>an’t</a:t>
            </a:r>
            <a:endParaRPr lang="ru-RU" sz="2400" b="1" dirty="0">
              <a:solidFill>
                <a:schemeClr val="tx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623560" y="-2342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do the exercise</a:t>
            </a:r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8006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 animBg="1"/>
      <p:bldP spid="4" grpId="1" animBg="1"/>
      <p:bldP spid="5" grpId="1" animBg="1"/>
      <p:bldP spid="6" grpId="1" animBg="1"/>
      <p:bldP spid="7" grpId="1" animBg="1"/>
      <p:bldP spid="8" grpId="1" animBg="1"/>
      <p:bldP spid="9" grpId="1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Admin\Desktop\занятия\img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151" y="1002815"/>
            <a:ext cx="8208912" cy="4730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вал 1"/>
          <p:cNvSpPr/>
          <p:nvPr/>
        </p:nvSpPr>
        <p:spPr>
          <a:xfrm>
            <a:off x="683568" y="2508213"/>
            <a:ext cx="7776864" cy="1512168"/>
          </a:xfrm>
          <a:prstGeom prst="ellipse">
            <a:avLst/>
          </a:prstGeom>
          <a:solidFill>
            <a:schemeClr val="bg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" y="359471"/>
            <a:ext cx="8229600" cy="6375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rgbClr val="FF0000"/>
                </a:solidFill>
              </a:rPr>
              <a:t>Вопросительное предложение с </a:t>
            </a:r>
            <a:r>
              <a:rPr lang="en-US" sz="4400" b="1" dirty="0" smtClean="0">
                <a:solidFill>
                  <a:srgbClr val="002060"/>
                </a:solidFill>
              </a:rPr>
              <a:t>can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15718" y="5696425"/>
            <a:ext cx="8229600" cy="6375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ru-RU" dirty="0" smtClean="0"/>
              <a:t>      </a:t>
            </a:r>
            <a:r>
              <a:rPr lang="ru-RU" b="1" dirty="0" smtClean="0">
                <a:solidFill>
                  <a:srgbClr val="FF0000"/>
                </a:solidFill>
              </a:rPr>
              <a:t>Например: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  <a:r>
              <a:rPr lang="en-US" b="1" u="sng" dirty="0" smtClean="0">
                <a:solidFill>
                  <a:srgbClr val="002060"/>
                </a:solidFill>
              </a:rPr>
              <a:t>Can</a:t>
            </a:r>
            <a:r>
              <a:rPr lang="en-US" b="1" dirty="0" smtClean="0">
                <a:solidFill>
                  <a:srgbClr val="002060"/>
                </a:solidFill>
              </a:rPr>
              <a:t> you sing? – </a:t>
            </a:r>
            <a:r>
              <a:rPr lang="ru-RU" b="1" dirty="0" smtClean="0">
                <a:solidFill>
                  <a:srgbClr val="002060"/>
                </a:solidFill>
              </a:rPr>
              <a:t>Ты умеешь петь?</a:t>
            </a:r>
            <a:endParaRPr lang="ru-RU" sz="4400" b="1" dirty="0">
              <a:solidFill>
                <a:srgbClr val="002060"/>
              </a:solidFill>
            </a:endParaRPr>
          </a:p>
        </p:txBody>
      </p:sp>
      <p:pic>
        <p:nvPicPr>
          <p:cNvPr id="6" name="Picture 6" descr="https://cdn.culture.ru/images/bd6e7ca6-7cac-508b-ab7d-7ab6529162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5158" y="4383968"/>
            <a:ext cx="1440160" cy="1361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32301" y="144269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learn the rule</a:t>
            </a:r>
            <a:b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11763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трелка вниз 2"/>
          <p:cNvSpPr/>
          <p:nvPr/>
        </p:nvSpPr>
        <p:spPr>
          <a:xfrm>
            <a:off x="2555776" y="1907704"/>
            <a:ext cx="1080120" cy="1800200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низ 3"/>
          <p:cNvSpPr/>
          <p:nvPr/>
        </p:nvSpPr>
        <p:spPr>
          <a:xfrm>
            <a:off x="5508104" y="1923747"/>
            <a:ext cx="1080120" cy="1800200"/>
          </a:xfrm>
          <a:prstGeom prst="down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Овал 1"/>
          <p:cNvSpPr/>
          <p:nvPr/>
        </p:nvSpPr>
        <p:spPr>
          <a:xfrm>
            <a:off x="2051720" y="1052736"/>
            <a:ext cx="5184576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 smtClean="0"/>
          </a:p>
          <a:p>
            <a:pPr algn="ctr"/>
            <a:r>
              <a:rPr lang="en-US" sz="4800" b="1" dirty="0" smtClean="0"/>
              <a:t>Can you …?</a:t>
            </a:r>
          </a:p>
          <a:p>
            <a:pPr algn="ctr"/>
            <a:endParaRPr lang="ru-RU" sz="3600" b="1" dirty="0"/>
          </a:p>
        </p:txBody>
      </p:sp>
      <p:sp>
        <p:nvSpPr>
          <p:cNvPr id="5" name="Овал 4"/>
          <p:cNvSpPr/>
          <p:nvPr/>
        </p:nvSpPr>
        <p:spPr>
          <a:xfrm>
            <a:off x="1403648" y="3717032"/>
            <a:ext cx="3168352" cy="122413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Yes, I can</a:t>
            </a:r>
            <a:endParaRPr lang="ru-RU" sz="3200" b="1" dirty="0" smtClean="0"/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да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4048" y="3717032"/>
            <a:ext cx="3168352" cy="1224136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smtClean="0"/>
              <a:t>No, I can’t</a:t>
            </a:r>
            <a:endParaRPr lang="ru-RU" sz="3200" b="1" dirty="0" smtClean="0"/>
          </a:p>
          <a:p>
            <a:pPr algn="ctr"/>
            <a:r>
              <a:rPr lang="ru-RU" sz="3200" b="1" dirty="0" smtClean="0">
                <a:solidFill>
                  <a:srgbClr val="FF0000"/>
                </a:solidFill>
              </a:rPr>
              <a:t>нет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7" name="Picture 6" descr="https://cdn.culture.ru/images/bd6e7ca6-7cac-508b-ab7d-7ab6529162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550" y="4941168"/>
            <a:ext cx="1902562" cy="1604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Объект 2"/>
          <p:cNvSpPr txBox="1">
            <a:spLocks/>
          </p:cNvSpPr>
          <p:nvPr/>
        </p:nvSpPr>
        <p:spPr>
          <a:xfrm>
            <a:off x="457200" y="188640"/>
            <a:ext cx="8229600" cy="6375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                         </a:t>
            </a:r>
            <a:r>
              <a:rPr lang="ru-RU" b="1" dirty="0" smtClean="0">
                <a:solidFill>
                  <a:srgbClr val="FF0000"/>
                </a:solidFill>
              </a:rPr>
              <a:t>Ответы на вопрос</a:t>
            </a:r>
            <a:endParaRPr lang="ru-RU" sz="4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391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28" y="1129088"/>
            <a:ext cx="3175033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353" y="860811"/>
            <a:ext cx="2402882" cy="34094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329" y="3284984"/>
            <a:ext cx="2299570" cy="32439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706" y="4342457"/>
            <a:ext cx="1584176" cy="218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076" y="827388"/>
            <a:ext cx="1594076" cy="23042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82071" y="26064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practice and play</a:t>
            </a:r>
            <a:r>
              <a:rPr lang="en-US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en-US" sz="7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062155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998" y="1124744"/>
            <a:ext cx="3420522" cy="478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401515" cy="4785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974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377" y="1124744"/>
            <a:ext cx="3366812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124744"/>
            <a:ext cx="3336769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6849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3358203" cy="472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15" y="1196753"/>
            <a:ext cx="3365503" cy="472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83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052736"/>
            <a:ext cx="3456384" cy="4924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3868" y="1052736"/>
            <a:ext cx="3482587" cy="491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3463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3 класс\img7g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07285"/>
            <a:ext cx="8532812" cy="6217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 flipV="1">
            <a:off x="3851920" y="908720"/>
            <a:ext cx="129614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/>
          <p:cNvCxnSpPr/>
          <p:nvPr/>
        </p:nvCxnSpPr>
        <p:spPr>
          <a:xfrm flipV="1">
            <a:off x="3707904" y="1916832"/>
            <a:ext cx="324036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 flipV="1">
            <a:off x="3563888" y="2996952"/>
            <a:ext cx="1584176" cy="39156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V="1">
            <a:off x="4067944" y="4149080"/>
            <a:ext cx="2880320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499992" y="5301208"/>
            <a:ext cx="1440160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1049605" y="153342"/>
            <a:ext cx="712879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</a:t>
            </a:r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read the examples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815401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57200" y="188640"/>
            <a:ext cx="8229600" cy="63753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FF0000"/>
                </a:solidFill>
              </a:rPr>
              <a:t>Расположи слова в правильном порядке</a:t>
            </a:r>
            <a:endParaRPr lang="ru-RU" sz="4400" b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64116" y="898578"/>
            <a:ext cx="8229600" cy="316835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sz="4000" b="1" dirty="0" smtClean="0">
                <a:solidFill>
                  <a:schemeClr val="tx2"/>
                </a:solidFill>
              </a:rPr>
              <a:t> </a:t>
            </a:r>
            <a:r>
              <a:rPr lang="en-US" sz="4000" b="1" dirty="0" smtClean="0">
                <a:solidFill>
                  <a:schemeClr val="tx2"/>
                </a:solidFill>
              </a:rPr>
              <a:t>1. tennis/can/they/play  ?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b="1" dirty="0" smtClean="0">
                <a:solidFill>
                  <a:schemeClr val="tx2"/>
                </a:solidFill>
              </a:rPr>
              <a:t> 2. read/you/can  .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b="1" dirty="0" smtClean="0">
                <a:solidFill>
                  <a:schemeClr val="tx2"/>
                </a:solidFill>
              </a:rPr>
              <a:t> 3. ride/can/she/bike/a ?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b="1" dirty="0" smtClean="0">
                <a:solidFill>
                  <a:schemeClr val="tx2"/>
                </a:solidFill>
              </a:rPr>
              <a:t> 4. climb/brother/your/can’t .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b="1" dirty="0" smtClean="0">
                <a:solidFill>
                  <a:schemeClr val="tx2"/>
                </a:solidFill>
              </a:rPr>
              <a:t> 5. you/can/songs/sing .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b="1" dirty="0" smtClean="0">
                <a:solidFill>
                  <a:schemeClr val="tx2"/>
                </a:solidFill>
              </a:rPr>
              <a:t>6. they/can/kite/a/fly ?</a:t>
            </a:r>
          </a:p>
          <a:p>
            <a:pPr marL="0" indent="0">
              <a:buFont typeface="Arial" pitchFamily="34" charset="0"/>
              <a:buNone/>
            </a:pPr>
            <a:r>
              <a:rPr lang="en-US" sz="4000" b="1" dirty="0" smtClean="0">
                <a:solidFill>
                  <a:schemeClr val="tx2"/>
                </a:solidFill>
              </a:rPr>
              <a:t>7. can’t/a/drive/car/he .</a:t>
            </a:r>
          </a:p>
          <a:p>
            <a:pPr marL="0" indent="0">
              <a:buFont typeface="Arial" pitchFamily="34" charset="0"/>
              <a:buNone/>
            </a:pPr>
            <a:endParaRPr lang="ru-RU" sz="4000" b="1" dirty="0">
              <a:solidFill>
                <a:schemeClr val="tx2"/>
              </a:solidFill>
            </a:endParaRPr>
          </a:p>
        </p:txBody>
      </p:sp>
      <p:pic>
        <p:nvPicPr>
          <p:cNvPr id="5124" name="Picture 4" descr="https://thumbs.dreamstime.com/b/businessman-two-thumbs-up-saying-good-job-vector-stock-lifting-his-886097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933056"/>
            <a:ext cx="2491206" cy="249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073982" y="826171"/>
            <a:ext cx="5154202" cy="658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/>
              <a:t>Can they play tennis?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73982" y="1691358"/>
            <a:ext cx="5154202" cy="59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/>
              <a:t>You can read.</a:t>
            </a:r>
            <a:endParaRPr lang="ru-RU" sz="40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73982" y="2375280"/>
            <a:ext cx="5154202" cy="59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/>
              <a:t>Can she ride a bike?</a:t>
            </a:r>
            <a:endParaRPr lang="ru-RU" sz="4000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137890" y="3155717"/>
            <a:ext cx="5666357" cy="59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/>
              <a:t>Your brother can’t climb.</a:t>
            </a:r>
            <a:endParaRPr lang="ru-RU" sz="40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073982" y="3933056"/>
            <a:ext cx="5154202" cy="59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/>
              <a:t>You can sing songs.</a:t>
            </a:r>
            <a:endParaRPr lang="ru-RU" sz="4000" b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98297" y="4685409"/>
            <a:ext cx="5154202" cy="59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/>
              <a:t>Can they fly a kite?</a:t>
            </a:r>
            <a:endParaRPr lang="ru-RU" sz="40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098297" y="5445224"/>
            <a:ext cx="5154202" cy="599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000" b="1" dirty="0" smtClean="0"/>
              <a:t>He can’t drive a car.</a:t>
            </a:r>
            <a:endParaRPr lang="ru-RU" sz="4000" b="1" dirty="0"/>
          </a:p>
        </p:txBody>
      </p:sp>
      <p:sp>
        <p:nvSpPr>
          <p:cNvPr id="4" name="Прямоугольник 3"/>
          <p:cNvSpPr/>
          <p:nvPr/>
        </p:nvSpPr>
        <p:spPr>
          <a:xfrm rot="1116962">
            <a:off x="5486724" y="116161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36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Let’s </a:t>
            </a:r>
            <a:r>
              <a:rPr lang="en-US" sz="36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sum up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572483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ntr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1" animBg="1"/>
      <p:bldP spid="8" grpId="1" animBg="1"/>
      <p:bldP spid="9" grpId="1" animBg="1"/>
      <p:bldP spid="10" grpId="1" animBg="1"/>
      <p:bldP spid="11" grpId="1" animBg="1"/>
      <p:bldP spid="12" grpId="1" animBg="1"/>
      <p:bldP spid="4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Прямоугольник 10"/>
          <p:cNvSpPr>
            <a:spLocks noChangeArrowheads="1"/>
          </p:cNvSpPr>
          <p:nvPr/>
        </p:nvSpPr>
        <p:spPr bwMode="auto">
          <a:xfrm>
            <a:off x="899592" y="1268760"/>
            <a:ext cx="724143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C00000"/>
                </a:solidFill>
              </a:rPr>
              <a:t>I can jump, I can run,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I can sing, I can dance,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I can swim, I can’t fly,</a:t>
            </a:r>
          </a:p>
          <a:p>
            <a:pPr algn="ctr"/>
            <a:r>
              <a:rPr lang="en-US" sz="4000" b="1" dirty="0">
                <a:solidFill>
                  <a:srgbClr val="C00000"/>
                </a:solidFill>
              </a:rPr>
              <a:t>I can climb and say “good – bye”!</a:t>
            </a:r>
            <a:endParaRPr lang="ru-RU" sz="4000" b="1" dirty="0">
              <a:solidFill>
                <a:srgbClr val="C00000"/>
              </a:solidFill>
            </a:endParaRPr>
          </a:p>
        </p:txBody>
      </p:sp>
      <p:pic>
        <p:nvPicPr>
          <p:cNvPr id="37891" name="Picture 5" descr="misc_ju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4289777"/>
            <a:ext cx="1728192" cy="210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2" name="Picture 6" descr="sports_ru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9458" y="4261556"/>
            <a:ext cx="217170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8980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Олга\Desktop\deti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196752"/>
            <a:ext cx="7164407" cy="4886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Олга\Desktop\image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3022" y="332655"/>
            <a:ext cx="3653609" cy="1940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946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borovichionline.ru/wp-content/uploads/2015/09/1428479750-1358149076_plavani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127" y="834483"/>
            <a:ext cx="5443379" cy="3628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500166" y="4572008"/>
            <a:ext cx="5743303" cy="184665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6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u="sng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swim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–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умею плавать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924300" y="4572000"/>
            <a:ext cx="1871663" cy="9239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2085817" y="153084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000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Let’s practice 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550303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00166" y="4572008"/>
            <a:ext cx="6473247" cy="184665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6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u="sng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ride a bike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–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умею 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…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4099" name="Picture 2" descr="http://www.loveclapham.com/wp-content/uploads/2014/02/Cycling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88" y="357188"/>
            <a:ext cx="6548437" cy="437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63888" y="4732337"/>
            <a:ext cx="3312021" cy="9286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611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4500570"/>
            <a:ext cx="3805722" cy="184665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6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u="sng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fly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–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умею …</a:t>
            </a:r>
          </a:p>
        </p:txBody>
      </p:sp>
      <p:pic>
        <p:nvPicPr>
          <p:cNvPr id="5123" name="Picture 2" descr="http://topnop.ir/uploads/201309/tpn7811/large/awtCrPqyd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8625"/>
            <a:ext cx="7143750" cy="401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60850" y="4500563"/>
            <a:ext cx="887413" cy="10890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810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97075" y="4500570"/>
            <a:ext cx="6938759" cy="184665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6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u="sng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climb </a:t>
            </a:r>
            <a:r>
              <a:rPr lang="en-US" sz="5400" b="1" u="sng" dirty="0" smtClean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the trees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–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умею …</a:t>
            </a:r>
          </a:p>
        </p:txBody>
      </p:sp>
      <p:pic>
        <p:nvPicPr>
          <p:cNvPr id="6147" name="Picture 2" descr="http://www.ejphoto.com/images_MN/MN_BlackBear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38" y="428625"/>
            <a:ext cx="2852737" cy="425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2843808" y="4683125"/>
            <a:ext cx="4392488" cy="906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251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9648" y="4500570"/>
            <a:ext cx="4665060" cy="184665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6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u="sng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cook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–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умею 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708400" y="4724400"/>
            <a:ext cx="1727200" cy="700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652463"/>
            <a:ext cx="5697538" cy="381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094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0005" y="4500570"/>
            <a:ext cx="7704353" cy="1846659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I </a:t>
            </a:r>
            <a:r>
              <a:rPr lang="en-US" sz="6000" b="1" i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can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u="sng" dirty="0">
                <a:ln w="11430"/>
                <a:solidFill>
                  <a:srgbClr val="00B0F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speak English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. – 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>
              <a:defRPr/>
            </a:pPr>
            <a:r>
              <a:rPr lang="ru-RU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Я умею …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520280" y="4797425"/>
            <a:ext cx="4176464" cy="6270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819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515938"/>
            <a:ext cx="5832475" cy="395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721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3011</TotalTime>
  <Words>463</Words>
  <Application>Microsoft Office PowerPoint</Application>
  <PresentationFormat>Экран (4:3)</PresentationFormat>
  <Paragraphs>120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Презентация PowerPoint</vt:lpstr>
      <vt:lpstr>Let’s learn the rule can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Admin</cp:lastModifiedBy>
  <cp:revision>479</cp:revision>
  <dcterms:created xsi:type="dcterms:W3CDTF">2015-09-10T14:40:32Z</dcterms:created>
  <dcterms:modified xsi:type="dcterms:W3CDTF">2023-01-18T21:42:11Z</dcterms:modified>
  <cp:contentStatus/>
</cp:coreProperties>
</file>