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20" r:id="rId2"/>
    <p:sldId id="322" r:id="rId3"/>
    <p:sldId id="323" r:id="rId4"/>
    <p:sldId id="343" r:id="rId5"/>
    <p:sldId id="326" r:id="rId6"/>
    <p:sldId id="346" r:id="rId7"/>
    <p:sldId id="344" r:id="rId8"/>
    <p:sldId id="347" r:id="rId9"/>
    <p:sldId id="348" r:id="rId10"/>
    <p:sldId id="336" r:id="rId11"/>
    <p:sldId id="350" r:id="rId12"/>
    <p:sldId id="351" r:id="rId13"/>
    <p:sldId id="363" r:id="rId14"/>
    <p:sldId id="356" r:id="rId15"/>
    <p:sldId id="366" r:id="rId16"/>
    <p:sldId id="357" r:id="rId17"/>
    <p:sldId id="364" r:id="rId18"/>
    <p:sldId id="325" r:id="rId19"/>
    <p:sldId id="370" r:id="rId20"/>
    <p:sldId id="352" r:id="rId21"/>
    <p:sldId id="355" r:id="rId22"/>
    <p:sldId id="353" r:id="rId23"/>
    <p:sldId id="358" r:id="rId24"/>
    <p:sldId id="335" r:id="rId25"/>
    <p:sldId id="361" r:id="rId26"/>
    <p:sldId id="362" r:id="rId27"/>
    <p:sldId id="338" r:id="rId28"/>
    <p:sldId id="359" r:id="rId29"/>
    <p:sldId id="360" r:id="rId30"/>
    <p:sldId id="342" r:id="rId31"/>
    <p:sldId id="365" r:id="rId32"/>
    <p:sldId id="369" r:id="rId33"/>
    <p:sldId id="332" r:id="rId34"/>
    <p:sldId id="367" r:id="rId35"/>
    <p:sldId id="368" r:id="rId36"/>
    <p:sldId id="371" r:id="rId37"/>
  </p:sldIdLst>
  <p:sldSz cx="1076483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39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МП" initials="К" lastIdx="1" clrIdx="0">
    <p:extLst>
      <p:ext uri="{19B8F6BF-5375-455C-9EA6-DF929625EA0E}">
        <p15:presenceInfo xmlns:p15="http://schemas.microsoft.com/office/powerpoint/2012/main" xmlns="" userId="КОМП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201" autoAdjust="0"/>
    <p:restoredTop sz="94669" autoAdjust="0"/>
  </p:normalViewPr>
  <p:slideViewPr>
    <p:cSldViewPr snapToGrid="0">
      <p:cViewPr varScale="1">
        <p:scale>
          <a:sx n="86" d="100"/>
          <a:sy n="86" d="100"/>
        </p:scale>
        <p:origin x="-840" y="-90"/>
      </p:cViewPr>
      <p:guideLst>
        <p:guide orient="horz" pos="2160"/>
        <p:guide pos="33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947F3-F283-4076-807A-4473A03627F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685800"/>
            <a:ext cx="5381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4406E-7EBE-4429-AAF5-4FE85F4A9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4406E-7EBE-4429-AAF5-4FE85F4A929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4406E-7EBE-4429-AAF5-4FE85F4A929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4406E-7EBE-4429-AAF5-4FE85F4A929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4406E-7EBE-4429-AAF5-4FE85F4A929F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5607" y="1122363"/>
            <a:ext cx="8073629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5607" y="3602038"/>
            <a:ext cx="80736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3" indent="0" algn="ctr">
              <a:buNone/>
              <a:defRPr sz="1800"/>
            </a:lvl3pPr>
            <a:lvl4pPr marL="1371574" indent="0" algn="ctr">
              <a:buNone/>
              <a:defRPr sz="1600"/>
            </a:lvl4pPr>
            <a:lvl5pPr marL="1828766" indent="0" algn="ctr">
              <a:buNone/>
              <a:defRPr sz="1600"/>
            </a:lvl5pPr>
            <a:lvl6pPr marL="2285957" indent="0" algn="ctr">
              <a:buNone/>
              <a:defRPr sz="1600"/>
            </a:lvl6pPr>
            <a:lvl7pPr marL="2743149" indent="0" algn="ctr">
              <a:buNone/>
              <a:defRPr sz="1600"/>
            </a:lvl7pPr>
            <a:lvl8pPr marL="3200341" indent="0" algn="ctr">
              <a:buNone/>
              <a:defRPr sz="1600"/>
            </a:lvl8pPr>
            <a:lvl9pPr marL="365753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86FC-4211-4D12-9F20-EF97FD98DBA2}" type="datetimeFigureOut">
              <a:rPr lang="ru-RU" smtClean="0"/>
              <a:pPr/>
              <a:t>26.04.2023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AD37-EBBD-4C66-AEA2-F126ACDD3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0179693"/>
      </p:ext>
    </p:extLst>
  </p:cSld>
  <p:clrMapOvr>
    <a:masterClrMapping/>
  </p:clrMapOvr>
  <p:transition spd="slow" advTm="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86FC-4211-4D12-9F20-EF97FD98DBA2}" type="datetimeFigureOut">
              <a:rPr lang="ru-RU" smtClean="0"/>
              <a:pPr/>
              <a:t>26.04.2023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AD37-EBBD-4C66-AEA2-F126ACDD3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6470729"/>
      </p:ext>
    </p:extLst>
  </p:cSld>
  <p:clrMapOvr>
    <a:masterClrMapping/>
  </p:clrMapOvr>
  <p:transition spd="slow" advTm="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03589" y="365125"/>
            <a:ext cx="2321168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0084" y="365125"/>
            <a:ext cx="6828944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86FC-4211-4D12-9F20-EF97FD98DBA2}" type="datetimeFigureOut">
              <a:rPr lang="ru-RU" smtClean="0"/>
              <a:pPr/>
              <a:t>26.04.2023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AD37-EBBD-4C66-AEA2-F126ACDD3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8841205"/>
      </p:ext>
    </p:extLst>
  </p:cSld>
  <p:clrMapOvr>
    <a:masterClrMapping/>
  </p:clrMapOvr>
  <p:transition spd="slow" advTm="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86FC-4211-4D12-9F20-EF97FD98DBA2}" type="datetimeFigureOut">
              <a:rPr lang="ru-RU" smtClean="0"/>
              <a:pPr/>
              <a:t>26.04.2023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AD37-EBBD-4C66-AEA2-F126ACDD3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6611189"/>
      </p:ext>
    </p:extLst>
  </p:cSld>
  <p:clrMapOvr>
    <a:masterClrMapping/>
  </p:clrMapOvr>
  <p:transition spd="slow" advTm="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478" y="1709742"/>
            <a:ext cx="9284673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4478" y="4589469"/>
            <a:ext cx="928467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86FC-4211-4D12-9F20-EF97FD98DBA2}" type="datetimeFigureOut">
              <a:rPr lang="ru-RU" smtClean="0"/>
              <a:pPr/>
              <a:t>26.04.2023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AD37-EBBD-4C66-AEA2-F126ACDD3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7341619"/>
      </p:ext>
    </p:extLst>
  </p:cSld>
  <p:clrMapOvr>
    <a:masterClrMapping/>
  </p:clrMapOvr>
  <p:transition spd="slow" advTm="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0086" y="1825625"/>
            <a:ext cx="457505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9701" y="1825625"/>
            <a:ext cx="457505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86FC-4211-4D12-9F20-EF97FD98DBA2}" type="datetimeFigureOut">
              <a:rPr lang="ru-RU" smtClean="0"/>
              <a:pPr/>
              <a:t>26.04.2023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AD37-EBBD-4C66-AEA2-F126ACDD3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7892568"/>
      </p:ext>
    </p:extLst>
  </p:cSld>
  <p:clrMapOvr>
    <a:masterClrMapping/>
  </p:clrMapOvr>
  <p:transition spd="slow" advTm="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487" y="365129"/>
            <a:ext cx="92846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1486" y="1681163"/>
            <a:ext cx="45540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3" indent="0">
              <a:buNone/>
              <a:defRPr sz="1800" b="1"/>
            </a:lvl3pPr>
            <a:lvl4pPr marL="1371574" indent="0">
              <a:buNone/>
              <a:defRPr sz="1600" b="1"/>
            </a:lvl4pPr>
            <a:lvl5pPr marL="1828766" indent="0">
              <a:buNone/>
              <a:defRPr sz="1600" b="1"/>
            </a:lvl5pPr>
            <a:lvl6pPr marL="2285957" indent="0">
              <a:buNone/>
              <a:defRPr sz="1600" b="1"/>
            </a:lvl6pPr>
            <a:lvl7pPr marL="2743149" indent="0">
              <a:buNone/>
              <a:defRPr sz="1600" b="1"/>
            </a:lvl7pPr>
            <a:lvl8pPr marL="3200341" indent="0">
              <a:buNone/>
              <a:defRPr sz="1600" b="1"/>
            </a:lvl8pPr>
            <a:lvl9pPr marL="36575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1486" y="2505075"/>
            <a:ext cx="455403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49701" y="1681163"/>
            <a:ext cx="45764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3" indent="0">
              <a:buNone/>
              <a:defRPr sz="1800" b="1"/>
            </a:lvl3pPr>
            <a:lvl4pPr marL="1371574" indent="0">
              <a:buNone/>
              <a:defRPr sz="1600" b="1"/>
            </a:lvl4pPr>
            <a:lvl5pPr marL="1828766" indent="0">
              <a:buNone/>
              <a:defRPr sz="1600" b="1"/>
            </a:lvl5pPr>
            <a:lvl6pPr marL="2285957" indent="0">
              <a:buNone/>
              <a:defRPr sz="1600" b="1"/>
            </a:lvl6pPr>
            <a:lvl7pPr marL="2743149" indent="0">
              <a:buNone/>
              <a:defRPr sz="1600" b="1"/>
            </a:lvl7pPr>
            <a:lvl8pPr marL="3200341" indent="0">
              <a:buNone/>
              <a:defRPr sz="1600" b="1"/>
            </a:lvl8pPr>
            <a:lvl9pPr marL="36575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49701" y="2505075"/>
            <a:ext cx="457645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86FC-4211-4D12-9F20-EF97FD98DBA2}" type="datetimeFigureOut">
              <a:rPr lang="ru-RU" smtClean="0"/>
              <a:pPr/>
              <a:t>26.04.2023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AD37-EBBD-4C66-AEA2-F126ACDD3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7647606"/>
      </p:ext>
    </p:extLst>
  </p:cSld>
  <p:clrMapOvr>
    <a:masterClrMapping/>
  </p:clrMapOvr>
  <p:transition spd="slow" advTm="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86FC-4211-4D12-9F20-EF97FD98DBA2}" type="datetimeFigureOut">
              <a:rPr lang="ru-RU" smtClean="0"/>
              <a:pPr/>
              <a:t>26.04.2023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AD37-EBBD-4C66-AEA2-F126ACDD3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5205582"/>
      </p:ext>
    </p:extLst>
  </p:cSld>
  <p:clrMapOvr>
    <a:masterClrMapping/>
  </p:clrMapOvr>
  <p:transition spd="slow" advTm="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86FC-4211-4D12-9F20-EF97FD98DBA2}" type="datetimeFigureOut">
              <a:rPr lang="ru-RU" smtClean="0"/>
              <a:pPr/>
              <a:t>26.04.2023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AD37-EBBD-4C66-AEA2-F126ACDD3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4095666"/>
      </p:ext>
    </p:extLst>
  </p:cSld>
  <p:clrMapOvr>
    <a:masterClrMapping/>
  </p:clrMapOvr>
  <p:transition spd="slow" advTm="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487" y="457200"/>
            <a:ext cx="3471940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6459" y="987430"/>
            <a:ext cx="54497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1487" y="2057400"/>
            <a:ext cx="347194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1" indent="0">
              <a:buNone/>
              <a:defRPr sz="1400"/>
            </a:lvl2pPr>
            <a:lvl3pPr marL="914383" indent="0">
              <a:buNone/>
              <a:defRPr sz="1200"/>
            </a:lvl3pPr>
            <a:lvl4pPr marL="1371574" indent="0">
              <a:buNone/>
              <a:defRPr sz="1000"/>
            </a:lvl4pPr>
            <a:lvl5pPr marL="1828766" indent="0">
              <a:buNone/>
              <a:defRPr sz="1000"/>
            </a:lvl5pPr>
            <a:lvl6pPr marL="2285957" indent="0">
              <a:buNone/>
              <a:defRPr sz="1000"/>
            </a:lvl6pPr>
            <a:lvl7pPr marL="2743149" indent="0">
              <a:buNone/>
              <a:defRPr sz="1000"/>
            </a:lvl7pPr>
            <a:lvl8pPr marL="3200341" indent="0">
              <a:buNone/>
              <a:defRPr sz="1000"/>
            </a:lvl8pPr>
            <a:lvl9pPr marL="365753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86FC-4211-4D12-9F20-EF97FD98DBA2}" type="datetimeFigureOut">
              <a:rPr lang="ru-RU" smtClean="0"/>
              <a:pPr/>
              <a:t>26.04.2023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AD37-EBBD-4C66-AEA2-F126ACDD3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7382849"/>
      </p:ext>
    </p:extLst>
  </p:cSld>
  <p:clrMapOvr>
    <a:masterClrMapping/>
  </p:clrMapOvr>
  <p:transition spd="slow" advTm="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487" y="457200"/>
            <a:ext cx="3471940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6459" y="987430"/>
            <a:ext cx="54497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91" indent="0">
              <a:buNone/>
              <a:defRPr sz="2800"/>
            </a:lvl2pPr>
            <a:lvl3pPr marL="914383" indent="0">
              <a:buNone/>
              <a:defRPr sz="2400"/>
            </a:lvl3pPr>
            <a:lvl4pPr marL="1371574" indent="0">
              <a:buNone/>
              <a:defRPr sz="2000"/>
            </a:lvl4pPr>
            <a:lvl5pPr marL="1828766" indent="0">
              <a:buNone/>
              <a:defRPr sz="2000"/>
            </a:lvl5pPr>
            <a:lvl6pPr marL="2285957" indent="0">
              <a:buNone/>
              <a:defRPr sz="2000"/>
            </a:lvl6pPr>
            <a:lvl7pPr marL="2743149" indent="0">
              <a:buNone/>
              <a:defRPr sz="2000"/>
            </a:lvl7pPr>
            <a:lvl8pPr marL="3200341" indent="0">
              <a:buNone/>
              <a:defRPr sz="2000"/>
            </a:lvl8pPr>
            <a:lvl9pPr marL="3657533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1487" y="2057400"/>
            <a:ext cx="347194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1" indent="0">
              <a:buNone/>
              <a:defRPr sz="1400"/>
            </a:lvl2pPr>
            <a:lvl3pPr marL="914383" indent="0">
              <a:buNone/>
              <a:defRPr sz="1200"/>
            </a:lvl3pPr>
            <a:lvl4pPr marL="1371574" indent="0">
              <a:buNone/>
              <a:defRPr sz="1000"/>
            </a:lvl4pPr>
            <a:lvl5pPr marL="1828766" indent="0">
              <a:buNone/>
              <a:defRPr sz="1000"/>
            </a:lvl5pPr>
            <a:lvl6pPr marL="2285957" indent="0">
              <a:buNone/>
              <a:defRPr sz="1000"/>
            </a:lvl6pPr>
            <a:lvl7pPr marL="2743149" indent="0">
              <a:buNone/>
              <a:defRPr sz="1000"/>
            </a:lvl7pPr>
            <a:lvl8pPr marL="3200341" indent="0">
              <a:buNone/>
              <a:defRPr sz="1000"/>
            </a:lvl8pPr>
            <a:lvl9pPr marL="365753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86FC-4211-4D12-9F20-EF97FD98DBA2}" type="datetimeFigureOut">
              <a:rPr lang="ru-RU" smtClean="0"/>
              <a:pPr/>
              <a:t>26.04.2023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AD37-EBBD-4C66-AEA2-F126ACDD3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50633"/>
      </p:ext>
    </p:extLst>
  </p:cSld>
  <p:clrMapOvr>
    <a:masterClrMapping/>
  </p:clrMapOvr>
  <p:transition spd="slow" advTm="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34000" contrast="4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085" y="365129"/>
            <a:ext cx="92846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085" y="1825625"/>
            <a:ext cx="92846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40085" y="6356356"/>
            <a:ext cx="2422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386FC-4211-4D12-9F20-EF97FD98DBA2}" type="datetimeFigureOut">
              <a:rPr lang="ru-RU" smtClean="0"/>
              <a:pPr/>
              <a:t>26.04.2023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5855" y="6356356"/>
            <a:ext cx="363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02668" y="6356356"/>
            <a:ext cx="2422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AAD37-EBBD-4C66-AEA2-F126ACDD3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944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wipe dir="r"/>
  </p:transition>
  <p:txStyles>
    <p:titleStyle>
      <a:lvl1pPr algn="l" defTabSz="91438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6" indent="-228596" algn="l" defTabSz="9143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7" indent="-228596" algn="l" defTabSz="9143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9" indent="-228596" algn="l" defTabSz="9143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0" indent="-228596" algn="l" defTabSz="9143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2" indent="-228596" algn="l" defTabSz="9143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3" indent="-228596" algn="l" defTabSz="9143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6" indent="-228596" algn="l" defTabSz="9143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7" indent="-228596" algn="l" defTabSz="9143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9" indent="-228596" algn="l" defTabSz="9143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3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4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6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7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9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1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3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5;&#1088;&#1077;&#1079;&#1077;&#1085;&#1090;&#1072;&#1094;&#1080;&#1103;%20&#1041;&#1086;&#1088;&#1086;&#1074;&#1080;&#1095;&#1080;%202020\&#1055;&#1088;&#1077;&#1079;&#1077;&#1085;&#1090;&#1072;&#1094;&#1080;&#1103;%20+&#1084;&#1091;&#1079;&#1099;&#1082;&#1072;\&#1087;&#1088;&#1077;&#1083;&#1102;&#1076;&#1080;&#1103;,%20&#1074;&#1072;&#1083;&#1100;&#1089;%20&#1084;&#1072;&#1079;&#1091;&#1088;&#1082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5;&#1088;&#1077;&#1079;&#1077;&#1085;&#1090;&#1072;&#1094;&#1080;&#1103;%20&#1041;&#1086;&#1088;&#1086;&#1074;&#1080;&#1095;&#1080;%202020\&#1055;&#1088;&#1077;&#1079;&#1077;&#1085;&#1090;&#1072;&#1094;&#1080;&#1103;%20+&#1084;&#1091;&#1079;&#1099;&#1082;&#1072;\&#1073;&#1080;&#1088;&#1102;&#1083;&#1100;&#1082;&#1072;.mp3" TargetMode="Externa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5;&#1088;&#1077;&#1079;&#1077;&#1085;&#1090;&#1072;&#1094;&#1080;&#1103;%20&#1041;&#1086;&#1088;&#1086;&#1074;&#1080;&#1095;&#1080;%202020\&#1055;&#1088;&#1077;&#1079;&#1077;&#1085;&#1090;&#1072;&#1094;&#1080;&#1103;%20+&#1084;&#1091;&#1079;&#1099;&#1082;&#1072;\&#1064;&#1091;&#1090;&#1086;&#1095;&#1085;&#1072;&#1103;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adovschool.ru/upload/wysiwyg/1be781d8e49f697ca11cc8128202942b.jpg" TargetMode="Externa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5;&#1088;&#1077;&#1079;&#1077;&#1085;&#1090;&#1072;&#1094;&#1080;&#1103;%20&#1041;&#1086;&#1088;&#1086;&#1074;&#1080;&#1095;&#1080;%202020\&#1055;&#1088;&#1077;&#1079;&#1077;&#1085;&#1090;&#1072;&#1094;&#1080;&#1103;%20+&#1084;&#1091;&#1079;&#1099;&#1082;&#1072;\&#1042;&#1072;&#1083;&#1100;&#1089;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adovschool.ru/upload/wysiwyg/19c78531e43d6cb3978749ac86ca3b08.jpg" TargetMode="Externa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5;&#1088;&#1077;&#1079;&#1077;&#1085;&#1090;&#1072;&#1094;&#1080;&#1103;%20&#1041;&#1086;&#1088;&#1086;&#1074;&#1080;&#1095;&#1080;%202020\&#1055;&#1088;&#1077;&#1079;&#1077;&#1085;&#1090;&#1072;&#1094;&#1080;&#1103;%20+&#1084;&#1091;&#1079;&#1099;&#1082;&#1072;\&#1069;&#1090;&#1102;&#1076;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5;&#1088;&#1077;&#1079;&#1077;&#1085;&#1090;&#1072;&#1094;&#1080;&#1103;%20&#1041;&#1086;&#1088;&#1086;&#1074;&#1080;&#1095;&#1080;%202020\&#1055;&#1088;&#1077;&#1079;&#1077;&#1085;&#1090;&#1072;&#1094;&#1080;&#1103;%20+&#1084;&#1091;&#1079;&#1099;&#1082;&#1072;\&#1055;&#1088;&#1086;%20&#1089;&#1090;&#1072;&#1088;&#1080;&#1085;&#1091;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5;&#1088;&#1077;&#1079;&#1077;&#1085;&#1090;&#1072;&#1094;&#1080;&#1103;%20&#1041;&#1086;&#1088;&#1086;&#1074;&#1080;&#1095;&#1080;%202020\&#1055;&#1088;&#1077;&#1079;&#1077;&#1085;&#1090;&#1072;&#1094;&#1080;&#1103;%20+&#1084;&#1091;&#1079;&#1099;&#1082;&#1072;\&#1086;&#1079;&#1077;&#1088;&#1086;.mp3" TargetMode="Externa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5;&#1088;&#1077;&#1079;&#1077;&#1085;&#1090;&#1072;&#1094;&#1080;&#1103;%20&#1041;&#1086;&#1088;&#1086;&#1074;&#1080;&#1095;&#1080;%202020\&#1055;&#1088;&#1077;&#1079;&#1077;&#1085;&#1090;&#1072;&#1094;&#1080;&#1103;%20+&#1084;&#1091;&#1079;&#1099;&#1082;&#1072;\&#1082;&#1080;&#1082;&#1080;&#1084;&#1086;&#1088;&#1072;.mp3" TargetMode="Externa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5;&#1088;&#1077;&#1079;&#1077;&#1085;&#1090;&#1072;&#1094;&#1080;&#1103;%20&#1041;&#1086;&#1088;&#1086;&#1074;&#1080;&#1095;&#1080;%202020\&#1055;&#1088;&#1077;&#1079;&#1077;&#1085;&#1090;&#1072;&#1094;&#1080;&#1103;%20+&#1084;&#1091;&#1079;&#1099;&#1082;&#1072;\&#1073;&#1072;&#1073;&#1072;%20&#1103;&#1075;&#1072;.mp3" TargetMode="Externa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5;&#1088;&#1077;&#1079;&#1077;&#1085;&#1090;&#1072;&#1094;&#1080;&#1103;%20&#1041;&#1086;&#1088;&#1086;&#1074;&#1080;&#1095;&#1080;%202020\&#1055;&#1088;&#1077;&#1079;&#1077;&#1085;&#1090;&#1072;&#1094;&#1080;&#1103;%20+&#1084;&#1091;&#1079;&#1099;&#1082;&#1072;\&#1087;&#1077;&#1088;&#1074;&#1086;&#1077;%20&#1089;&#1082;&#1077;&#1088;&#1094;&#1086;.mp3" TargetMode="Externa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5;&#1088;&#1077;&#1079;&#1077;&#1085;&#1090;&#1072;&#1094;&#1080;&#1103;%20&#1041;&#1086;&#1088;&#1086;&#1074;&#1080;&#1095;&#1080;%202020\&#1055;&#1088;&#1077;&#1079;&#1077;&#1085;&#1090;&#1072;&#1094;&#1080;&#1103;%20+&#1084;&#1091;&#1079;&#1099;&#1082;&#1072;\&#1087;&#1088;&#1086;&#1090;&#1103;&#1078;&#1085;&#1072;&#1103;.mp3" TargetMode="Externa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5;&#1088;&#1077;&#1079;&#1077;&#1085;&#1090;&#1072;&#1094;&#1080;&#1103;%20&#1041;&#1086;&#1088;&#1086;&#1074;&#1080;&#1095;&#1080;%202020\&#1055;&#1088;&#1077;&#1079;&#1077;&#1085;&#1090;&#1072;&#1094;&#1080;&#1103;%20+&#1084;&#1091;&#1079;&#1099;&#1082;&#1072;\&#1090;&#1072;&#1073;&#1072;&#1082;&#1077;&#1088;&#1082;&#1072;.mp3" TargetMode="Externa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music.yandex.ru/album/3833754/track/31600281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&quot;полыновка боровичи природа&quot;"/>
          <p:cNvPicPr>
            <a:picLocks noChangeAspect="1" noChangeArrowheads="1"/>
          </p:cNvPicPr>
          <p:nvPr/>
        </p:nvPicPr>
        <p:blipFill>
          <a:blip r:embed="rId4"/>
          <a:srcRect t="2590" r="1875" b="5450"/>
          <a:stretch>
            <a:fillRect/>
          </a:stretch>
        </p:blipFill>
        <p:spPr bwMode="auto">
          <a:xfrm>
            <a:off x="-451692" y="44068"/>
            <a:ext cx="11501609" cy="7044735"/>
          </a:xfrm>
          <a:prstGeom prst="rect">
            <a:avLst/>
          </a:prstGeom>
          <a:noFill/>
          <a:effectLst>
            <a:outerShdw blurRad="698500" dist="50800" dir="5400000" algn="ctr" rotWithShape="0">
              <a:srgbClr val="000000">
                <a:alpha val="14000"/>
              </a:srgbClr>
            </a:outerShdw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319489"/>
            <a:ext cx="103589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dirty="0" smtClean="0"/>
              <a:t> </a:t>
            </a:r>
            <a:r>
              <a:rPr lang="ru-RU" sz="4000" b="1" dirty="0" smtClean="0">
                <a:ln w="28575"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sz="5400" b="1" dirty="0" smtClean="0">
                <a:ln w="28575"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n w="2857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А.К. </a:t>
            </a:r>
            <a:r>
              <a:rPr lang="ru-RU" sz="5400" b="1" dirty="0" err="1" smtClean="0">
                <a:ln w="2857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Лядов</a:t>
            </a:r>
            <a:r>
              <a:rPr lang="ru-RU" sz="5400" b="1" dirty="0" smtClean="0">
                <a:ln w="2857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5400" b="1" dirty="0" err="1" smtClean="0">
                <a:ln w="2857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Боровичский</a:t>
            </a:r>
            <a:r>
              <a:rPr lang="ru-RU" sz="5400" b="1" dirty="0" smtClean="0">
                <a:ln w="2857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край</a:t>
            </a:r>
            <a:endParaRPr lang="ru-RU" sz="5400" b="1" dirty="0">
              <a:ln w="28575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5214" y="4223258"/>
            <a:ext cx="5399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Презентацию подготовила:  </a:t>
            </a:r>
            <a:endParaRPr lang="ru-RU" sz="2400" b="1" dirty="0" smtClean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реподаватель</a:t>
            </a:r>
            <a:r>
              <a:rPr lang="ru-RU" sz="2400" b="1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МБУДО</a:t>
            </a:r>
          </a:p>
          <a:p>
            <a:r>
              <a:rPr lang="ru-RU" sz="2400" b="1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Солецкая</a:t>
            </a:r>
            <a:r>
              <a:rPr lang="ru-RU" sz="2400" b="1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ДШИ»</a:t>
            </a:r>
          </a:p>
          <a:p>
            <a:r>
              <a:rPr lang="ru-RU" sz="2400" b="1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Шкиль</a:t>
            </a:r>
            <a:r>
              <a:rPr lang="ru-RU" sz="2400" b="1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Виктория </a:t>
            </a:r>
            <a:r>
              <a:rPr lang="ru-RU" sz="2400" b="1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Дмитриевна</a:t>
            </a:r>
            <a:endParaRPr lang="ru-RU" sz="2400" b="1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прелюдия, вальс мазур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363962" y="3518971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2203" y="0"/>
            <a:ext cx="1049907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 окончания консерватории  в том же году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А.К. </a:t>
            </a:r>
            <a:r>
              <a:rPr lang="ru-RU" sz="32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Лядов</a:t>
            </a:r>
            <a:r>
              <a:rPr lang="ru-RU" sz="32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 приглашён  в консерваторию уже  в качестве преподавателя.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Ученики  композитора</a:t>
            </a:r>
            <a:endParaRPr lang="ru-RU" sz="320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i="0" strike="noStrike" normalizeH="0" baseline="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strike="noStrike" normalizeH="0" baseline="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strike="noStrike" normalizeH="0" baseline="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i="0" u="none" strike="noStrike" cap="none" normalizeH="0" baseline="0" dirty="0" smtClean="0">
              <a:ln w="9525">
                <a:solidFill>
                  <a:srgbClr val="002060"/>
                </a:solidFill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48" t="4781" r="6403" b="9315"/>
          <a:stretch/>
        </p:blipFill>
        <p:spPr>
          <a:xfrm>
            <a:off x="7615261" y="2585618"/>
            <a:ext cx="2640564" cy="353425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Объект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54" r="25822"/>
          <a:stretch/>
        </p:blipFill>
        <p:spPr>
          <a:xfrm>
            <a:off x="681552" y="2680007"/>
            <a:ext cx="2482348" cy="353425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27" t="-5175" r="6021" b="21276"/>
          <a:stretch/>
        </p:blipFill>
        <p:spPr>
          <a:xfrm>
            <a:off x="4195969" y="2414515"/>
            <a:ext cx="2606490" cy="370059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5590" y="6296006"/>
            <a:ext cx="10003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r>
              <a:rPr lang="ru-RU" sz="20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Н.Я. </a:t>
            </a:r>
            <a:r>
              <a:rPr lang="ru-RU" sz="20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Мясковский</a:t>
            </a:r>
            <a:r>
              <a:rPr lang="ru-RU" sz="20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                           С.М. </a:t>
            </a:r>
            <a:r>
              <a:rPr lang="ru-RU" sz="20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Майкапар</a:t>
            </a:r>
            <a:r>
              <a:rPr lang="ru-RU" sz="20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С.С. Прокофьев </a:t>
            </a:r>
            <a:endParaRPr lang="ru-RU" sz="200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6081" y="1472184"/>
            <a:ext cx="43820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Ещё студентом Петербургской консерватории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Лядов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подолгу гостил в имении своей тёти Е.Н. Антиповой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снимавшей дачу в деревне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Скрыплёва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Горушка. 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Небольшая усадьба находилась на правом берегу р. Крупы, в пяти километрах от Боровичей.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amsud.ru/upload/blogs/33dd64d5c6258a684d7fa7e75fd893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2327" y="638194"/>
            <a:ext cx="4117860" cy="5364265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5865" y="0"/>
            <a:ext cx="9284673" cy="105877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2817" y="6211669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n>
                <a:solidFill>
                  <a:srgbClr val="FFC00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Картинки по запросу &quot;боровичи фото 1900 год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489" y="1379862"/>
            <a:ext cx="5317475" cy="4090365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059276" y="1366092"/>
            <a:ext cx="40982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Имя Анатолия Константиновича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Лядова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тесно связано с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боровической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землёй. В 1882 году именно в Боровичах он познакомился со своей будущей женой,  Надеждой Толкачёвой, а в 1884 году обвенчался с ней. Он часто проводил время в 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имении жены Полыновка, здесь же у него родился первенец Михаил. </a:t>
            </a:r>
            <a:endParaRPr lang="ru-RU" sz="240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977577"/>
      </p:ext>
    </p:ext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9136" y="2210314"/>
            <a:ext cx="46023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композитора даже был небольшой домик-кабинет с роялем, и именно в Полыновке было написано большинство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лядовских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сочинений.</a:t>
            </a:r>
          </a:p>
          <a:p>
            <a:endParaRPr lang="ru-RU" sz="240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Users\Виктория\Downloads\Без названия (6).jpg"/>
          <p:cNvPicPr>
            <a:picLocks noChangeAspect="1" noChangeArrowheads="1"/>
          </p:cNvPicPr>
          <p:nvPr/>
        </p:nvPicPr>
        <p:blipFill>
          <a:blip r:embed="rId2"/>
          <a:srcRect r="7496"/>
          <a:stretch>
            <a:fillRect/>
          </a:stretch>
        </p:blipFill>
        <p:spPr bwMode="auto">
          <a:xfrm>
            <a:off x="4891795" y="1531688"/>
            <a:ext cx="5706433" cy="3701324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013553" y="2071170"/>
            <a:ext cx="38889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normalizeH="0" baseline="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sz="2400" i="0" u="none" strike="noStrike" normalizeH="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Полыновке композитор</a:t>
            </a:r>
            <a:r>
              <a:rPr kumimoji="0" lang="ru-RU" sz="2400" i="0" u="none" strike="noStrike" normalizeH="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проводил летние месяцы в течение трех десятилетий.    </a:t>
            </a:r>
            <a:endParaRPr kumimoji="0" lang="ru-RU" sz="2400" i="0" u="none" strike="noStrike" normalizeH="0" baseline="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AutoShape 3" descr="Картинки по запросу &quot;боровичи лядо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9" name="AutoShape 5" descr="Картинки по запросу &quot;боровичи лядо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2" name="Picture 8" descr="https://vnnews.ru/images/stories/1/Borovichi/Lyadov/7066414de59f19d15d8c8e6d26b217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1817" y="468217"/>
            <a:ext cx="4333043" cy="5855465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6087" y="2852447"/>
            <a:ext cx="50320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Приезжая сюда с женой и </a:t>
            </a:r>
          </a:p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сыновьями, он набирался вдохновения и сил для дальнейшей деятельности.</a:t>
            </a:r>
            <a:endParaRPr lang="ru-RU" sz="2400" dirty="0"/>
          </a:p>
        </p:txBody>
      </p:sp>
      <p:pic>
        <p:nvPicPr>
          <p:cNvPr id="4" name="Picture 2" descr="https://vnnews.ru/images/stories/1/Borovichi/Lyadov/l17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6026227" y="614268"/>
            <a:ext cx="3803420" cy="587435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214" y="5574535"/>
            <a:ext cx="9055274" cy="897478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Лядов</a:t>
            </a:r>
            <a:r>
              <a:rPr lang="ru-RU" sz="28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другие жители Полыновки</a:t>
            </a:r>
            <a:br>
              <a:rPr lang="ru-RU" sz="28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https://vnnews.ru/images/stories/1/Borovichi/Lyadov/b91d10c2014bd6be196a7e3890be208f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599982" y="917329"/>
            <a:ext cx="5836950" cy="45705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3175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901" y="5289669"/>
            <a:ext cx="9284673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в крикет в Полыновке</a:t>
            </a:r>
            <a:endParaRPr lang="ru-RU" sz="2800" dirty="0"/>
          </a:p>
        </p:txBody>
      </p:sp>
      <p:pic>
        <p:nvPicPr>
          <p:cNvPr id="3" name="Picture 4" descr="https://vnnews.ru/images/stories/1/Borovichi/Lyadov/61455e05f2d249307c2c932d786c36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2456" y="906920"/>
            <a:ext cx="7048642" cy="437016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бирюль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53784" y="58655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89792" y="2027105"/>
            <a:ext cx="4263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Картинки по запросу &quot;лядов сборник русских народных песен&quot;"/>
          <p:cNvPicPr>
            <a:picLocks noChangeAspect="1" noChangeArrowheads="1"/>
          </p:cNvPicPr>
          <p:nvPr/>
        </p:nvPicPr>
        <p:blipFill>
          <a:blip r:embed="rId3">
            <a:lum bright="30000" contrast="40000"/>
          </a:blip>
          <a:srcRect/>
          <a:stretch>
            <a:fillRect/>
          </a:stretch>
        </p:blipFill>
        <p:spPr bwMode="auto">
          <a:xfrm>
            <a:off x="345078" y="1101093"/>
            <a:ext cx="2885810" cy="4087851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06738" y="1666118"/>
            <a:ext cx="4150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свидетельству сестры Ольги, именно  в Полыновке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Лядов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впервые услышал и полюбил русскую песню</a:t>
            </a:r>
            <a:r>
              <a:rPr lang="ru-RU" sz="2400" b="1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Многие  песни   в дальнейшем были обработаны  и вошли в  сборники народных песен. Всего композитор создал свыше 200 обработок народных песен для различного состава.</a:t>
            </a:r>
          </a:p>
          <a:p>
            <a:pPr algn="ctr"/>
            <a:endParaRPr lang="ru-RU" sz="240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Картинки по запросу &quot;лядов сборник русских народных песен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6236" y="1781001"/>
            <a:ext cx="2741860" cy="4044245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8" name="Шуточ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250382" y="578844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lyadovschool.ru/upload/wysiwyg/1be781d8e49f697ca11cc8128202942b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579185" y="714356"/>
            <a:ext cx="4000528" cy="55721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58469" y="2070251"/>
            <a:ext cx="3393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6760" y="627028"/>
            <a:ext cx="53816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1508" y="2163104"/>
            <a:ext cx="34896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Творческое наследие композитора не велико, б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ольшая часть сочинений написана для фортепиано. Это различные пьесы, прелюдии, вальсы, багатели, этюды.</a:t>
            </a:r>
          </a:p>
          <a:p>
            <a:pPr algn="ctr"/>
            <a:endParaRPr lang="ru-RU" sz="2400" dirty="0"/>
          </a:p>
        </p:txBody>
      </p:sp>
      <p:pic>
        <p:nvPicPr>
          <p:cNvPr id="9" name="Валь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65678" y="44774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yadov_p_esy_dlya_orkestra_napravnik_intermecco_nochi_melanholiya_gaso_svetlanov_1124121.jpeg"/>
          <p:cNvPicPr>
            <a:picLocks noChangeAspect="1"/>
          </p:cNvPicPr>
          <p:nvPr/>
        </p:nvPicPr>
        <p:blipFill>
          <a:blip r:embed="rId2"/>
          <a:srcRect b="12975"/>
          <a:stretch>
            <a:fillRect/>
          </a:stretch>
        </p:blipFill>
        <p:spPr>
          <a:xfrm>
            <a:off x="616759" y="899179"/>
            <a:ext cx="4286280" cy="5435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3175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475383" y="422427"/>
            <a:ext cx="47012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Анатолий Константинович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Лядов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(1855-1914)</a:t>
            </a:r>
            <a:r>
              <a:rPr lang="ru-RU" sz="2400" dirty="0" smtClean="0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1841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73687" y="1277023"/>
            <a:ext cx="45830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Выдающийся русский</a:t>
            </a:r>
          </a:p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композитор уникального стиля и мастерства, мастер миниатюры, представитель уникальной в своём роде музыкальной династии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Лядовых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Жизнь и творчество которого тесно связаны с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Боровическим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краем.</a:t>
            </a:r>
          </a:p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Современники назвали его "</a:t>
            </a:r>
            <a:r>
              <a:rPr lang="ru-RU" sz="2400" i="1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пророком чистой красоты, поборником музыкального просвещения на Руси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". </a:t>
            </a:r>
            <a:endParaRPr lang="ru-RU" sz="240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94872" y="484743"/>
            <a:ext cx="439280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Композитор считается одним из мастеров жанра миниатюры — многие его произведения написаны в простых формах и длятся несколько минут.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Стиль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Лядова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это любовная отделка всех деталей фактуры, в которой проявился его тончайший несколько изысканный вкус. </a:t>
            </a:r>
          </a:p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«Так сделать, чтобы каждый такт радовал», так  композитор высказывался о своих характерных эстетических принципов.  </a:t>
            </a:r>
          </a:p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 descr="http://www.lyadovschool.ru/upload/wysiwyg/19c78531e43d6cb3978749ac86ca3b08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33041"/>
            <a:ext cx="5563518" cy="441776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2485" y="517529"/>
            <a:ext cx="92846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3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Этю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264811" y="6118951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1355" y="881349"/>
            <a:ext cx="40542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  Полыновке состоялось  знакомство композитора  со сборниками: </a:t>
            </a:r>
            <a:r>
              <a:rPr lang="ru-RU" sz="2400" b="1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 Сахарова «Сказания русского народа»;</a:t>
            </a:r>
            <a:b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А.Афанасьева «Народные сказки».</a:t>
            </a:r>
          </a:p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После этого у него возникла идея создания музыкальных зарисовок на темы русских фольклорных образов.  </a:t>
            </a:r>
            <a:endParaRPr lang="ru-RU" sz="240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6" descr="Картинки по запросу &quot;народные сказки афанасьев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706" y="860233"/>
            <a:ext cx="2953879" cy="4460914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Картинки по запросу &quot;сказание русскогонарода сахаров&quot;"/>
          <p:cNvPicPr>
            <a:picLocks noChangeAspect="1" noChangeArrowheads="1"/>
          </p:cNvPicPr>
          <p:nvPr/>
        </p:nvPicPr>
        <p:blipFill>
          <a:blip r:embed="rId4"/>
          <a:srcRect t="3971" b="4538"/>
          <a:stretch>
            <a:fillRect/>
          </a:stretch>
        </p:blipFill>
        <p:spPr bwMode="auto">
          <a:xfrm>
            <a:off x="4512359" y="870333"/>
            <a:ext cx="3001145" cy="4461831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Про старин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992800" y="467574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8980" y="1421176"/>
            <a:ext cx="42055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Сказочные образы  воплотились в программных миниатюрах  которые сам композитор назвал «Сказочные картинки».</a:t>
            </a:r>
          </a:p>
          <a:p>
            <a:pPr algn="ctr"/>
            <a:r>
              <a:rPr lang="ru-RU" sz="2400" dirty="0" smtClean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Среди самых известных сочинений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Лядова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«Баба-Яга», «Волшебное озеро», «Кикимора».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4" name="Picture 2" descr="https://vnnews.ru/images/stories/1/Borovichi/Lyadov/lyado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7928" y="1642431"/>
            <a:ext cx="5318392" cy="370514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952" y="0"/>
            <a:ext cx="9284673" cy="132556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Симфоническая миниатюра «Волшебное озеро»            </a:t>
            </a:r>
            <a:br>
              <a:rPr lang="ru-RU" sz="360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1909 год</a:t>
            </a:r>
            <a:endParaRPr lang="ru-RU" sz="3600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7178" y="979468"/>
            <a:ext cx="474534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Это было одно из немногих произведения  композитора которое он сам очень любил «Ах, как я его люблю! Как оно картинно,  чисто, со звёздами и таинственностью в глубине!»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Прообразом пьесы ему послужило любимое место в окрестностях Боровичей – озеро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Дуденево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«Ну, простое лесное русское озеро», - восхищался композитор, - и в своей незаметности и тишине особенно красивое..»</a:t>
            </a:r>
            <a:endParaRPr lang="ru-RU" sz="240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по запросу &quot;полыновка боровичи природа&quot;"/>
          <p:cNvPicPr>
            <a:picLocks noChangeAspect="1" noChangeArrowheads="1"/>
          </p:cNvPicPr>
          <p:nvPr/>
        </p:nvPicPr>
        <p:blipFill>
          <a:blip r:embed="rId3"/>
          <a:srcRect t="2590" r="1875" b="5450"/>
          <a:stretch>
            <a:fillRect/>
          </a:stretch>
        </p:blipFill>
        <p:spPr bwMode="auto">
          <a:xfrm>
            <a:off x="0" y="2214390"/>
            <a:ext cx="5683804" cy="3481330"/>
          </a:xfrm>
          <a:prstGeom prst="rect">
            <a:avLst/>
          </a:prstGeom>
          <a:noFill/>
          <a:effectLst>
            <a:outerShdw blurRad="698500" dist="50800" dir="5400000" algn="ctr" rotWithShape="0">
              <a:srgbClr val="000000">
                <a:alpha val="14000"/>
              </a:srgbClr>
            </a:outerShdw>
            <a:softEdge rad="31750"/>
          </a:effectLst>
        </p:spPr>
      </p:pic>
      <p:pic>
        <p:nvPicPr>
          <p:cNvPr id="7" name="озер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64247" y="640362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7413" y="2634604"/>
            <a:ext cx="360238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«Волшебное озеро»- это сказочный пейзаж, развитие в котором направлено на состояние тишины. Для этого композитор использует специфические выразительные средства.  Важная роль принадлежит красочной гармонии и колоритной инструментовке. </a:t>
            </a:r>
            <a:endParaRPr lang="ru-RU" sz="240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20430" y="2610998"/>
            <a:ext cx="752492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Картинки по запросу &quot;озеро сказочные  старые фото&quot;"/>
          <p:cNvPicPr>
            <a:picLocks noChangeAspect="1" noChangeArrowheads="1"/>
          </p:cNvPicPr>
          <p:nvPr/>
        </p:nvPicPr>
        <p:blipFill>
          <a:blip r:embed="rId2"/>
          <a:srcRect l="41973"/>
          <a:stretch>
            <a:fillRect/>
          </a:stretch>
        </p:blipFill>
        <p:spPr bwMode="auto">
          <a:xfrm>
            <a:off x="570528" y="1277957"/>
            <a:ext cx="5292426" cy="4076241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153" y="0"/>
            <a:ext cx="9284673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Симфоническая миниатюра «Кикимора» 1909 год</a:t>
            </a:r>
            <a:endParaRPr lang="ru-RU" sz="3200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5203" y="1365159"/>
            <a:ext cx="5381625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 пьеса имеет предпосланную развернутую программу, которую </a:t>
            </a:r>
          </a:p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Лядов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взял из книги Сахарова: «Живет, растет Кикимора у кудесника в каменных горах. От утра до вечера тешит Кикимору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кот-баюн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говорит сказки заморские. Со вечера до бела света качают Кикимору во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хрустальчатой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колыбельке. Ровно через семь лет вырастает Кикимора.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Тонешенька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чернешенька та Кикимора, а голова-то у нее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малым-малешенька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зло держит Кикимора на весь люд честной» </a:t>
            </a:r>
            <a:endParaRPr lang="ru-RU" sz="240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 descr="F:\Музыка Лядов\кикимора.jpg"/>
          <p:cNvPicPr>
            <a:picLocks noChangeAspect="1" noChangeArrowheads="1"/>
          </p:cNvPicPr>
          <p:nvPr/>
        </p:nvPicPr>
        <p:blipFill>
          <a:blip r:embed="rId3"/>
          <a:srcRect l="29400" t="5183" r="29148" b="15526"/>
          <a:stretch>
            <a:fillRect/>
          </a:stretch>
        </p:blipFill>
        <p:spPr bwMode="auto">
          <a:xfrm>
            <a:off x="616945" y="925417"/>
            <a:ext cx="3944039" cy="5658233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7" name="кикимо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952927" y="6240137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92490" y="1395066"/>
            <a:ext cx="53816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 программе произведения заложена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двухчастность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Первая часть имеет вступительный характер и является экспозицией различных персонажей: Кудесника,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Кота-Баюна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Кикиморы, Хрустальной колыбельки. </a:t>
            </a:r>
          </a:p>
          <a:p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Вторая часть- динамичное скерцо, воссоздающее деяние выросшей Кикиморы.  В конце слышен жалобный писк флейты пикколо, как будто кто-то шутя  уничтожил источник  зловещего шума. </a:t>
            </a:r>
            <a:endParaRPr lang="ru-RU" sz="240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Музыка Лядов\кикимора 1.jpg"/>
          <p:cNvPicPr>
            <a:picLocks noChangeAspect="1" noChangeArrowheads="1"/>
          </p:cNvPicPr>
          <p:nvPr/>
        </p:nvPicPr>
        <p:blipFill>
          <a:blip r:embed="rId2"/>
          <a:srcRect l="8054" t="25562" r="43588" b="10746"/>
          <a:stretch>
            <a:fillRect/>
          </a:stretch>
        </p:blipFill>
        <p:spPr bwMode="auto">
          <a:xfrm>
            <a:off x="550842" y="1288973"/>
            <a:ext cx="4207991" cy="4913523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322" y="155809"/>
            <a:ext cx="9284673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Симфоническая миниатюра «Баба-Яга». 1904 г.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6085" y="1690943"/>
            <a:ext cx="51421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Эпиграфом  к пьесе композитор выбрал  фрагмент сказочного полёта  Бабы-Яги:  «Баба-Яга вышла во двор, свистнула ,- перед ней явилась ступа с пестом и помелом. Баба- Яга села в ступу и выехала со двора, пестом погоняет, помелом след заметает…»  </a:t>
            </a:r>
          </a:p>
          <a:p>
            <a:pPr algn="just"/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В пьесе запечатлён  полёт сказочного персонажа через лес на ступе и исчезновение. </a:t>
            </a:r>
            <a:endParaRPr lang="ru-RU" sz="2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F:\Музыка Лядов\Баба 1.jpg"/>
          <p:cNvPicPr>
            <a:picLocks noChangeAspect="1" noChangeArrowheads="1"/>
          </p:cNvPicPr>
          <p:nvPr/>
        </p:nvPicPr>
        <p:blipFill>
          <a:blip r:embed="rId3"/>
          <a:srcRect b="6646"/>
          <a:stretch>
            <a:fillRect/>
          </a:stretch>
        </p:blipFill>
        <p:spPr bwMode="auto">
          <a:xfrm>
            <a:off x="5640638" y="1748226"/>
            <a:ext cx="4829725" cy="413478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баба яг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54661" y="5457939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38940" y="1469042"/>
            <a:ext cx="42936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Изобразительную функцию выполняет энергичный ритм, ладовое своеобразие и оригинальная инструментовка.        </a:t>
            </a:r>
          </a:p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Музыка изображает как свистит Баба-Яга, стремительно приближается к нам, а потом уноситься прочь.  Эта пьеса имеет скерцозный , юмористический характер.</a:t>
            </a:r>
            <a:endParaRPr lang="ru-RU" sz="240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5" descr="F:\Музыка Лядов\баба.jpg"/>
          <p:cNvPicPr>
            <a:picLocks noChangeAspect="1" noChangeArrowheads="1"/>
          </p:cNvPicPr>
          <p:nvPr/>
        </p:nvPicPr>
        <p:blipFill>
          <a:blip r:embed="rId2"/>
          <a:srcRect l="55980"/>
          <a:stretch>
            <a:fillRect/>
          </a:stretch>
        </p:blipFill>
        <p:spPr bwMode="auto">
          <a:xfrm>
            <a:off x="574249" y="587401"/>
            <a:ext cx="4572754" cy="5708739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113" y="365129"/>
            <a:ext cx="8736376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Сфера юмора, скерцозности близка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А.К.Лядову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Большой материал для характеристики  его юмора дают альбомы рисунков и три тетради стихов.</a:t>
            </a:r>
            <a:endParaRPr lang="ru-RU" sz="240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samsud.ru/upload/blogs/6fe4ae881165e9ffcd5d0dea30ce4a02.jpg"/>
          <p:cNvPicPr>
            <a:picLocks noChangeAspect="1" noChangeArrowheads="1"/>
          </p:cNvPicPr>
          <p:nvPr/>
        </p:nvPicPr>
        <p:blipFill>
          <a:blip r:embed="rId3"/>
          <a:srcRect l="3154" r="2848"/>
          <a:stretch>
            <a:fillRect/>
          </a:stretch>
        </p:blipFill>
        <p:spPr bwMode="auto">
          <a:xfrm>
            <a:off x="2721165" y="2379643"/>
            <a:ext cx="2544897" cy="3040655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" name="Picture 4" descr="https://samsud.ru/upload/blogs/732daeb40df6267ddeda52a5d8f5bff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875" y="2377808"/>
            <a:ext cx="2420471" cy="30480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4274" name="Picture 2" descr="Картинки по запросу &quot;лядов рисунки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8743" y="2434728"/>
            <a:ext cx="2446774" cy="285336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4276" name="Picture 4" descr="Картинки по запросу &quot;лядов рисунки&quot;"/>
          <p:cNvPicPr>
            <a:picLocks noChangeAspect="1" noChangeArrowheads="1"/>
          </p:cNvPicPr>
          <p:nvPr/>
        </p:nvPicPr>
        <p:blipFill>
          <a:blip r:embed="rId6"/>
          <a:srcRect l="11665" r="7797" b="15269"/>
          <a:stretch>
            <a:fillRect/>
          </a:stretch>
        </p:blipFill>
        <p:spPr bwMode="auto">
          <a:xfrm>
            <a:off x="5409281" y="2401677"/>
            <a:ext cx="2500829" cy="291947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первое скерц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6683451" y="12494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735" y="892593"/>
            <a:ext cx="5508104" cy="484107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Подзаголовок 5"/>
          <p:cNvSpPr txBox="1">
            <a:spLocks/>
          </p:cNvSpPr>
          <p:nvPr/>
        </p:nvSpPr>
        <p:spPr>
          <a:xfrm>
            <a:off x="6026227" y="1277478"/>
            <a:ext cx="4076241" cy="459451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228596" lvl="0" indent="-228596" algn="ctr" defTabSz="914383">
              <a:lnSpc>
                <a:spcPct val="120000"/>
              </a:lnSpc>
              <a:spcBef>
                <a:spcPts val="1000"/>
              </a:spcBef>
            </a:pPr>
            <a:r>
              <a:rPr lang="ru-RU" sz="96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Композитор родился 12 мая 1855 в Петербурге в  семье дирижёра </a:t>
            </a:r>
            <a:r>
              <a:rPr lang="ru-RU" sz="96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Мариинского</a:t>
            </a:r>
            <a:r>
              <a:rPr lang="ru-RU" sz="96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театра  К.Н. </a:t>
            </a:r>
            <a:r>
              <a:rPr lang="ru-RU" sz="96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Лядова</a:t>
            </a:r>
            <a:r>
              <a:rPr lang="ru-RU" sz="96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и пианистки В.А. Антиповой. Мальчик   </a:t>
            </a:r>
            <a:r>
              <a:rPr kumimoji="0" lang="ru-RU" sz="9600" i="0" u="none" strike="noStrike" kern="1200" normalizeH="0" baseline="0" noProof="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очень рано проявил  свои музыкальные способности. </a:t>
            </a:r>
          </a:p>
          <a:p>
            <a:pPr marL="228596" marR="0" lvl="0" indent="-228596" algn="ctr" defTabSz="91438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1861" y="958468"/>
            <a:ext cx="39190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Этот композитор не сочинял больших произведений, в его творческом наследии нет ни опер, ни симфоний, но, тем не менее, в русской музыке он занял видное место и внёс немалый вклад в её развитие. </a:t>
            </a:r>
          </a:p>
          <a:p>
            <a:pPr algn="ctr"/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Лядов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был человеком ярким и самобытным, в своём искусстве он хотел отразить то, чего не хватало ему в обыденной жизни - </a:t>
            </a:r>
            <a:r>
              <a:rPr lang="ru-RU" sz="2400" b="1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казку</a:t>
            </a:r>
            <a:r>
              <a:rPr lang="ru-RU" sz="2400" b="1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4" name="Рисунок 3" descr="6а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5786668" y="231354"/>
            <a:ext cx="4442354" cy="6378766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6" name="протяж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229225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48413" y="2383441"/>
            <a:ext cx="37650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Полыновке 28 августа 1914 г. прервалась земная жизнь выдающегося композитора и замечательного человека.</a:t>
            </a:r>
            <a:endParaRPr lang="ru-RU" sz="240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б.jpg"/>
          <p:cNvPicPr>
            <a:picLocks noChangeAspect="1"/>
          </p:cNvPicPr>
          <p:nvPr/>
        </p:nvPicPr>
        <p:blipFill rotWithShape="1">
          <a:blip r:embed="rId2">
            <a:lum bright="10000" contrast="-10000"/>
          </a:blip>
          <a:srcRect l="2470" t="23448" r="-2470" b="17975"/>
          <a:stretch/>
        </p:blipFill>
        <p:spPr>
          <a:xfrm>
            <a:off x="173276" y="782309"/>
            <a:ext cx="5874985" cy="566806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2524" y="965931"/>
            <a:ext cx="40845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Похоронен Анатолий Константинович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Лядов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Санкт -Петербурге на Новодевичьем кладбище. </a:t>
            </a:r>
          </a:p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1936 г. композитор перезахоронен в Некрополь Мастеров искусств. Настоящее надгробие в виде плиты установлено в 1950 г.</a:t>
            </a:r>
            <a:endParaRPr lang="ru-RU" sz="240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10" descr="могила А.К. Лядова, фото Антона Кизяковского"/>
          <p:cNvPicPr>
            <a:picLocks noChangeAspect="1" noChangeArrowheads="1"/>
          </p:cNvPicPr>
          <p:nvPr/>
        </p:nvPicPr>
        <p:blipFill>
          <a:blip r:embed="rId2"/>
          <a:srcRect t="4286" b="12856"/>
          <a:stretch>
            <a:fillRect/>
          </a:stretch>
        </p:blipFill>
        <p:spPr bwMode="auto">
          <a:xfrm>
            <a:off x="5286260" y="683963"/>
            <a:ext cx="4724400" cy="5219337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0813" y="2551837"/>
            <a:ext cx="53816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12673" y="683047"/>
            <a:ext cx="534318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Память о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Лядове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бережно хранят </a:t>
            </a:r>
          </a:p>
          <a:p>
            <a:pPr algn="ctr" fontAlgn="base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г. Боровичи Новгородской области.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Боровичане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почитают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Лядова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как своего земляка, благоговейно относятся к его музыке. С 1990 в городе ежегодно проходит Фестиваль искусств имени А.К.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Лядова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Фестиваль объединяет концертные программы с участием исполнителей и коллективов из Великого Новгорода, Петербурга, Москвы и других городов России, выступления драматических театров. </a:t>
            </a:r>
            <a:endParaRPr lang="ru-RU" sz="240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Картинки по запросу &quot;боровичи фестивальлядов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735" y="407623"/>
            <a:ext cx="4162266" cy="5549689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табакер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24965" y="522658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6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01648" y="2421212"/>
            <a:ext cx="40182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2009 года  в рамках Фестиваля проводится детский конкурс «Музыкальная табакерка».</a:t>
            </a:r>
          </a:p>
        </p:txBody>
      </p:sp>
      <p:sp>
        <p:nvSpPr>
          <p:cNvPr id="52226" name="AutoShape 2" descr="Картинки по запросу &quot;боровичи фестивальлядо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Картинки по запросу &quot;боровичи фестивальлядо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0" name="Picture 6" descr="Картинки по запросу &quot;боровичи фестивальлядов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802" y="1325505"/>
            <a:ext cx="4862968" cy="4425301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О детской школе искусств им. А.К. Ляд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8457" y="1079652"/>
            <a:ext cx="6336843" cy="31497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5754" y="4660779"/>
            <a:ext cx="86812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апреле 1999 года Детской  школе искусств г. Боровичи  присвоено  имя замечательного русского композитора Анатолия Константиновича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Лядова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жизнь и творчество которого неразрывно связано с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Боровической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землёй.</a:t>
            </a:r>
            <a:endParaRPr lang="ru-RU" sz="240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286" y="2777825"/>
            <a:ext cx="9284673" cy="1325563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В презентации использовано музыкальное    </a:t>
            </a:r>
            <a:br>
              <a:rPr lang="ru-RU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сопровождение из  сочинений  А.К. </a:t>
            </a:r>
            <a:r>
              <a:rPr lang="ru-RU" sz="32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Лядова</a:t>
            </a:r>
            <a:r>
              <a:rPr lang="ru-RU" sz="2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1-16 слайд:  Прелюдия </a:t>
            </a:r>
            <a:r>
              <a:rPr lang="en-US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 – бемоль мажор; </a:t>
            </a:r>
            <a:b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17 слайд:  Бирюлька  соч.2 № 1(Престо);</a:t>
            </a:r>
            <a:b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18 слайд: Шуточная «Я с комариком плясала» соч. 58;</a:t>
            </a:r>
            <a:b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19 слайд: Вальс фа –диез мажор;</a:t>
            </a:r>
            <a:b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 слайд: Этюд до-диез минор соч. 40 № 1;</a:t>
            </a:r>
            <a:b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21-22 слайд: Про старину соч. 21;</a:t>
            </a:r>
            <a:b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23-24 слайд: Симфоническая миниатюра «Волшебное озеро» соч. 62;</a:t>
            </a:r>
            <a:b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25-26 слайд: Симфоническая миниатюра «Кикимора»; соч. 63;</a:t>
            </a:r>
            <a:b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27-28 слайд: Симфоническая миниатюра «Баба-яга» соч.56;</a:t>
            </a:r>
            <a:b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29 слайд: Первое скерцо (для оркестра) соч.16;</a:t>
            </a:r>
            <a:b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30-32 слайд: Восемь русских народных песен для оркестра,</a:t>
            </a:r>
            <a:r>
              <a:rPr lang="en-US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-Протяжная, соч. 58;</a:t>
            </a:r>
            <a:r>
              <a:rPr lang="ru-RU" sz="2400" dirty="0" smtClean="0">
                <a:hlinkClick r:id="rId2"/>
              </a:rPr>
              <a:t> </a:t>
            </a:r>
            <a:r>
              <a:rPr lang="ru-RU" sz="2400" dirty="0" smtClean="0"/>
              <a:t> </a:t>
            </a:r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33-36 слайд. Музыкальная табакерка соч. 32.</a:t>
            </a:r>
            <a:endParaRPr lang="ru-RU" sz="2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347" y="385381"/>
            <a:ext cx="3867368" cy="1631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199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0"/>
            <a:endParaRPr lang="ru-RU" sz="2400" dirty="0">
              <a:solidFill>
                <a:srgbClr val="FFC000"/>
              </a:solidFill>
              <a:latin typeface="Constantia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74" r="2377" b="9707"/>
          <a:stretch>
            <a:fillRect/>
          </a:stretch>
        </p:blipFill>
        <p:spPr>
          <a:xfrm>
            <a:off x="407623" y="1344056"/>
            <a:ext cx="5905042" cy="397708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786390" y="523765"/>
            <a:ext cx="336823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рос в артистическом мире своей семье.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Мариинский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театр, в котором работал его отец, был для юного композитора  отличной школой. Весь оперный репертуар театра был знаком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Лядову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детства. Он бывал на всех репетициях и спектаклях, а в опере М. Глинки  «Жизнь за царя» он даже  принимал участие в массовых сценах.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87118" y="5601943"/>
            <a:ext cx="2290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Мариинский</a:t>
            </a:r>
            <a:r>
              <a:rPr lang="ru-RU" sz="20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театр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743028815"/>
      </p:ext>
    </p:ext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otes.tarakanov.net/u2/composer/big/u/l/k_Lyadov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2" y="218501"/>
            <a:ext cx="4142342" cy="535141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51643" y="3470312"/>
            <a:ext cx="2626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42333" y="451692"/>
            <a:ext cx="36135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Первые уроки музыки начал получать в пять лет от  своего отца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в  возрасте 12 лет зачислен  на подготовительное отделение  в класс фортепиано и скрипки  Петербургской консерватории, с зачислением  на почётную персональную стипендию имени своего отца.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 этому времени относятся его первые  композиторский опыты. </a:t>
            </a:r>
            <a:endParaRPr lang="ru-RU" sz="240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6494" y="5657027"/>
            <a:ext cx="3320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отец  композитора - </a:t>
            </a:r>
          </a:p>
          <a:p>
            <a:r>
              <a:rPr lang="ru-RU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Константин Николаевич  </a:t>
            </a:r>
            <a:r>
              <a:rPr lang="ru-RU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Лядов</a:t>
            </a:r>
            <a:r>
              <a:rPr lang="ru-RU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6161422" y="1024569"/>
            <a:ext cx="444782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Петербургской консерватории Анатолий обучается  композиторскому мастерству у Н.А. Римского- Корсакова и  Ю.И.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Иогансена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</a:t>
            </a:r>
            <a:r>
              <a:rPr kumimoji="0" lang="ru-RU" sz="2400" i="0" u="none" strike="noStrike" normalizeH="0" baseline="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однако в 1876 году  был отчислен из консерватории за не посещаемость. Два года спустя </a:t>
            </a:r>
            <a:r>
              <a:rPr kumimoji="0" lang="ru-RU" sz="2400" i="0" u="none" strike="noStrike" normalizeH="0" baseline="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Лядов</a:t>
            </a:r>
            <a:r>
              <a:rPr kumimoji="0" lang="ru-RU" sz="2400" i="0" u="none" strike="noStrike" normalizeH="0" baseline="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восстановился в консерватории и успешно её окончил, после чего в том же году был приглашён 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консерваторию в качестве преподавателя.</a:t>
            </a:r>
            <a:endParaRPr kumimoji="0" lang="ru-RU" sz="2400" i="0" u="none" strike="noStrike" normalizeH="0" baseline="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normalizeH="0" baseline="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 w="9525">
                  <a:solidFill>
                    <a:srgbClr val="002060"/>
                  </a:solidFill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 w="9525">
                <a:solidFill>
                  <a:srgbClr val="002060"/>
                </a:solidFill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Картинки по запросу &quot;санктпетербург консерватори фото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474" y="1455978"/>
            <a:ext cx="5500455" cy="369991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085" y="0"/>
            <a:ext cx="9284673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Учителя</a:t>
            </a:r>
            <a:endParaRPr lang="ru-RU" sz="360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4772" y="1433217"/>
            <a:ext cx="3202875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3221" y="1465243"/>
            <a:ext cx="3174755" cy="4447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68362" y="6174821"/>
            <a:ext cx="2798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Н.А. Римский-Корсаков</a:t>
            </a:r>
            <a:endParaRPr lang="ru-RU" sz="200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81937" y="6097702"/>
            <a:ext cx="1811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Ю. И. </a:t>
            </a:r>
            <a:r>
              <a:rPr lang="ru-RU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Иогансен</a:t>
            </a:r>
            <a:r>
              <a:rPr lang="ru-RU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567283/fbff248e-b812-4d07-a91f-ec0daa826a5f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739" y="943778"/>
            <a:ext cx="4635591" cy="42672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61012" y="1255924"/>
            <a:ext cx="41533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В 70 – е годы еще будучи студентом,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Лядов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вошел в содружество «Могучая кучка», они высоко оценили его дарование, приветствуя как младшего члена своего общества.</a:t>
            </a:r>
          </a:p>
          <a:p>
            <a:endParaRPr lang="ru-RU" sz="240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«Появился новый, несомненный, оригинальный и русский талант», - писал о нём  М. Мусоргский.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58791" y="5414657"/>
            <a:ext cx="2854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члены «Могучей кучки»</a:t>
            </a:r>
            <a:endParaRPr lang="ru-RU" sz="200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4727" y="1495795"/>
            <a:ext cx="395235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В  начале 80 -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годах 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Лядов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вошел в состав нового объединения музыкантов — «</a:t>
            </a:r>
            <a:r>
              <a:rPr lang="ru-RU" sz="24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Беляевский</a:t>
            </a:r>
            <a:r>
              <a:rPr lang="ru-RU" sz="24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кружок», где сразу проявил себя как талантливый организатор, возглавив издательское дело. </a:t>
            </a:r>
          </a:p>
          <a:p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81661" y="513923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0178" name="Picture 2" descr="Картинки по запросу &quot;беляевский кружок&quot;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11183" t="4131" r="8395" b="15869"/>
          <a:stretch>
            <a:fillRect/>
          </a:stretch>
        </p:blipFill>
        <p:spPr bwMode="auto">
          <a:xfrm>
            <a:off x="5061454" y="1222871"/>
            <a:ext cx="5404571" cy="403217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529626" y="5458724"/>
            <a:ext cx="3426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члены  «</a:t>
            </a:r>
            <a:r>
              <a:rPr lang="ru-RU" sz="200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Беляевского</a:t>
            </a:r>
            <a:r>
              <a:rPr lang="ru-RU" sz="20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кружка»</a:t>
            </a:r>
            <a:endParaRPr lang="ru-RU" sz="2000" dirty="0"/>
          </a:p>
        </p:txBody>
      </p:sp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4580</TotalTime>
  <Words>1148</Words>
  <Application>Microsoft Office PowerPoint</Application>
  <PresentationFormat>Произвольный</PresentationFormat>
  <Paragraphs>111</Paragraphs>
  <Slides>36</Slides>
  <Notes>4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Учителя</vt:lpstr>
      <vt:lpstr>Слайд 8</vt:lpstr>
      <vt:lpstr>Слайд 9</vt:lpstr>
      <vt:lpstr>Слайд 10</vt:lpstr>
      <vt:lpstr>Слайд 11</vt:lpstr>
      <vt:lpstr> </vt:lpstr>
      <vt:lpstr>Слайд 13</vt:lpstr>
      <vt:lpstr>Слайд 14</vt:lpstr>
      <vt:lpstr>Слайд 15</vt:lpstr>
      <vt:lpstr>Лядов и другие жители Полыновки  </vt:lpstr>
      <vt:lpstr>Игра в крикет в Полыновке</vt:lpstr>
      <vt:lpstr>Слайд 18</vt:lpstr>
      <vt:lpstr>Слайд 19</vt:lpstr>
      <vt:lpstr>Слайд 20</vt:lpstr>
      <vt:lpstr>Слайд 21</vt:lpstr>
      <vt:lpstr>Слайд 22</vt:lpstr>
      <vt:lpstr>  Симфоническая миниатюра «Волшебное озеро»                                                                                        1909 год</vt:lpstr>
      <vt:lpstr>«Волшебное озеро»- это сказочный пейзаж, развитие в котором направлено на состояние тишины. Для этого композитор использует специфические выразительные средства.  Важная роль принадлежит красочной гармонии и колоритной инструментовке. </vt:lpstr>
      <vt:lpstr>Симфоническая миниатюра «Кикимора» 1909 год</vt:lpstr>
      <vt:lpstr>Слайд 26</vt:lpstr>
      <vt:lpstr>Симфоническая миниатюра «Баба-Яга». 1904 г. </vt:lpstr>
      <vt:lpstr>Слайд 28</vt:lpstr>
      <vt:lpstr>Сфера юмора, скерцозности близка А.К.Лядову.  Большой материал для характеристики  его юмора дают альбомы рисунков и три тетради стихов.</vt:lpstr>
      <vt:lpstr>Слайд 30</vt:lpstr>
      <vt:lpstr>Слайд 31</vt:lpstr>
      <vt:lpstr>Слайд 32</vt:lpstr>
      <vt:lpstr>Слайд 33</vt:lpstr>
      <vt:lpstr>Слайд 34</vt:lpstr>
      <vt:lpstr>Слайд 35</vt:lpstr>
      <vt:lpstr>       В презентации использовано музыкальное           сопровождение из  сочинений  А.К. Лядова   1-16 слайд:  Прелюдия   ре – бемоль мажор;   17 слайд:  Бирюлька  соч.2 № 1(Престо);  18 слайд: Шуточная «Я с комариком плясала» соч. 58;  19 слайд: Вальс фа –диез мажор;  20 слайд: Этюд до-диез минор соч. 40 № 1;  21-22 слайд: Про старину соч. 21;  23-24 слайд: Симфоническая миниатюра «Волшебное озеро» соч. 62;  25-26 слайд: Симфоническая миниатюра «Кикимора»; соч. 63;  27-28 слайд: Симфоническая миниатюра «Баба-яга» соч.56;  29 слайд: Первое скерцо (для оркестра) соч.16;  30-32 слайд: Восемь русских народных песен для оркестра,                         III-Протяжная, соч. 58;    33-36 слайд. Музыкальная табакерка соч. 32.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Виктория</cp:lastModifiedBy>
  <cp:revision>421</cp:revision>
  <dcterms:created xsi:type="dcterms:W3CDTF">2019-05-19T20:15:39Z</dcterms:created>
  <dcterms:modified xsi:type="dcterms:W3CDTF">2023-04-25T22:27:37Z</dcterms:modified>
</cp:coreProperties>
</file>