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17"/>
    <a:srgbClr val="DA0037"/>
    <a:srgbClr val="EDEDED"/>
    <a:srgbClr val="FFE194"/>
    <a:srgbClr val="B8DFD8"/>
    <a:srgbClr val="4C4C6D"/>
    <a:srgbClr val="BEAEE2"/>
    <a:srgbClr val="CDF0EA"/>
    <a:srgbClr val="0A1D37"/>
    <a:srgbClr val="FFD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3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28F606-B49E-4654-8B07-8194EAD57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42116A-7673-43A4-9233-B5B989E14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FA8D42-C099-4EFB-B3E5-66015E27F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AB448F-1AC3-4A6E-92C7-28C5E363A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151B9E-E82A-4763-A461-8EF95D823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2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B3BD13-E983-4086-97A9-875A1FDAF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DD2277-E236-405C-8113-912857DDE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DCFF07-9945-47DC-A5DE-AFA6469B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4FA5A0-FCA2-4BA7-9036-6A18B726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08A89F-F268-4A56-91A9-F77ED4FA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13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B2DD5B7-E807-490E-9E6E-9E4707A44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9FA9B9-E884-430E-8A46-5AF1DF440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2FBE86-3C70-45BD-8ACA-F7454A594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9C0BD3-60DC-40D6-805B-ADA957AB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FD7B43-689C-4E53-895C-D1BABCFEF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8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225A1-71AB-4EC5-A1CA-5E88DDBF5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99F9A3-BC6F-4F02-A52A-3E08C05CD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26BC93-795C-4125-9248-69921B5FA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42BB9F-AEDC-4934-ACB9-FCBDCBF02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7DEEE2-86A7-4AAC-BD8C-21A9D591B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7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D0F59-49ED-4960-B472-362D240C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270220-0CAA-4E5D-80B5-174E53382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ACDD2B-BCDB-41AC-9E8C-65E5F3C04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60CA31-E2EA-4DC0-B378-500C320FE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3D5945-64B9-4D06-8095-E628B536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3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4C8DB-520E-4B00-ACBA-09458BFD0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CA90A3-1D87-4753-9D16-861868F94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47AE78-EE01-4784-85A6-D781985C5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4FBD32-2A00-4566-BE66-AC8A963A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068E0C-C8EF-4BC2-8766-9534AECDF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38462F-3955-440A-9E47-639BCAFFD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52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5AB707-5D0F-4789-AE02-F8DCD3BF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6D5ACE-CF14-476E-B03D-B21BFABC2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DCD230-9CEF-4198-AD76-1A4574360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855A713-36BA-4280-A34A-177334D16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E32E639-EB73-453D-940E-5295DFF4E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4E3C64-0BF1-48DD-AE5A-F3ABC5343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6DDF7DA-7746-485D-A6D4-59AC9E23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9876A2C-ADBB-4986-8996-02F0CB4FB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9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31E20-0C7C-4DD7-AA58-3B8BB5D85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72EED5B-1FC3-4F70-818A-823647C59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4DF795-1497-4BEF-A790-D9DB0D55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BA0BA1-3A74-4341-9BF2-83D1C98F0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8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6A0EAC-2EDF-46F8-BE91-46EC0249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64F3E3-4407-4821-940D-47D16320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95E7B4-3FE6-4093-845A-915D60ADD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94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424C7D-CFB3-465E-8333-E7DF3B1BD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15413E-EC88-4F95-9A8A-55104B424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35B835B-636B-478F-9736-AF91B897D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22C87E-DD36-4596-A312-5EFE982A6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1BFF5F-17A8-4194-AEE6-9D61A6F0D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ABF34F-22DF-4AE4-8544-FE58E7A60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40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DE386E-6195-4C23-ACA9-95277AB18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FC4CDD4-982E-4DA3-9660-5282CB431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A9162A-F60C-4375-83B9-D396EA5A7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B80CB2-114D-428A-9A61-D6926C77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08B216-F294-4B6C-A592-BEF2EB22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D0CF8D-FD73-4891-A95A-AC4F473D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0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72BF3-E26D-48DA-8251-F2D39C7F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191E32-BB5D-4623-8483-D01448382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C36B16-C5B5-4F9E-B7BA-3DE0286C3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D93C4-7F28-4D8F-9CD9-D4674F79E1F2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77009B-4790-4580-AF92-986911C18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4EC27-FD23-4198-8AC3-CEBCE77F0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47185-18B4-451D-9B4D-5907E5E5E1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53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610A6CA1-6A06-49AC-B9DC-9AA2B6621A70}"/>
              </a:ext>
            </a:extLst>
          </p:cNvPr>
          <p:cNvSpPr/>
          <p:nvPr/>
        </p:nvSpPr>
        <p:spPr>
          <a:xfrm>
            <a:off x="7975600" y="2692400"/>
            <a:ext cx="4216400" cy="4165600"/>
          </a:xfrm>
          <a:prstGeom prst="ellipse">
            <a:avLst/>
          </a:prstGeom>
          <a:solidFill>
            <a:srgbClr val="DA0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6AF646-F840-4F1F-9932-04C82453E2FB}"/>
              </a:ext>
            </a:extLst>
          </p:cNvPr>
          <p:cNvSpPr/>
          <p:nvPr/>
        </p:nvSpPr>
        <p:spPr>
          <a:xfrm>
            <a:off x="285956" y="363834"/>
            <a:ext cx="7526215" cy="6075289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FE0F2A-3173-4380-AAC1-C16D964204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38" t="7773" r="19674" b="18648"/>
          <a:stretch/>
        </p:blipFill>
        <p:spPr>
          <a:xfrm>
            <a:off x="8740588" y="2744834"/>
            <a:ext cx="2759495" cy="3537828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id="{EEF082E0-0318-44E9-A542-265C77C2DC89}"/>
              </a:ext>
            </a:extLst>
          </p:cNvPr>
          <p:cNvSpPr txBox="1">
            <a:spLocks/>
          </p:cNvSpPr>
          <p:nvPr/>
        </p:nvSpPr>
        <p:spPr>
          <a:xfrm>
            <a:off x="285955" y="816789"/>
            <a:ext cx="7526215" cy="74744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EDED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ЭК.04 ВВЕДЕНИЕ В СПЕЦИАЛЬНОСТЬ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EDEDED"/>
                </a:solidFill>
              </a:rPr>
              <a:t>квалификация - программист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5E3C8-47FA-4A56-BD88-DD880661D300}"/>
              </a:ext>
            </a:extLst>
          </p:cNvPr>
          <p:cNvSpPr txBox="1"/>
          <p:nvPr/>
        </p:nvSpPr>
        <p:spPr>
          <a:xfrm>
            <a:off x="576846" y="3126938"/>
            <a:ext cx="694443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EDED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занятия: </a:t>
            </a:r>
            <a:r>
              <a:rPr lang="ru-RU" sz="2400" dirty="0">
                <a:solidFill>
                  <a:srgbClr val="EDEDED"/>
                </a:solidFill>
              </a:rPr>
              <a:t>Основы алгоритмизации и программирования. История развития языков программирования.</a:t>
            </a:r>
          </a:p>
          <a:p>
            <a:pPr algn="just"/>
            <a:endParaRPr lang="ru-RU" sz="2400" dirty="0">
              <a:solidFill>
                <a:srgbClr val="EDEDED"/>
              </a:solidFill>
            </a:endParaRPr>
          </a:p>
          <a:p>
            <a:pPr algn="just"/>
            <a:r>
              <a:rPr lang="ru-RU" sz="2400" dirty="0">
                <a:solidFill>
                  <a:srgbClr val="EDED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занятия: </a:t>
            </a:r>
            <a:r>
              <a:rPr lang="ru-RU" sz="2400" dirty="0">
                <a:solidFill>
                  <a:srgbClr val="EDEDED"/>
                </a:solidFill>
              </a:rPr>
              <a:t>Изучить историю развития языков программирования, рассмотреть основные положения теории алгоритмизации и программирования.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600516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74443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Узконаправленные языки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Развитие возможностей вычислительного оборудования привело к необходимости написания емких программ для управления ЭВМ.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70-х годах начал активно использоваться язык Си.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>
            <a:extLst>
              <a:ext uri="{FF2B5EF4-FFF2-40B4-BE49-F238E27FC236}">
                <a16:creationId xmlns:a16="http://schemas.microsoft.com/office/drawing/2014/main" id="{EAFC63E5-80D0-4ED6-9253-66FD8AA65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73" y="2114446"/>
            <a:ext cx="6853958" cy="445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298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43403" y="923229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Узконаправленные языки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Внедрение функционального программирование повлекло за собой создание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Пролога</a:t>
            </a:r>
            <a:r>
              <a:rPr lang="ru-RU" sz="2400" dirty="0">
                <a:solidFill>
                  <a:srgbClr val="171717"/>
                </a:solidFill>
              </a:rPr>
              <a:t>, задачи которого сводились к анализу и взаимодействую с человеческими языками. Логика приложения формальна, она оптимально подходила для автоматического решения задач и теорем.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80-х годах разработали язык Ада</a:t>
            </a:r>
            <a:r>
              <a:rPr lang="ru-RU" sz="2400" dirty="0">
                <a:solidFill>
                  <a:srgbClr val="171717"/>
                </a:solidFill>
              </a:rPr>
              <a:t>. Он расширил </a:t>
            </a:r>
            <a:r>
              <a:rPr lang="ru-RU" sz="2400" dirty="0" err="1">
                <a:solidFill>
                  <a:srgbClr val="171717"/>
                </a:solidFill>
              </a:rPr>
              <a:t>класическое</a:t>
            </a:r>
            <a:r>
              <a:rPr lang="ru-RU" sz="2400" dirty="0">
                <a:solidFill>
                  <a:srgbClr val="171717"/>
                </a:solidFill>
              </a:rPr>
              <a:t> понимание свойств языка того периода. Ада могла решать задачи в режиме </a:t>
            </a:r>
            <a:r>
              <a:rPr lang="ru-RU" sz="2400" dirty="0" err="1">
                <a:solidFill>
                  <a:srgbClr val="171717"/>
                </a:solidFill>
              </a:rPr>
              <a:t>рейльного</a:t>
            </a:r>
            <a:r>
              <a:rPr lang="ru-RU" sz="2400" dirty="0">
                <a:solidFill>
                  <a:srgbClr val="171717"/>
                </a:solidFill>
              </a:rPr>
              <a:t> времени и моделировать независимые решения.</a:t>
            </a:r>
            <a:endParaRPr lang="ru-RU" sz="2400" dirty="0">
              <a:solidFill>
                <a:srgbClr val="DA0037"/>
              </a:solidFill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Prolog [Язык программирования Пролог] | Языки программирования">
            <a:extLst>
              <a:ext uri="{FF2B5EF4-FFF2-40B4-BE49-F238E27FC236}">
                <a16:creationId xmlns:a16="http://schemas.microsoft.com/office/drawing/2014/main" id="{C43E3C23-5BD6-48E9-8E50-AD1B5FADE8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6" t="54061" r="47853" b="16364"/>
          <a:stretch/>
        </p:blipFill>
        <p:spPr bwMode="auto">
          <a:xfrm>
            <a:off x="308801" y="4591644"/>
            <a:ext cx="4378036" cy="202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Что такое язык АДА?">
            <a:extLst>
              <a:ext uri="{FF2B5EF4-FFF2-40B4-BE49-F238E27FC236}">
                <a16:creationId xmlns:a16="http://schemas.microsoft.com/office/drawing/2014/main" id="{E49D72CE-9189-4A5D-A392-EC9503D54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714" y="4283660"/>
            <a:ext cx="212407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13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Направления развития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Информатика в современном мире развивается в 3 ключевых направления: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1.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Процедурное</a:t>
            </a:r>
            <a:r>
              <a:rPr lang="ru-RU" sz="2400" dirty="0">
                <a:solidFill>
                  <a:srgbClr val="171717"/>
                </a:solidFill>
              </a:rPr>
              <a:t> появилось в период активного развития компьютеров и других вычислительных устройств. В процедурных направлениях присутствуют выраженные описания действий, необходимых к выполнению.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2.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Структурные. </a:t>
            </a:r>
            <a:r>
              <a:rPr lang="ru-RU" sz="2400" dirty="0">
                <a:solidFill>
                  <a:srgbClr val="171717"/>
                </a:solidFill>
              </a:rPr>
              <a:t>В них используется один оператор для записи цельных алгоритмов: циклов, функций, ветвлений и остального.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3.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Операционные. </a:t>
            </a:r>
            <a:r>
              <a:rPr lang="ru-RU" sz="2400" dirty="0">
                <a:solidFill>
                  <a:srgbClr val="171717"/>
                </a:solidFill>
              </a:rPr>
              <a:t>Применяют несколько различных действий.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4.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Непроцедурные. </a:t>
            </a:r>
            <a:r>
              <a:rPr lang="ru-RU" sz="2400" dirty="0">
                <a:solidFill>
                  <a:srgbClr val="171717"/>
                </a:solidFill>
              </a:rPr>
              <a:t>Языки программирования имеют декларативную структуру. Основная задача – создание возможностей для построения высокоинтеллектуальных машин.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998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Направления развития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Непроцедурные также разделяются на: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Функциональные. </a:t>
            </a:r>
            <a:r>
              <a:rPr lang="ru-RU" sz="2400" dirty="0">
                <a:solidFill>
                  <a:srgbClr val="171717"/>
                </a:solidFill>
              </a:rPr>
              <a:t>Программа выполняет исчисление определенной функции, которая берет за основу другие относительно простые алгоритмы и более простые задачи. В основе функционального направления используется основной элемент – рекурсия. </a:t>
            </a:r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Логические. </a:t>
            </a:r>
            <a:r>
              <a:rPr lang="ru-RU" sz="2400" dirty="0">
                <a:solidFill>
                  <a:srgbClr val="171717"/>
                </a:solidFill>
              </a:rPr>
              <a:t>Программа не требует описание действий, ее основу составляют соотношения данных и их значения. Только после расчета можно получать ответы на вопросы. В программе отсутствует метод или порядок обнаружения ответа, он неявным образом устанавливается языком.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Объектно-ориентированные языки. </a:t>
            </a:r>
            <a:r>
              <a:rPr lang="ru-RU" sz="2400" dirty="0">
                <a:solidFill>
                  <a:srgbClr val="171717"/>
                </a:solidFill>
              </a:rPr>
              <a:t>Не нуждаются в описании четкой последовательности манипуляций для получения результата задачи.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327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1848483"/>
            <a:ext cx="701594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задач на компьютере основано на понятии алгоритма.</a:t>
            </a:r>
          </a:p>
          <a:p>
            <a:pPr algn="just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</a:t>
            </a:r>
            <a:r>
              <a:rPr lang="ru-RU" sz="2400" dirty="0">
                <a:solidFill>
                  <a:srgbClr val="171717"/>
                </a:solidFill>
              </a:rPr>
              <a:t>– это точное предписание, определяющее вычислительный процесс, ведущий от варьируемых начальных данных к исходному результату. </a:t>
            </a:r>
          </a:p>
          <a:p>
            <a:pPr algn="just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Алгоритмизация </a:t>
            </a:r>
            <a:r>
              <a:rPr lang="ru-RU" sz="2400" dirty="0">
                <a:solidFill>
                  <a:srgbClr val="171717"/>
                </a:solidFill>
              </a:rPr>
              <a:t>– это техника разработки алгоритма для решения задач на ЭВМ.</a:t>
            </a:r>
          </a:p>
        </p:txBody>
      </p:sp>
    </p:spTree>
    <p:extLst>
      <p:ext uri="{BB962C8B-B14F-4D97-AF65-F5344CB8AC3E}">
        <p14:creationId xmlns:p14="http://schemas.microsoft.com/office/powerpoint/2010/main" val="2389876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1848483"/>
            <a:ext cx="701594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Для 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записи алгоритма </a:t>
            </a:r>
            <a:r>
              <a:rPr lang="ru-RU" sz="2400" dirty="0">
                <a:solidFill>
                  <a:srgbClr val="171717"/>
                </a:solidFill>
              </a:rPr>
              <a:t>решения задачи применяются следующие изобразительные способы их представления: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1.	Словесно- формульное описание.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2.	Блок-схема (схема графических символов).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3.	Алгоритмические языки.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4.	Операторные схемы.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5.	Псевдокод.</a:t>
            </a:r>
          </a:p>
        </p:txBody>
      </p:sp>
    </p:spTree>
    <p:extLst>
      <p:ext uri="{BB962C8B-B14F-4D97-AF65-F5344CB8AC3E}">
        <p14:creationId xmlns:p14="http://schemas.microsoft.com/office/powerpoint/2010/main" val="2380602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1848483"/>
            <a:ext cx="701594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записи алгоритма существует общая методика</a:t>
            </a:r>
            <a:r>
              <a:rPr lang="ru-RU" sz="2400" dirty="0">
                <a:solidFill>
                  <a:srgbClr val="171717"/>
                </a:solidFill>
              </a:rPr>
              <a:t>: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1.	Каждый алгоритм должен иметь имя, которое раскрывает его смысл.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2.	Необходимо обозначить начало и конец алгоритма.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3.	Описать входные и выходные данные.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4.	Указать команды, которые позволяют выполнять определенные действия над выделенными данными.</a:t>
            </a:r>
          </a:p>
        </p:txBody>
      </p:sp>
    </p:spTree>
    <p:extLst>
      <p:ext uri="{BB962C8B-B14F-4D97-AF65-F5344CB8AC3E}">
        <p14:creationId xmlns:p14="http://schemas.microsoft.com/office/powerpoint/2010/main" val="791628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489223" y="636508"/>
            <a:ext cx="70159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Общий вид алгоритма: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171717"/>
                </a:solidFill>
              </a:rPr>
              <a:t>название алгоритма;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171717"/>
                </a:solidFill>
              </a:rPr>
              <a:t>описание данных;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171717"/>
                </a:solidFill>
              </a:rPr>
              <a:t>начало;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171717"/>
                </a:solidFill>
              </a:rPr>
              <a:t>команды;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171717"/>
                </a:solidFill>
              </a:rPr>
              <a:t>конец.</a:t>
            </a:r>
          </a:p>
        </p:txBody>
      </p:sp>
      <p:pic>
        <p:nvPicPr>
          <p:cNvPr id="6146" name="Picture 2" descr="Схемы алгоритмов">
            <a:extLst>
              <a:ext uri="{FF2B5EF4-FFF2-40B4-BE49-F238E27FC236}">
                <a16:creationId xmlns:a16="http://schemas.microsoft.com/office/drawing/2014/main" id="{B68D0E40-0C17-4C3B-BDC9-5F68CE8FB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78" y="4185006"/>
            <a:ext cx="7084537" cy="10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953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894376"/>
            <a:ext cx="701594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Формульно-словесный</a:t>
            </a:r>
            <a:r>
              <a:rPr lang="ru-RU" sz="2400" b="0" i="0" dirty="0">
                <a:solidFill>
                  <a:srgbClr val="222222"/>
                </a:solidFill>
                <a:effectLst/>
              </a:rPr>
              <a:t> способ записи алгоритма характеризуется тем, что описание осуществляется с помощью слов и формул. Содержание последовательности этапов выполнения алгоритмов записывается на естественном профессиональном языке предметной области в произвольной форме.</a:t>
            </a:r>
          </a:p>
          <a:p>
            <a:pPr algn="just"/>
            <a:endParaRPr lang="ru-RU" sz="2400" b="0" i="0" dirty="0">
              <a:solidFill>
                <a:srgbClr val="222222"/>
              </a:solidFill>
              <a:effectLst/>
            </a:endParaRPr>
          </a:p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Графический</a:t>
            </a:r>
            <a:r>
              <a:rPr lang="ru-RU" sz="2400" b="0" i="0" dirty="0">
                <a:solidFill>
                  <a:srgbClr val="222222"/>
                </a:solidFill>
                <a:effectLst/>
              </a:rPr>
              <a:t> способ описания алгоритма (блок - схема) получил самое широкое распространение. Для графического описания алгоритмов используются схемы алгоритмов или блочные символы (блоки), которые соединяются между собой линиями связи.</a:t>
            </a:r>
          </a:p>
        </p:txBody>
      </p:sp>
    </p:spTree>
    <p:extLst>
      <p:ext uri="{BB962C8B-B14F-4D97-AF65-F5344CB8AC3E}">
        <p14:creationId xmlns:p14="http://schemas.microsoft.com/office/powerpoint/2010/main" val="1087266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338051" y="2560319"/>
            <a:ext cx="70159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структуре </a:t>
            </a:r>
            <a:r>
              <a:rPr lang="ru-RU" sz="2400" b="0" i="0" dirty="0">
                <a:solidFill>
                  <a:srgbClr val="171717"/>
                </a:solidFill>
              </a:rPr>
              <a:t>выполнения алгоритмы и программы делятся на три вида: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71717"/>
                </a:solidFill>
              </a:rPr>
              <a:t>линейные;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71717"/>
                </a:solidFill>
              </a:rPr>
              <a:t>ветвящиеся;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71717"/>
                </a:solidFill>
              </a:rPr>
              <a:t>циклические;</a:t>
            </a:r>
          </a:p>
        </p:txBody>
      </p:sp>
    </p:spTree>
    <p:extLst>
      <p:ext uri="{BB962C8B-B14F-4D97-AF65-F5344CB8AC3E}">
        <p14:creationId xmlns:p14="http://schemas.microsoft.com/office/powerpoint/2010/main" val="56259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226510" y="625068"/>
            <a:ext cx="32723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История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134090" y="1859340"/>
            <a:ext cx="70159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</a:t>
            </a:r>
            <a:r>
              <a:rPr lang="ru-RU" sz="2400" dirty="0">
                <a:solidFill>
                  <a:srgbClr val="1717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rgbClr val="171717"/>
                </a:solidFill>
              </a:rPr>
              <a:t>– это набор последовательных команд, то есть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</a:t>
            </a:r>
            <a:r>
              <a:rPr lang="ru-RU" sz="2400" dirty="0">
                <a:solidFill>
                  <a:srgbClr val="171717"/>
                </a:solidFill>
              </a:rPr>
              <a:t> для </a:t>
            </a:r>
            <a:r>
              <a:rPr lang="ru-RU" sz="2400" dirty="0">
                <a:solidFill>
                  <a:srgbClr val="DA0037"/>
                </a:solidFill>
              </a:rPr>
              <a:t>объекта(исполнителя)</a:t>
            </a:r>
            <a:r>
              <a:rPr lang="ru-RU" sz="2400" dirty="0">
                <a:solidFill>
                  <a:srgbClr val="171717"/>
                </a:solidFill>
              </a:rPr>
              <a:t>, который должен их выполнить для достижения определенной цели.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366D08-DDE8-4E8F-8477-3563CE544EE4}"/>
              </a:ext>
            </a:extLst>
          </p:cNvPr>
          <p:cNvSpPr txBox="1"/>
          <p:nvPr/>
        </p:nvSpPr>
        <p:spPr>
          <a:xfrm>
            <a:off x="104839" y="3859649"/>
            <a:ext cx="1174911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Необходимость в особых языках связана с тем, что машины не понимают естественные языка. Инструкции для машин пишут на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языках программирования</a:t>
            </a:r>
            <a:r>
              <a:rPr lang="ru-RU" sz="2400" dirty="0">
                <a:solidFill>
                  <a:srgbClr val="171717"/>
                </a:solidFill>
              </a:rPr>
              <a:t>, которые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характеризуются формальностью</a:t>
            </a:r>
            <a:r>
              <a:rPr lang="ru-RU" sz="2400" dirty="0">
                <a:solidFill>
                  <a:srgbClr val="171717"/>
                </a:solidFill>
              </a:rPr>
              <a:t>, то есть синтаксической однозначностью и ограниченностью.</a:t>
            </a:r>
          </a:p>
        </p:txBody>
      </p:sp>
    </p:spTree>
    <p:extLst>
      <p:ext uri="{BB962C8B-B14F-4D97-AF65-F5344CB8AC3E}">
        <p14:creationId xmlns:p14="http://schemas.microsoft.com/office/powerpoint/2010/main" val="3817976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171796" y="2244436"/>
            <a:ext cx="701594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Линейный алгоритм (линейная структура) </a:t>
            </a:r>
            <a:r>
              <a:rPr lang="ru-RU" sz="2400" b="0" i="0" dirty="0">
                <a:solidFill>
                  <a:srgbClr val="171717"/>
                </a:solidFill>
              </a:rPr>
              <a:t>– это такой алгоритм, в котором все действия выполняются последовательно друг за другом и только один раз. Схема представляет собой последовательность блоков, которые располагаются сверху вниз в порядке их выполнения. Первичные и промежуточные данные не оказывают влияния на направление процесса вычисления.</a:t>
            </a:r>
          </a:p>
        </p:txBody>
      </p:sp>
    </p:spTree>
    <p:extLst>
      <p:ext uri="{BB962C8B-B14F-4D97-AF65-F5344CB8AC3E}">
        <p14:creationId xmlns:p14="http://schemas.microsoft.com/office/powerpoint/2010/main" val="1698180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1406156"/>
            <a:ext cx="701594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Алгоритмы разветвляющейся структуры</a:t>
            </a:r>
          </a:p>
          <a:p>
            <a:pPr algn="just"/>
            <a:r>
              <a:rPr lang="ru-RU" sz="2400" b="0" i="0" dirty="0">
                <a:solidFill>
                  <a:srgbClr val="171717"/>
                </a:solidFill>
              </a:rPr>
              <a:t>На практике часто встречаются задачи, в которых в зависимости от первоначальных условий или промежуточных результатов необходимо выполнить вычисления по одним или другим формулам.</a:t>
            </a:r>
          </a:p>
          <a:p>
            <a:pPr algn="just"/>
            <a:r>
              <a:rPr lang="ru-RU" sz="2400" b="0" i="0" dirty="0">
                <a:solidFill>
                  <a:srgbClr val="171717"/>
                </a:solidFill>
              </a:rPr>
              <a:t>Такие задачи можно описать с помощью алгоритмов разветвляющейся структуры. В таких алгоритмах выбор направления продолжения вычисления осуществляется по итогам проверки заданного условия. Ветвящиеся процессы описываются оператором </a:t>
            </a: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(условие).</a:t>
            </a:r>
          </a:p>
        </p:txBody>
      </p:sp>
    </p:spTree>
    <p:extLst>
      <p:ext uri="{BB962C8B-B14F-4D97-AF65-F5344CB8AC3E}">
        <p14:creationId xmlns:p14="http://schemas.microsoft.com/office/powerpoint/2010/main" val="2350613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298161"/>
            <a:ext cx="701594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Алгоритмы разветвляющейся структуры</a:t>
            </a:r>
          </a:p>
          <a:p>
            <a:pPr algn="just"/>
            <a:r>
              <a:rPr lang="ru-RU" sz="2400" b="0" i="0" dirty="0">
                <a:solidFill>
                  <a:srgbClr val="171717"/>
                </a:solidFill>
              </a:rPr>
              <a:t>На практике часто встречаются задачи, в которых в зависимости от первоначальных условий или промежуточных результатов необходимо выполнить вычисления по одним или другим формулам.</a:t>
            </a:r>
          </a:p>
          <a:p>
            <a:pPr algn="just"/>
            <a:r>
              <a:rPr lang="ru-RU" sz="2400" b="0" i="0" dirty="0">
                <a:solidFill>
                  <a:srgbClr val="171717"/>
                </a:solidFill>
              </a:rPr>
              <a:t>Такие задачи можно описать с помощью алгоритмов разветвляющейся структуры. В таких алгоритмах выбор направления продолжения вычисления осуществляется по итогам проверки заданного условия. Ветвящиеся процессы описываются оператором </a:t>
            </a: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(условие).</a:t>
            </a:r>
          </a:p>
        </p:txBody>
      </p:sp>
      <p:pic>
        <p:nvPicPr>
          <p:cNvPr id="7170" name="Picture 2" descr="Оператор IF (условие) для описания ветвящихся процессов">
            <a:extLst>
              <a:ext uri="{FF2B5EF4-FFF2-40B4-BE49-F238E27FC236}">
                <a16:creationId xmlns:a16="http://schemas.microsoft.com/office/drawing/2014/main" id="{7CFCD8CC-FE0C-4F06-8D19-466A873B6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279" y="4754880"/>
            <a:ext cx="33337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919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894376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Основы алгоритмизации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и его свойства</a:t>
            </a:r>
          </a:p>
          <a:p>
            <a:pPr marL="457200" indent="-457200">
              <a:buFontTx/>
              <a:buAutoNum type="arabicPeriod"/>
            </a:pPr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этап вычислительного процесса  представляется геометрическими фигурами (блоками).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298161"/>
            <a:ext cx="701594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Циклические вычислительные процессы</a:t>
            </a:r>
          </a:p>
          <a:p>
            <a:pPr algn="just"/>
            <a:r>
              <a:rPr lang="ru-RU" sz="2400" b="0" i="0" dirty="0">
                <a:solidFill>
                  <a:srgbClr val="171717"/>
                </a:solidFill>
              </a:rPr>
              <a:t>Для решения многих задач характерно многократное повторение отдельных участков вычислений. Для решения таких задач применяются алгоритмы циклической структуры (циклические алгоритмы). Цикл – последовательность команд, которая повторяется до тех пор, пока не будет выполнено заданное условие. Циклическое описание многократно повторяемых процессов значительно снижает трудоемкость написания программ.</a:t>
            </a:r>
          </a:p>
        </p:txBody>
      </p:sp>
      <p:pic>
        <p:nvPicPr>
          <p:cNvPr id="8194" name="Picture 2" descr="Схема циклических вычислительных процессов 2">
            <a:extLst>
              <a:ext uri="{FF2B5EF4-FFF2-40B4-BE49-F238E27FC236}">
                <a16:creationId xmlns:a16="http://schemas.microsoft.com/office/drawing/2014/main" id="{C49AA8DD-0E53-4471-89C9-4113AB7F1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514" y="4207164"/>
            <a:ext cx="253365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Схема циклических вычислительных процессов 1">
            <a:extLst>
              <a:ext uri="{FF2B5EF4-FFF2-40B4-BE49-F238E27FC236}">
                <a16:creationId xmlns:a16="http://schemas.microsoft.com/office/drawing/2014/main" id="{FD83C3AB-75BE-47EA-942F-C800B0225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264" y="4393763"/>
            <a:ext cx="150495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86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498215"/>
            <a:ext cx="327230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Основные этапы исторического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</a:t>
            </a:r>
            <a:r>
              <a:rPr lang="ru-RU" sz="2400" dirty="0">
                <a:solidFill>
                  <a:srgbClr val="1717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rgbClr val="171717"/>
                </a:solidFill>
              </a:rPr>
              <a:t>– это набор инструкций для определенного исполнителя.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366D08-DDE8-4E8F-8477-3563CE544EE4}"/>
              </a:ext>
            </a:extLst>
          </p:cNvPr>
          <p:cNvSpPr txBox="1"/>
          <p:nvPr/>
        </p:nvSpPr>
        <p:spPr>
          <a:xfrm>
            <a:off x="7505164" y="4663272"/>
            <a:ext cx="43780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 программирования </a:t>
            </a:r>
            <a:r>
              <a:rPr lang="ru-RU" sz="2400" dirty="0">
                <a:solidFill>
                  <a:srgbClr val="171717"/>
                </a:solidFill>
              </a:rPr>
              <a:t>– это формальный язык, предназначенный для записи программ (обычно для ЭВМ).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251995"/>
            <a:ext cx="70159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Первые программы писались на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машинном языке</a:t>
            </a:r>
            <a:r>
              <a:rPr lang="ru-RU" sz="2400" dirty="0">
                <a:solidFill>
                  <a:srgbClr val="171717"/>
                </a:solidFill>
              </a:rPr>
              <a:t>, так как для ЭВМ того времени развитого программного обеспечения не существовало,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 </a:t>
            </a:r>
            <a:r>
              <a:rPr lang="ru-RU" sz="2400" dirty="0">
                <a:solidFill>
                  <a:srgbClr val="171717"/>
                </a:solidFill>
              </a:rPr>
              <a:t>– единственный способ взаимодействия с аппаратным обеспечением компьютера.</a:t>
            </a:r>
          </a:p>
        </p:txBody>
      </p:sp>
      <p:pic>
        <p:nvPicPr>
          <p:cNvPr id="1026" name="Picture 2" descr="Машинный язык и ассемблер">
            <a:extLst>
              <a:ext uri="{FF2B5EF4-FFF2-40B4-BE49-F238E27FC236}">
                <a16:creationId xmlns:a16="http://schemas.microsoft.com/office/drawing/2014/main" id="{EB7DC4F6-5858-46F9-B8B3-20DD70656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44" y="2944832"/>
            <a:ext cx="5819775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16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498215"/>
            <a:ext cx="327230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Основные этапы исторического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Стремление человека оперировать словами, а не цифрами привело к появлению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ассемблеров</a:t>
            </a:r>
            <a:r>
              <a:rPr lang="ru-RU" sz="2400" dirty="0">
                <a:solidFill>
                  <a:srgbClr val="171717"/>
                </a:solidFill>
              </a:rPr>
              <a:t>. Это языки, в которых вместо численного обозначения команд и областей памяти используются словесно-буквенные.</a:t>
            </a:r>
          </a:p>
        </p:txBody>
      </p:sp>
      <p:pic>
        <p:nvPicPr>
          <p:cNvPr id="2050" name="Picture 2" descr="Язык ассемблера — Википедия">
            <a:extLst>
              <a:ext uri="{FF2B5EF4-FFF2-40B4-BE49-F238E27FC236}">
                <a16:creationId xmlns:a16="http://schemas.microsoft.com/office/drawing/2014/main" id="{7288A24D-EFAB-4B04-AC4C-FBCC555B15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326"/>
          <a:stretch/>
        </p:blipFill>
        <p:spPr bwMode="auto">
          <a:xfrm>
            <a:off x="379950" y="2560319"/>
            <a:ext cx="6552865" cy="413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9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498215"/>
            <a:ext cx="327230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Основные этапы исторического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Проблема: </a:t>
            </a:r>
            <a:r>
              <a:rPr lang="ru-RU" sz="2400" dirty="0">
                <a:solidFill>
                  <a:srgbClr val="171717"/>
                </a:solidFill>
              </a:rPr>
              <a:t>машина не в состоянии понимать слова. Начиная со времен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ассемблеров</a:t>
            </a:r>
            <a:r>
              <a:rPr lang="ru-RU" sz="2400" dirty="0">
                <a:solidFill>
                  <a:srgbClr val="171717"/>
                </a:solidFill>
              </a:rPr>
              <a:t>, под каждый язык программирования создаются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трансляторы</a:t>
            </a:r>
            <a:r>
              <a:rPr lang="ru-RU" sz="2400" dirty="0">
                <a:solidFill>
                  <a:srgbClr val="171717"/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  <a:r>
              <a:rPr lang="ru-RU" sz="2400" dirty="0">
                <a:solidFill>
                  <a:srgbClr val="171717"/>
                </a:solidFill>
              </a:rPr>
              <a:t> – специальная программа, преобразующая программный код с языка программирования в машинный код.</a:t>
            </a:r>
          </a:p>
        </p:txBody>
      </p:sp>
      <p:pic>
        <p:nvPicPr>
          <p:cNvPr id="3074" name="Picture 2" descr="Devotes - Макросредства Ассемблера">
            <a:extLst>
              <a:ext uri="{FF2B5EF4-FFF2-40B4-BE49-F238E27FC236}">
                <a16:creationId xmlns:a16="http://schemas.microsoft.com/office/drawing/2014/main" id="{76B8F84B-74ED-419F-A65B-64DCF631E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273" y="3050738"/>
            <a:ext cx="3124720" cy="337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9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498215"/>
            <a:ext cx="327230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Основные этапы исторического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После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ассемблеров</a:t>
            </a:r>
            <a:r>
              <a:rPr lang="ru-RU" sz="2400" dirty="0">
                <a:solidFill>
                  <a:srgbClr val="171717"/>
                </a:solidFill>
              </a:rPr>
              <a:t> появляются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языки высокого уровня</a:t>
            </a:r>
            <a:r>
              <a:rPr lang="ru-RU" sz="2400" dirty="0">
                <a:solidFill>
                  <a:srgbClr val="171717"/>
                </a:solidFill>
              </a:rPr>
              <a:t>. Для таких языков потребовалось разрабатывать более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сложные трансляторы</a:t>
            </a:r>
            <a:r>
              <a:rPr lang="ru-RU" sz="2400" dirty="0">
                <a:solidFill>
                  <a:srgbClr val="171717"/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Основное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</a:t>
            </a:r>
            <a:r>
              <a:rPr lang="ru-RU" sz="2400" dirty="0">
                <a:solidFill>
                  <a:srgbClr val="171717"/>
                </a:solidFill>
              </a:rPr>
              <a:t> в том, что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ассемблеры привязаны к своим типам машин, языки высокого уровня обладают переносимостью. </a:t>
            </a:r>
          </a:p>
          <a:p>
            <a:pPr algn="just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Более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сложные трансляторы</a:t>
            </a:r>
            <a:r>
              <a:rPr lang="ru-RU" sz="2400" dirty="0">
                <a:solidFill>
                  <a:srgbClr val="171717"/>
                </a:solidFill>
              </a:rPr>
              <a:t> делятся на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компиляторы</a:t>
            </a:r>
            <a:r>
              <a:rPr lang="ru-RU" sz="2400" dirty="0">
                <a:solidFill>
                  <a:srgbClr val="171717"/>
                </a:solidFill>
              </a:rPr>
              <a:t> и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интерпретаторы</a:t>
            </a:r>
            <a:r>
              <a:rPr lang="ru-RU" sz="2400" dirty="0">
                <a:solidFill>
                  <a:srgbClr val="171717"/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</a:t>
            </a:r>
            <a:r>
              <a:rPr lang="ru-RU" sz="2400" dirty="0">
                <a:solidFill>
                  <a:srgbClr val="171717"/>
                </a:solidFill>
              </a:rPr>
              <a:t> – читает всю программу и преобразует ее в объектный код, который способен напрямую выполнятся компьютером.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Интерпретатор</a:t>
            </a:r>
            <a:r>
              <a:rPr lang="ru-RU" sz="2400" dirty="0">
                <a:solidFill>
                  <a:srgbClr val="171717"/>
                </a:solidFill>
              </a:rPr>
              <a:t> – читает исходный код программы построчно и выполняет инструкции содержащиеся в текущей строчке, потом переходит к следующей.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70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498215"/>
            <a:ext cx="327230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Основные этапы исторического развития языков программирования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Следующим шагом было появление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объектно-ориентированных языков</a:t>
            </a:r>
            <a:r>
              <a:rPr lang="ru-RU" sz="2400" dirty="0">
                <a:solidFill>
                  <a:srgbClr val="171717"/>
                </a:solidFill>
              </a:rPr>
              <a:t>, что в первую очередь связано с усложнением разрабатываемых программ.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помощью таких языков программист управляет виртуальными объектами</a:t>
            </a:r>
            <a:r>
              <a:rPr lang="ru-RU" sz="2400" dirty="0">
                <a:solidFill>
                  <a:srgbClr val="171717"/>
                </a:solidFill>
              </a:rPr>
              <a:t>. 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400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58029" y="904688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Узконаправленные языки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Из-за увеличения сфер использования ЭВМ появились и другие языки для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отдельных разработок </a:t>
            </a:r>
            <a:r>
              <a:rPr lang="ru-RU" sz="2400" dirty="0">
                <a:solidFill>
                  <a:srgbClr val="171717"/>
                </a:solidFill>
              </a:rPr>
              <a:t>в новых сферах: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-экономическое направление (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Кобол</a:t>
            </a:r>
            <a:r>
              <a:rPr lang="ru-RU" sz="2400" dirty="0">
                <a:solidFill>
                  <a:srgbClr val="171717"/>
                </a:solidFill>
              </a:rPr>
              <a:t>);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-</a:t>
            </a:r>
            <a:r>
              <a:rPr lang="ru-RU" sz="2400" dirty="0" err="1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Снобол</a:t>
            </a:r>
            <a:r>
              <a:rPr lang="ru-RU" sz="2400" dirty="0">
                <a:solidFill>
                  <a:srgbClr val="171717"/>
                </a:solidFill>
              </a:rPr>
              <a:t> – обрабатывает алгоритмы, связанные с текстами;</a:t>
            </a: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-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Лисп</a:t>
            </a:r>
            <a:r>
              <a:rPr lang="ru-RU" sz="2400" dirty="0">
                <a:solidFill>
                  <a:srgbClr val="171717"/>
                </a:solidFill>
              </a:rPr>
              <a:t> – работает на основании алгоритмов для обработки </a:t>
            </a:r>
            <a:r>
              <a:rPr lang="ru-RU" sz="2400" dirty="0" err="1">
                <a:solidFill>
                  <a:srgbClr val="171717"/>
                </a:solidFill>
              </a:rPr>
              <a:t>сиволов</a:t>
            </a:r>
            <a:r>
              <a:rPr lang="ru-RU" sz="2400" dirty="0">
                <a:solidFill>
                  <a:srgbClr val="171717"/>
                </a:solidFill>
              </a:rPr>
              <a:t>, используется для формирования искусственного интеллекта.</a:t>
            </a:r>
          </a:p>
          <a:p>
            <a:pPr algn="just"/>
            <a:endParaRPr lang="ru-RU" sz="2400" dirty="0">
              <a:solidFill>
                <a:srgbClr val="171717"/>
              </a:solidFill>
            </a:endParaRP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В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1968 году </a:t>
            </a:r>
            <a:r>
              <a:rPr lang="ru-RU" sz="2400" dirty="0">
                <a:solidFill>
                  <a:srgbClr val="171717"/>
                </a:solidFill>
              </a:rPr>
              <a:t>запустили конкурс лучшего языка программирования для начала карьерного пути. Им стал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Алгол-68</a:t>
            </a:r>
            <a:r>
              <a:rPr lang="ru-RU" sz="2400" dirty="0">
                <a:solidFill>
                  <a:srgbClr val="171717"/>
                </a:solidFill>
              </a:rPr>
              <a:t>, но он остался малоизвестным.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904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E35C3C-30BD-4765-8F23-31A286B6F208}"/>
              </a:ext>
            </a:extLst>
          </p:cNvPr>
          <p:cNvSpPr/>
          <p:nvPr/>
        </p:nvSpPr>
        <p:spPr>
          <a:xfrm>
            <a:off x="7505164" y="251994"/>
            <a:ext cx="4348785" cy="2308325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3FE94D-C9F3-4873-BB1C-C1D3B840618F}"/>
              </a:ext>
            </a:extLst>
          </p:cNvPr>
          <p:cNvSpPr txBox="1"/>
          <p:nvPr/>
        </p:nvSpPr>
        <p:spPr>
          <a:xfrm>
            <a:off x="8043403" y="888062"/>
            <a:ext cx="3272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EDEDED"/>
                </a:solidFill>
              </a:rPr>
              <a:t>Узконаправленные языки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BC4-5105-4165-8654-A32C58CBBAF6}"/>
              </a:ext>
            </a:extLst>
          </p:cNvPr>
          <p:cNvSpPr txBox="1"/>
          <p:nvPr/>
        </p:nvSpPr>
        <p:spPr>
          <a:xfrm>
            <a:off x="7505164" y="2944832"/>
            <a:ext cx="4378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Машинный язык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Ассемблер</a:t>
            </a: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Транслятор</a:t>
            </a:r>
          </a:p>
          <a:p>
            <a:pPr algn="ctr"/>
            <a:endParaRPr lang="ru-RU" sz="2400" dirty="0">
              <a:solidFill>
                <a:srgbClr val="DA00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       Интерпретатор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Языки высокого уровня</a:t>
            </a:r>
          </a:p>
          <a:p>
            <a:pPr algn="just"/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Объектно-ориентированные языки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171717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1D855-3DB9-4D80-98B8-39D244CE7155}"/>
              </a:ext>
            </a:extLst>
          </p:cNvPr>
          <p:cNvSpPr txBox="1"/>
          <p:nvPr/>
        </p:nvSpPr>
        <p:spPr>
          <a:xfrm>
            <a:off x="212790" y="436660"/>
            <a:ext cx="701594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171717"/>
                </a:solidFill>
              </a:rPr>
              <a:t>Специально для участия в конкурсе был создан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Паскаль </a:t>
            </a:r>
            <a:r>
              <a:rPr lang="ru-RU" sz="2400" dirty="0">
                <a:solidFill>
                  <a:srgbClr val="171717"/>
                </a:solidFill>
              </a:rPr>
              <a:t>(разработчик – Никлаус Вирт). Не смотря на изначальную разработку с целью обучения студентов, Паскаль получил широкое распространение и активно развивался.</a:t>
            </a:r>
          </a:p>
          <a:p>
            <a:pPr algn="just"/>
            <a:endParaRPr lang="ru-RU" sz="2400" dirty="0">
              <a:solidFill>
                <a:srgbClr val="171717"/>
              </a:solidFill>
            </a:endParaRP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Для обучения детей в школах был создан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Лого </a:t>
            </a:r>
            <a:r>
              <a:rPr lang="ru-RU" sz="2400" dirty="0">
                <a:solidFill>
                  <a:srgbClr val="171717"/>
                </a:solidFill>
              </a:rPr>
              <a:t>(Самуэль </a:t>
            </a:r>
            <a:r>
              <a:rPr lang="ru-RU" sz="2400" dirty="0" err="1">
                <a:solidFill>
                  <a:srgbClr val="171717"/>
                </a:solidFill>
              </a:rPr>
              <a:t>Пайперт</a:t>
            </a:r>
            <a:r>
              <a:rPr lang="ru-RU" sz="2400" dirty="0">
                <a:solidFill>
                  <a:srgbClr val="171717"/>
                </a:solidFill>
              </a:rPr>
              <a:t>). </a:t>
            </a:r>
          </a:p>
          <a:p>
            <a:pPr algn="just"/>
            <a:endParaRPr lang="ru-RU" sz="2400" dirty="0">
              <a:solidFill>
                <a:srgbClr val="171717"/>
              </a:solidFill>
            </a:endParaRPr>
          </a:p>
          <a:p>
            <a:pPr algn="just"/>
            <a:r>
              <a:rPr lang="ru-RU" sz="2400" dirty="0">
                <a:solidFill>
                  <a:srgbClr val="171717"/>
                </a:solidFill>
              </a:rPr>
              <a:t>Однако, в школах стал преподаваться </a:t>
            </a:r>
            <a:r>
              <a:rPr lang="ru-RU" sz="2400" dirty="0">
                <a:solidFill>
                  <a:srgbClr val="DA00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Бейсик</a:t>
            </a:r>
            <a:r>
              <a:rPr lang="ru-RU" sz="2400" dirty="0">
                <a:solidFill>
                  <a:srgbClr val="171717"/>
                </a:solidFill>
              </a:rPr>
              <a:t>, легко взаимодействующий с ЭВМ в качестве прямого диалога. 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3DFB16-8F96-4665-90EE-E9D95D35593B}"/>
              </a:ext>
            </a:extLst>
          </p:cNvPr>
          <p:cNvCxnSpPr/>
          <p:nvPr/>
        </p:nvCxnSpPr>
        <p:spPr>
          <a:xfrm flipH="1">
            <a:off x="8678488" y="4125718"/>
            <a:ext cx="432262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5377C7C-A6FA-4882-8852-7E44489CA31B}"/>
              </a:ext>
            </a:extLst>
          </p:cNvPr>
          <p:cNvCxnSpPr>
            <a:cxnSpLocks/>
          </p:cNvCxnSpPr>
          <p:nvPr/>
        </p:nvCxnSpPr>
        <p:spPr>
          <a:xfrm>
            <a:off x="10304782" y="4125718"/>
            <a:ext cx="384385" cy="315884"/>
          </a:xfrm>
          <a:prstGeom prst="straightConnector1">
            <a:avLst/>
          </a:prstGeom>
          <a:ln>
            <a:solidFill>
              <a:srgbClr val="DA0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832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1482</Words>
  <Application>Microsoft Office PowerPoint</Application>
  <PresentationFormat>Широкоэкранный</PresentationFormat>
  <Paragraphs>179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Кристина Бастрыкина</dc:creator>
  <cp:lastModifiedBy>Кристина Бастрыкина</cp:lastModifiedBy>
  <cp:revision>14</cp:revision>
  <dcterms:created xsi:type="dcterms:W3CDTF">2021-06-29T14:55:02Z</dcterms:created>
  <dcterms:modified xsi:type="dcterms:W3CDTF">2021-08-02T20:48:23Z</dcterms:modified>
</cp:coreProperties>
</file>