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  <p:sldMasterId id="2147483708" r:id="rId2"/>
    <p:sldMasterId id="2147483720" r:id="rId3"/>
    <p:sldMasterId id="2147483780" r:id="rId4"/>
    <p:sldMasterId id="2147483792" r:id="rId5"/>
    <p:sldMasterId id="2147483804" r:id="rId6"/>
    <p:sldMasterId id="2147483816" r:id="rId7"/>
  </p:sldMasterIdLst>
  <p:notesMasterIdLst>
    <p:notesMasterId r:id="rId54"/>
  </p:notesMasterIdLst>
  <p:sldIdLst>
    <p:sldId id="297" r:id="rId8"/>
    <p:sldId id="315" r:id="rId9"/>
    <p:sldId id="316" r:id="rId10"/>
    <p:sldId id="318" r:id="rId11"/>
    <p:sldId id="319" r:id="rId12"/>
    <p:sldId id="354" r:id="rId13"/>
    <p:sldId id="299" r:id="rId14"/>
    <p:sldId id="300" r:id="rId15"/>
    <p:sldId id="330" r:id="rId16"/>
    <p:sldId id="301" r:id="rId17"/>
    <p:sldId id="326" r:id="rId18"/>
    <p:sldId id="303" r:id="rId19"/>
    <p:sldId id="304" r:id="rId20"/>
    <p:sldId id="305" r:id="rId21"/>
    <p:sldId id="310" r:id="rId22"/>
    <p:sldId id="260" r:id="rId23"/>
    <p:sldId id="261" r:id="rId24"/>
    <p:sldId id="268" r:id="rId25"/>
    <p:sldId id="274" r:id="rId26"/>
    <p:sldId id="277" r:id="rId27"/>
    <p:sldId id="278" r:id="rId28"/>
    <p:sldId id="280" r:id="rId29"/>
    <p:sldId id="275" r:id="rId30"/>
    <p:sldId id="276" r:id="rId31"/>
    <p:sldId id="271" r:id="rId32"/>
    <p:sldId id="337" r:id="rId33"/>
    <p:sldId id="350" r:id="rId34"/>
    <p:sldId id="349" r:id="rId35"/>
    <p:sldId id="314" r:id="rId36"/>
    <p:sldId id="351" r:id="rId37"/>
    <p:sldId id="352" r:id="rId38"/>
    <p:sldId id="353" r:id="rId39"/>
    <p:sldId id="331" r:id="rId40"/>
    <p:sldId id="311" r:id="rId41"/>
    <p:sldId id="273" r:id="rId42"/>
    <p:sldId id="328" r:id="rId43"/>
    <p:sldId id="327" r:id="rId44"/>
    <p:sldId id="288" r:id="rId45"/>
    <p:sldId id="312" r:id="rId46"/>
    <p:sldId id="294" r:id="rId47"/>
    <p:sldId id="313" r:id="rId48"/>
    <p:sldId id="342" r:id="rId49"/>
    <p:sldId id="348" r:id="rId50"/>
    <p:sldId id="340" r:id="rId51"/>
    <p:sldId id="339" r:id="rId52"/>
    <p:sldId id="355" r:id="rId5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3" d="100"/>
          <a:sy n="73" d="100"/>
        </p:scale>
        <p:origin x="-378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slide" Target="slides/slide35.xml"/><Relationship Id="rId47" Type="http://schemas.openxmlformats.org/officeDocument/2006/relationships/slide" Target="slides/slide40.xml"/><Relationship Id="rId50" Type="http://schemas.openxmlformats.org/officeDocument/2006/relationships/slide" Target="slides/slide43.xml"/><Relationship Id="rId55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slide" Target="slides/slide3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41" Type="http://schemas.openxmlformats.org/officeDocument/2006/relationships/slide" Target="slides/slide34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53" Type="http://schemas.openxmlformats.org/officeDocument/2006/relationships/slide" Target="slides/slide46.xml"/><Relationship Id="rId58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slide" Target="slides/slide42.xml"/><Relationship Id="rId57" Type="http://schemas.openxmlformats.org/officeDocument/2006/relationships/theme" Target="theme/theme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openxmlformats.org/officeDocument/2006/relationships/slide" Target="slides/slide4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slide" Target="slides/slide41.xml"/><Relationship Id="rId56" Type="http://schemas.openxmlformats.org/officeDocument/2006/relationships/viewProps" Target="viewProps.xml"/><Relationship Id="rId8" Type="http://schemas.openxmlformats.org/officeDocument/2006/relationships/slide" Target="slides/slide1.xml"/><Relationship Id="rId51" Type="http://schemas.openxmlformats.org/officeDocument/2006/relationships/slide" Target="slides/slide44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0DC18A-578A-4346-AE33-1BAF4B758DF9}" type="datetimeFigureOut">
              <a:rPr lang="ru-RU" smtClean="0"/>
              <a:t>01.10.2022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A5D290-1578-438D-90E5-7CFE191E8C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70407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A5D290-1578-438D-90E5-7CFE191E8CBD}" type="slidenum">
              <a:rPr lang="ru-RU" smtClean="0"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25694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562707" y="1371600"/>
            <a:ext cx="109728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61360-93AD-43F9-BF24-FA6127108F0D}" type="datetimeFigureOut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01.10.2022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1FC89-6901-4DAA-A9EC-01D34EC69441}" type="slidenum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828800" y="3331698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61360-93AD-43F9-BF24-FA6127108F0D}" type="datetimeFigureOut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01.10.2022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1FC89-6901-4DAA-A9EC-01D34EC69441}" type="slidenum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45"/>
            <a:ext cx="27432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45"/>
            <a:ext cx="8026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61360-93AD-43F9-BF24-FA6127108F0D}" type="datetimeFigureOut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01.10.2022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1FC89-6901-4DAA-A9EC-01D34EC69441}" type="slidenum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562707" y="1371600"/>
            <a:ext cx="109728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61360-93AD-43F9-BF24-FA6127108F0D}" type="datetimeFigureOut">
              <a:rPr lang="ru-RU" smtClean="0"/>
              <a:t>01.10.2022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1FC89-6901-4DAA-A9EC-01D34EC69441}" type="slidenum">
              <a:rPr lang="ru-RU" smtClean="0"/>
              <a:t>‹#›</a:t>
            </a:fld>
            <a:endParaRPr lang="ru-RU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828800" y="3331698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61360-93AD-43F9-BF24-FA6127108F0D}" type="datetimeFigureOut">
              <a:rPr lang="ru-RU" smtClean="0"/>
              <a:t>01.10.2022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1FC89-6901-4DAA-A9EC-01D34EC6944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33600" y="609600"/>
            <a:ext cx="94488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133600" y="2507786"/>
            <a:ext cx="94488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61360-93AD-43F9-BF24-FA6127108F0D}" type="datetimeFigureOut">
              <a:rPr lang="ru-RU" smtClean="0"/>
              <a:t>01.10.2022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0566400" y="6416680"/>
            <a:ext cx="1016000" cy="365125"/>
          </a:xfrm>
        </p:spPr>
        <p:txBody>
          <a:bodyPr/>
          <a:lstStyle/>
          <a:p>
            <a:fld id="{6751FC89-6901-4DAA-A9EC-01D34EC69441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1600205"/>
            <a:ext cx="53848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7600" y="1600205"/>
            <a:ext cx="53848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61360-93AD-43F9-BF24-FA6127108F0D}" type="datetimeFigureOut">
              <a:rPr lang="ru-RU" smtClean="0"/>
              <a:t>01.10.2022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1FC89-6901-4DAA-A9EC-01D34EC6944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109728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6193370" y="1535113"/>
            <a:ext cx="5389033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609600" y="2362205"/>
            <a:ext cx="5386917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3370" y="2362205"/>
            <a:ext cx="5389033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61360-93AD-43F9-BF24-FA6127108F0D}" type="datetimeFigureOut">
              <a:rPr lang="ru-RU" smtClean="0"/>
              <a:t>01.10.2022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1FC89-6901-4DAA-A9EC-01D34EC6944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61360-93AD-43F9-BF24-FA6127108F0D}" type="datetimeFigureOut">
              <a:rPr lang="ru-RU" smtClean="0"/>
              <a:t>01.10.2022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1FC89-6901-4DAA-A9EC-01D34EC6944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61360-93AD-43F9-BF24-FA6127108F0D}" type="datetimeFigureOut">
              <a:rPr lang="ru-RU" smtClean="0"/>
              <a:t>01.10.2022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1FC89-6901-4DAA-A9EC-01D34EC6944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09603" y="1524005"/>
            <a:ext cx="4011084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4766733" y="273055"/>
            <a:ext cx="6815667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61360-93AD-43F9-BF24-FA6127108F0D}" type="datetimeFigureOut">
              <a:rPr lang="ru-RU" smtClean="0"/>
              <a:t>01.10.2022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1FC89-6901-4DAA-A9EC-01D34EC6944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61360-93AD-43F9-BF24-FA6127108F0D}" type="datetimeFigureOut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01.10.2022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1FC89-6901-4DAA-A9EC-01D34EC69441}" type="slidenum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38400" y="609600"/>
            <a:ext cx="73152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438400" y="1831975"/>
            <a:ext cx="73152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438400" y="1166787"/>
            <a:ext cx="73152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61360-93AD-43F9-BF24-FA6127108F0D}" type="datetimeFigureOut">
              <a:rPr lang="ru-RU" smtClean="0"/>
              <a:t>01.10.2022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1FC89-6901-4DAA-A9EC-01D34EC6944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61360-93AD-43F9-BF24-FA6127108F0D}" type="datetimeFigureOut">
              <a:rPr lang="ru-RU" smtClean="0"/>
              <a:t>01.10.2022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1FC89-6901-4DAA-A9EC-01D34EC6944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43"/>
            <a:ext cx="27432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43"/>
            <a:ext cx="8026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61360-93AD-43F9-BF24-FA6127108F0D}" type="datetimeFigureOut">
              <a:rPr lang="ru-RU" smtClean="0"/>
              <a:t>01.10.2022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1FC89-6901-4DAA-A9EC-01D34EC6944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562707" y="1371600"/>
            <a:ext cx="109728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3BCBFF-4F64-430B-A230-C533BCB4958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01.10.2022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B0922-79B3-4202-9A93-D33D42396CF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828800" y="3331698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3BCBFF-4F64-430B-A230-C533BCB4958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01.10.2022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B0922-79B3-4202-9A93-D33D42396CF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33600" y="609600"/>
            <a:ext cx="94488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133600" y="2507786"/>
            <a:ext cx="94488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3BCBFF-4F64-430B-A230-C533BCB4958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01.10.2022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0566400" y="6416676"/>
            <a:ext cx="1016000" cy="365125"/>
          </a:xfrm>
        </p:spPr>
        <p:txBody>
          <a:bodyPr/>
          <a:lstStyle/>
          <a:p>
            <a:fld id="{C9FB0922-79B3-4202-9A93-D33D42396CF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3BCBFF-4F64-430B-A230-C533BCB4958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01.10.2022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B0922-79B3-4202-9A93-D33D42396CF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109728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6193368" y="1535113"/>
            <a:ext cx="5389033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609600" y="2362201"/>
            <a:ext cx="5386917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3368" y="2362201"/>
            <a:ext cx="5389033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3BCBFF-4F64-430B-A230-C533BCB4958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01.10.2022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B0922-79B3-4202-9A93-D33D42396CF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3BCBFF-4F64-430B-A230-C533BCB4958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01.10.2022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B0922-79B3-4202-9A93-D33D42396CF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3BCBFF-4F64-430B-A230-C533BCB4958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01.10.2022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B0922-79B3-4202-9A93-D33D42396CF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33600" y="609600"/>
            <a:ext cx="94488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133600" y="2507786"/>
            <a:ext cx="94488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61360-93AD-43F9-BF24-FA6127108F0D}" type="datetimeFigureOut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01.10.2022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0566400" y="6416682"/>
            <a:ext cx="1016000" cy="365125"/>
          </a:xfrm>
        </p:spPr>
        <p:txBody>
          <a:bodyPr/>
          <a:lstStyle/>
          <a:p>
            <a:fld id="{6751FC89-6901-4DAA-A9EC-01D34EC69441}" type="slidenum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09601" y="1524001"/>
            <a:ext cx="4011084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3BCBFF-4F64-430B-A230-C533BCB4958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01.10.2022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B0922-79B3-4202-9A93-D33D42396CF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38400" y="609600"/>
            <a:ext cx="73152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438400" y="1831975"/>
            <a:ext cx="73152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438400" y="1166787"/>
            <a:ext cx="73152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3BCBFF-4F64-430B-A230-C533BCB4958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01.10.2022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B0922-79B3-4202-9A93-D33D42396CF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3BCBFF-4F64-430B-A230-C533BCB4958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01.10.2022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B0922-79B3-4202-9A93-D33D42396CF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3BCBFF-4F64-430B-A230-C533BCB4958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01.10.2022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B0922-79B3-4202-9A93-D33D42396CF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562707" y="1371600"/>
            <a:ext cx="109728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61360-93AD-43F9-BF24-FA6127108F0D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01.10.2022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1FC89-6901-4DAA-A9EC-01D34EC69441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828800" y="3331698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86271788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61360-93AD-43F9-BF24-FA6127108F0D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01.10.2022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1FC89-6901-4DAA-A9EC-01D34EC69441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218131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33600" y="609600"/>
            <a:ext cx="94488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133600" y="2507786"/>
            <a:ext cx="94488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61360-93AD-43F9-BF24-FA6127108F0D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01.10.2022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0566400" y="6416680"/>
            <a:ext cx="1016000" cy="365125"/>
          </a:xfrm>
        </p:spPr>
        <p:txBody>
          <a:bodyPr/>
          <a:lstStyle/>
          <a:p>
            <a:fld id="{6751FC89-6901-4DAA-A9EC-01D34EC69441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600088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1600205"/>
            <a:ext cx="53848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7600" y="1600205"/>
            <a:ext cx="53848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61360-93AD-43F9-BF24-FA6127108F0D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01.10.2022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1FC89-6901-4DAA-A9EC-01D34EC69441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682791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109728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6193370" y="1535113"/>
            <a:ext cx="5389033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609600" y="2362205"/>
            <a:ext cx="5386917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3370" y="2362205"/>
            <a:ext cx="5389033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61360-93AD-43F9-BF24-FA6127108F0D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01.10.2022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1FC89-6901-4DAA-A9EC-01D34EC69441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988222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61360-93AD-43F9-BF24-FA6127108F0D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01.10.2022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1FC89-6901-4DAA-A9EC-01D34EC69441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83492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61360-93AD-43F9-BF24-FA6127108F0D}" type="datetimeFigureOut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01.10.2022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1FC89-6901-4DAA-A9EC-01D34EC69441}" type="slidenum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61360-93AD-43F9-BF24-FA6127108F0D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01.10.2022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1FC89-6901-4DAA-A9EC-01D34EC69441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651678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09603" y="1524005"/>
            <a:ext cx="4011084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4766733" y="273055"/>
            <a:ext cx="6815667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61360-93AD-43F9-BF24-FA6127108F0D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01.10.2022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1FC89-6901-4DAA-A9EC-01D34EC69441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776652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38400" y="609600"/>
            <a:ext cx="73152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438400" y="1831975"/>
            <a:ext cx="73152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438400" y="1166787"/>
            <a:ext cx="73152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61360-93AD-43F9-BF24-FA6127108F0D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01.10.2022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1FC89-6901-4DAA-A9EC-01D34EC69441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885070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61360-93AD-43F9-BF24-FA6127108F0D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01.10.2022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1FC89-6901-4DAA-A9EC-01D34EC69441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211623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43"/>
            <a:ext cx="27432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43"/>
            <a:ext cx="8026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61360-93AD-43F9-BF24-FA6127108F0D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01.10.2022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1FC89-6901-4DAA-A9EC-01D34EC69441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215804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562707" y="1371600"/>
            <a:ext cx="109728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61360-93AD-43F9-BF24-FA6127108F0D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01.10.2022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1FC89-6901-4DAA-A9EC-01D34EC69441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828800" y="3331698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52757344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61360-93AD-43F9-BF24-FA6127108F0D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01.10.2022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1FC89-6901-4DAA-A9EC-01D34EC69441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007161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33600" y="609600"/>
            <a:ext cx="94488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133600" y="2507786"/>
            <a:ext cx="94488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61360-93AD-43F9-BF24-FA6127108F0D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01.10.2022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0566400" y="6416680"/>
            <a:ext cx="1016000" cy="365125"/>
          </a:xfrm>
        </p:spPr>
        <p:txBody>
          <a:bodyPr/>
          <a:lstStyle/>
          <a:p>
            <a:fld id="{6751FC89-6901-4DAA-A9EC-01D34EC69441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322778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1600205"/>
            <a:ext cx="53848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7600" y="1600205"/>
            <a:ext cx="53848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61360-93AD-43F9-BF24-FA6127108F0D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01.10.2022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1FC89-6901-4DAA-A9EC-01D34EC69441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078425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109728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6193370" y="1535113"/>
            <a:ext cx="5389033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609600" y="2362205"/>
            <a:ext cx="5386917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3370" y="2362205"/>
            <a:ext cx="5389033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61360-93AD-43F9-BF24-FA6127108F0D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01.10.2022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1FC89-6901-4DAA-A9EC-01D34EC69441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65588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109728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6193372" y="1535113"/>
            <a:ext cx="5389033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609600" y="2362207"/>
            <a:ext cx="5386917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3372" y="2362207"/>
            <a:ext cx="5389033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61360-93AD-43F9-BF24-FA6127108F0D}" type="datetimeFigureOut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01.10.2022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1FC89-6901-4DAA-A9EC-01D34EC69441}" type="slidenum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61360-93AD-43F9-BF24-FA6127108F0D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01.10.2022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1FC89-6901-4DAA-A9EC-01D34EC69441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337306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61360-93AD-43F9-BF24-FA6127108F0D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01.10.2022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1FC89-6901-4DAA-A9EC-01D34EC69441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563951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09603" y="1524005"/>
            <a:ext cx="4011084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4766733" y="273055"/>
            <a:ext cx="6815667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61360-93AD-43F9-BF24-FA6127108F0D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01.10.2022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1FC89-6901-4DAA-A9EC-01D34EC69441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948709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38400" y="609600"/>
            <a:ext cx="73152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438400" y="1831975"/>
            <a:ext cx="73152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438400" y="1166787"/>
            <a:ext cx="73152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61360-93AD-43F9-BF24-FA6127108F0D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01.10.2022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1FC89-6901-4DAA-A9EC-01D34EC69441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287476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61360-93AD-43F9-BF24-FA6127108F0D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01.10.2022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1FC89-6901-4DAA-A9EC-01D34EC69441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854212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43"/>
            <a:ext cx="27432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43"/>
            <a:ext cx="8026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61360-93AD-43F9-BF24-FA6127108F0D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01.10.2022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1FC89-6901-4DAA-A9EC-01D34EC69441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451399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562707" y="1371600"/>
            <a:ext cx="109728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3BCBFF-4F64-430B-A230-C533BCB4958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01.10.2022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B0922-79B3-4202-9A93-D33D42396CF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828800" y="3331698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9783609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3BCBFF-4F64-430B-A230-C533BCB4958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01.10.2022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B0922-79B3-4202-9A93-D33D42396CF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271419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33600" y="609600"/>
            <a:ext cx="94488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133600" y="2507786"/>
            <a:ext cx="94488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3BCBFF-4F64-430B-A230-C533BCB4958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01.10.2022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0566400" y="6416676"/>
            <a:ext cx="1016000" cy="365125"/>
          </a:xfrm>
        </p:spPr>
        <p:txBody>
          <a:bodyPr/>
          <a:lstStyle/>
          <a:p>
            <a:fld id="{C9FB0922-79B3-4202-9A93-D33D42396CF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789147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3BCBFF-4F64-430B-A230-C533BCB4958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01.10.2022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B0922-79B3-4202-9A93-D33D42396CF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20727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61360-93AD-43F9-BF24-FA6127108F0D}" type="datetimeFigureOut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01.10.2022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1FC89-6901-4DAA-A9EC-01D34EC69441}" type="slidenum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109728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6193368" y="1535113"/>
            <a:ext cx="5389033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609600" y="2362201"/>
            <a:ext cx="5386917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3368" y="2362201"/>
            <a:ext cx="5389033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3BCBFF-4F64-430B-A230-C533BCB4958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01.10.2022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B0922-79B3-4202-9A93-D33D42396CF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251845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3BCBFF-4F64-430B-A230-C533BCB4958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01.10.2022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B0922-79B3-4202-9A93-D33D42396CF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23526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3BCBFF-4F64-430B-A230-C533BCB4958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01.10.2022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B0922-79B3-4202-9A93-D33D42396CF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093916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09601" y="1524001"/>
            <a:ext cx="4011084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3BCBFF-4F64-430B-A230-C533BCB4958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01.10.2022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B0922-79B3-4202-9A93-D33D42396CF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000612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38400" y="609600"/>
            <a:ext cx="73152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438400" y="1831975"/>
            <a:ext cx="73152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438400" y="1166787"/>
            <a:ext cx="73152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3BCBFF-4F64-430B-A230-C533BCB4958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01.10.2022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B0922-79B3-4202-9A93-D33D42396CF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841145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3BCBFF-4F64-430B-A230-C533BCB4958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01.10.2022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B0922-79B3-4202-9A93-D33D42396CF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101507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3BCBFF-4F64-430B-A230-C533BCB4958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01.10.2022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B0922-79B3-4202-9A93-D33D42396CF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076217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562707" y="1371600"/>
            <a:ext cx="109728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3BCBFF-4F64-430B-A230-C533BCB4958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01.10.2022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B0922-79B3-4202-9A93-D33D42396CF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828800" y="3331698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09357752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3BCBFF-4F64-430B-A230-C533BCB4958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01.10.2022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B0922-79B3-4202-9A93-D33D42396CF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556259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33600" y="609600"/>
            <a:ext cx="94488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133600" y="2507786"/>
            <a:ext cx="94488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3BCBFF-4F64-430B-A230-C533BCB4958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01.10.2022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0566400" y="6416676"/>
            <a:ext cx="1016000" cy="365125"/>
          </a:xfrm>
        </p:spPr>
        <p:txBody>
          <a:bodyPr/>
          <a:lstStyle/>
          <a:p>
            <a:fld id="{C9FB0922-79B3-4202-9A93-D33D42396CF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870983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61360-93AD-43F9-BF24-FA6127108F0D}" type="datetimeFigureOut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01.10.2022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1FC89-6901-4DAA-A9EC-01D34EC69441}" type="slidenum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3BCBFF-4F64-430B-A230-C533BCB4958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01.10.2022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B0922-79B3-4202-9A93-D33D42396CF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286033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109728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6193368" y="1535113"/>
            <a:ext cx="5389033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609600" y="2362201"/>
            <a:ext cx="5386917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3368" y="2362201"/>
            <a:ext cx="5389033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3BCBFF-4F64-430B-A230-C533BCB4958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01.10.2022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B0922-79B3-4202-9A93-D33D42396CF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400004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3BCBFF-4F64-430B-A230-C533BCB4958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01.10.2022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B0922-79B3-4202-9A93-D33D42396CF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678413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3BCBFF-4F64-430B-A230-C533BCB4958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01.10.2022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B0922-79B3-4202-9A93-D33D42396CF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468324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09601" y="1524001"/>
            <a:ext cx="4011084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3BCBFF-4F64-430B-A230-C533BCB4958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01.10.2022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B0922-79B3-4202-9A93-D33D42396CF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039386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38400" y="609600"/>
            <a:ext cx="73152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438400" y="1831975"/>
            <a:ext cx="73152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438400" y="1166787"/>
            <a:ext cx="73152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3BCBFF-4F64-430B-A230-C533BCB4958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01.10.2022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B0922-79B3-4202-9A93-D33D42396CF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543393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3BCBFF-4F64-430B-A230-C533BCB4958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01.10.2022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B0922-79B3-4202-9A93-D33D42396CF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496378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3BCBFF-4F64-430B-A230-C533BCB4958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01.10.2022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B0922-79B3-4202-9A93-D33D42396CF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1820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09603" y="1524007"/>
            <a:ext cx="4011084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4766733" y="273057"/>
            <a:ext cx="6815667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61360-93AD-43F9-BF24-FA6127108F0D}" type="datetimeFigureOut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01.10.2022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1FC89-6901-4DAA-A9EC-01D34EC69441}" type="slidenum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38400" y="609600"/>
            <a:ext cx="73152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438400" y="1831975"/>
            <a:ext cx="73152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438400" y="1166787"/>
            <a:ext cx="73152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61360-93AD-43F9-BF24-FA6127108F0D}" type="datetimeFigureOut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01.10.2022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1FC89-6901-4DAA-A9EC-01D34EC69441}" type="slidenum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09600" y="6416682"/>
            <a:ext cx="28448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45E61360-93AD-43F9-BF24-FA6127108F0D}" type="datetimeFigureOut">
              <a:rPr lang="ru-RU" smtClean="0"/>
              <a:t>01.10.2022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4165600" y="6416682"/>
            <a:ext cx="38608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10566400" y="6416682"/>
            <a:ext cx="1016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6751FC89-6901-4DAA-A9EC-01D34EC69441}" type="slidenum">
              <a:rPr lang="ru-RU" smtClean="0"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09600" y="6416680"/>
            <a:ext cx="28448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45E61360-93AD-43F9-BF24-FA6127108F0D}" type="datetimeFigureOut">
              <a:rPr lang="ru-RU" smtClean="0"/>
              <a:t>01.10.2022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4165600" y="6416680"/>
            <a:ext cx="38608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10566400" y="6416680"/>
            <a:ext cx="1016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6751FC89-6901-4DAA-A9EC-01D34EC69441}" type="slidenum">
              <a:rPr lang="ru-RU" smtClean="0"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09600" y="6416676"/>
            <a:ext cx="28448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45E61360-93AD-43F9-BF24-FA6127108F0D}" type="datetimeFigureOut">
              <a:rPr lang="ru-RU" smtClean="0"/>
              <a:t>01.10.2022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4165600" y="6416676"/>
            <a:ext cx="38608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10566400" y="6416676"/>
            <a:ext cx="1016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6751FC89-6901-4DAA-A9EC-01D34EC69441}" type="slidenum">
              <a:rPr lang="ru-RU" smtClean="0"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09600" y="6416680"/>
            <a:ext cx="28448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45E61360-93AD-43F9-BF24-FA6127108F0D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01.10.2022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4165600" y="6416680"/>
            <a:ext cx="38608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10566400" y="6416680"/>
            <a:ext cx="1016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6751FC89-6901-4DAA-A9EC-01D34EC69441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833593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09600" y="6416680"/>
            <a:ext cx="28448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45E61360-93AD-43F9-BF24-FA6127108F0D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01.10.2022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4165600" y="6416680"/>
            <a:ext cx="38608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10566400" y="6416680"/>
            <a:ext cx="1016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6751FC89-6901-4DAA-A9EC-01D34EC69441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089715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09600" y="6416676"/>
            <a:ext cx="28448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45E61360-93AD-43F9-BF24-FA6127108F0D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01.10.2022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4165600" y="6416676"/>
            <a:ext cx="38608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10566400" y="6416676"/>
            <a:ext cx="1016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6751FC89-6901-4DAA-A9EC-01D34EC69441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475545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09600" y="6416676"/>
            <a:ext cx="28448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45E61360-93AD-43F9-BF24-FA6127108F0D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01.10.2022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4165600" y="6416676"/>
            <a:ext cx="38608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10566400" y="6416676"/>
            <a:ext cx="1016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6751FC89-6901-4DAA-A9EC-01D34EC69441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467755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3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microsoft.com/office/2007/relationships/hdphoto" Target="../media/hdphoto1.wdp"/><Relationship Id="rId7" Type="http://schemas.openxmlformats.org/officeDocument/2006/relationships/image" Target="../media/image3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34.jpeg"/><Relationship Id="rId5" Type="http://schemas.openxmlformats.org/officeDocument/2006/relationships/image" Target="../media/image33.png"/><Relationship Id="rId4" Type="http://schemas.openxmlformats.org/officeDocument/2006/relationships/image" Target="../media/image32.png"/><Relationship Id="rId9" Type="http://schemas.openxmlformats.org/officeDocument/2006/relationships/image" Target="../media/image37.jpe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microsoft.com/office/2007/relationships/hdphoto" Target="../media/hdphoto1.wdp"/><Relationship Id="rId7" Type="http://schemas.microsoft.com/office/2007/relationships/hdphoto" Target="../media/hdphoto9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40.png"/><Relationship Id="rId5" Type="http://schemas.microsoft.com/office/2007/relationships/hdphoto" Target="../media/hdphoto8.wdp"/><Relationship Id="rId4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4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6.png"/><Relationship Id="rId7" Type="http://schemas.openxmlformats.org/officeDocument/2006/relationships/image" Target="../media/image48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9.xml"/><Relationship Id="rId6" Type="http://schemas.microsoft.com/office/2007/relationships/hdphoto" Target="../media/hdphoto11.wdp"/><Relationship Id="rId5" Type="http://schemas.openxmlformats.org/officeDocument/2006/relationships/image" Target="../media/image47.png"/><Relationship Id="rId4" Type="http://schemas.microsoft.com/office/2007/relationships/hdphoto" Target="../media/hdphoto10.wdp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5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7.png"/><Relationship Id="rId4" Type="http://schemas.openxmlformats.org/officeDocument/2006/relationships/image" Target="../media/image56.jpe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6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microsoft.com/office/2007/relationships/hdphoto" Target="../media/hdphoto1.wdp"/><Relationship Id="rId7" Type="http://schemas.openxmlformats.org/officeDocument/2006/relationships/image" Target="../media/image6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4.gif"/><Relationship Id="rId5" Type="http://schemas.openxmlformats.org/officeDocument/2006/relationships/image" Target="../media/image63.png"/><Relationship Id="rId4" Type="http://schemas.openxmlformats.org/officeDocument/2006/relationships/image" Target="../media/image62.jpeg"/><Relationship Id="rId9" Type="http://schemas.microsoft.com/office/2007/relationships/hdphoto" Target="../media/hdphoto12.wdp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7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jpe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Relationship Id="rId6" Type="http://schemas.microsoft.com/office/2007/relationships/hdphoto" Target="../media/hdphoto13.wdp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jpeg"/><Relationship Id="rId3" Type="http://schemas.microsoft.com/office/2007/relationships/hdphoto" Target="../media/hdphoto1.wdp"/><Relationship Id="rId7" Type="http://schemas.openxmlformats.org/officeDocument/2006/relationships/image" Target="../media/image8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80.jpeg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86.png"/><Relationship Id="rId4" Type="http://schemas.openxmlformats.org/officeDocument/2006/relationships/image" Target="../media/image85.jpeg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2.xml"/><Relationship Id="rId4" Type="http://schemas.openxmlformats.org/officeDocument/2006/relationships/image" Target="../media/image87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13" Type="http://schemas.openxmlformats.org/officeDocument/2006/relationships/image" Target="../media/image97.png"/><Relationship Id="rId3" Type="http://schemas.microsoft.com/office/2007/relationships/hdphoto" Target="../media/hdphoto1.wdp"/><Relationship Id="rId7" Type="http://schemas.openxmlformats.org/officeDocument/2006/relationships/image" Target="../media/image91.png"/><Relationship Id="rId12" Type="http://schemas.openxmlformats.org/officeDocument/2006/relationships/image" Target="../media/image9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90.png"/><Relationship Id="rId11" Type="http://schemas.openxmlformats.org/officeDocument/2006/relationships/image" Target="../media/image95.png"/><Relationship Id="rId5" Type="http://schemas.openxmlformats.org/officeDocument/2006/relationships/image" Target="../media/image89.png"/><Relationship Id="rId10" Type="http://schemas.openxmlformats.org/officeDocument/2006/relationships/image" Target="../media/image94.png"/><Relationship Id="rId4" Type="http://schemas.openxmlformats.org/officeDocument/2006/relationships/image" Target="../media/image88.png"/><Relationship Id="rId9" Type="http://schemas.openxmlformats.org/officeDocument/2006/relationships/image" Target="../media/image9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microsoft.com/office/2007/relationships/hdphoto" Target="../media/hdphoto1.wdp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7.png"/><Relationship Id="rId4" Type="http://schemas.openxmlformats.org/officeDocument/2006/relationships/image" Target="../media/image6.jpeg"/><Relationship Id="rId9" Type="http://schemas.microsoft.com/office/2007/relationships/hdphoto" Target="../media/hdphoto4.wdp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3" Type="http://schemas.openxmlformats.org/officeDocument/2006/relationships/image" Target="../media/image2.jpg"/><Relationship Id="rId7" Type="http://schemas.openxmlformats.org/officeDocument/2006/relationships/image" Target="../media/image9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98.png"/><Relationship Id="rId5" Type="http://schemas.openxmlformats.org/officeDocument/2006/relationships/image" Target="../media/image96.png"/><Relationship Id="rId10" Type="http://schemas.openxmlformats.org/officeDocument/2006/relationships/image" Target="../media/image97.png"/><Relationship Id="rId4" Type="http://schemas.openxmlformats.org/officeDocument/2006/relationships/image" Target="../media/image95.png"/><Relationship Id="rId9" Type="http://schemas.openxmlformats.org/officeDocument/2006/relationships/image" Target="../media/image101.png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103.jpeg"/><Relationship Id="rId5" Type="http://schemas.microsoft.com/office/2007/relationships/hdphoto" Target="../media/hdphoto14.wdp"/><Relationship Id="rId4" Type="http://schemas.openxmlformats.org/officeDocument/2006/relationships/image" Target="../media/image102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png"/><Relationship Id="rId3" Type="http://schemas.microsoft.com/office/2007/relationships/hdphoto" Target="../media/hdphoto1.wdp"/><Relationship Id="rId7" Type="http://schemas.openxmlformats.org/officeDocument/2006/relationships/image" Target="../media/image107.png"/><Relationship Id="rId12" Type="http://schemas.microsoft.com/office/2007/relationships/hdphoto" Target="../media/hdphoto16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06.png"/><Relationship Id="rId11" Type="http://schemas.openxmlformats.org/officeDocument/2006/relationships/image" Target="../media/image110.png"/><Relationship Id="rId5" Type="http://schemas.openxmlformats.org/officeDocument/2006/relationships/image" Target="../media/image105.jpeg"/><Relationship Id="rId10" Type="http://schemas.openxmlformats.org/officeDocument/2006/relationships/image" Target="../media/image109.png"/><Relationship Id="rId4" Type="http://schemas.openxmlformats.org/officeDocument/2006/relationships/image" Target="../media/image104.jpeg"/><Relationship Id="rId9" Type="http://schemas.microsoft.com/office/2007/relationships/hdphoto" Target="../media/hdphoto15.wdp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95.png"/><Relationship Id="rId5" Type="http://schemas.openxmlformats.org/officeDocument/2006/relationships/image" Target="../media/image97.png"/><Relationship Id="rId4" Type="http://schemas.openxmlformats.org/officeDocument/2006/relationships/image" Target="../media/image101.png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3.png"/><Relationship Id="rId5" Type="http://schemas.openxmlformats.org/officeDocument/2006/relationships/image" Target="../media/image112.png"/><Relationship Id="rId4" Type="http://schemas.openxmlformats.org/officeDocument/2006/relationships/image" Target="../media/image111.png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16.jpeg"/><Relationship Id="rId5" Type="http://schemas.openxmlformats.org/officeDocument/2006/relationships/image" Target="../media/image115.png"/><Relationship Id="rId4" Type="http://schemas.openxmlformats.org/officeDocument/2006/relationships/image" Target="../media/image114.png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11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18.png"/><Relationship Id="rId5" Type="http://schemas.openxmlformats.org/officeDocument/2006/relationships/image" Target="../media/image117.gif"/><Relationship Id="rId4" Type="http://schemas.openxmlformats.org/officeDocument/2006/relationships/image" Target="../media/image114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jpeg"/><Relationship Id="rId3" Type="http://schemas.microsoft.com/office/2007/relationships/hdphoto" Target="../media/hdphoto1.wdp"/><Relationship Id="rId7" Type="http://schemas.openxmlformats.org/officeDocument/2006/relationships/image" Target="../media/image12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22.png"/><Relationship Id="rId5" Type="http://schemas.openxmlformats.org/officeDocument/2006/relationships/image" Target="../media/image121.png"/><Relationship Id="rId10" Type="http://schemas.openxmlformats.org/officeDocument/2006/relationships/image" Target="../media/image126.png"/><Relationship Id="rId4" Type="http://schemas.openxmlformats.org/officeDocument/2006/relationships/image" Target="../media/image120.png"/><Relationship Id="rId9" Type="http://schemas.openxmlformats.org/officeDocument/2006/relationships/image" Target="../media/image125.jpeg"/></Relationships>
</file>

<file path=ppt/slides/_rels/slide3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12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Relationship Id="rId6" Type="http://schemas.microsoft.com/office/2007/relationships/hdphoto" Target="../media/hdphoto17.wdp"/><Relationship Id="rId5" Type="http://schemas.openxmlformats.org/officeDocument/2006/relationships/image" Target="../media/image128.png"/><Relationship Id="rId4" Type="http://schemas.openxmlformats.org/officeDocument/2006/relationships/image" Target="../media/image127.png"/></Relationships>
</file>

<file path=ppt/slides/_rels/slide3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30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1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microsoft.com/office/2007/relationships/hdphoto" Target="../media/hdphoto5.wdp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5.png"/><Relationship Id="rId3" Type="http://schemas.microsoft.com/office/2007/relationships/hdphoto" Target="../media/hdphoto1.wdp"/><Relationship Id="rId7" Type="http://schemas.openxmlformats.org/officeDocument/2006/relationships/image" Target="../media/image13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33.jpeg"/><Relationship Id="rId5" Type="http://schemas.openxmlformats.org/officeDocument/2006/relationships/image" Target="../media/image132.png"/><Relationship Id="rId4" Type="http://schemas.openxmlformats.org/officeDocument/2006/relationships/image" Target="../media/image131.png"/></Relationships>
</file>

<file path=ppt/slides/_rels/slide4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13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Relationship Id="rId6" Type="http://schemas.microsoft.com/office/2007/relationships/hdphoto" Target="../media/hdphoto18.wdp"/><Relationship Id="rId5" Type="http://schemas.openxmlformats.org/officeDocument/2006/relationships/image" Target="../media/image137.jpeg"/><Relationship Id="rId4" Type="http://schemas.openxmlformats.org/officeDocument/2006/relationships/image" Target="../media/image136.jpe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5.png"/><Relationship Id="rId3" Type="http://schemas.openxmlformats.org/officeDocument/2006/relationships/image" Target="../media/image140.jpeg"/><Relationship Id="rId7" Type="http://schemas.openxmlformats.org/officeDocument/2006/relationships/image" Target="../media/image144.png"/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43.png"/><Relationship Id="rId5" Type="http://schemas.openxmlformats.org/officeDocument/2006/relationships/image" Target="../media/image142.jpeg"/><Relationship Id="rId4" Type="http://schemas.openxmlformats.org/officeDocument/2006/relationships/image" Target="../media/image141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18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jpeg"/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51.png"/><Relationship Id="rId4" Type="http://schemas.openxmlformats.org/officeDocument/2006/relationships/image" Target="../media/image150.jpe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18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png"/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55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microsoft.com/office/2007/relationships/hdphoto" Target="../media/hdphoto6.wdp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microsoft.com/office/2007/relationships/hdphoto" Target="../media/hdphoto1.wdp"/><Relationship Id="rId7" Type="http://schemas.openxmlformats.org/officeDocument/2006/relationships/image" Target="../media/image1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4.png"/><Relationship Id="rId5" Type="http://schemas.microsoft.com/office/2007/relationships/hdphoto" Target="../media/hdphoto7.wdp"/><Relationship Id="rId4" Type="http://schemas.openxmlformats.org/officeDocument/2006/relationships/image" Target="../media/image23.jpe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26.jpg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1">
                <a:lumMod val="50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31520" y="620688"/>
            <a:ext cx="10639115" cy="2462146"/>
          </a:xfrm>
        </p:spPr>
        <p:txBody>
          <a:bodyPr>
            <a:noAutofit/>
          </a:bodyPr>
          <a:lstStyle/>
          <a:p>
            <a:r>
              <a:rPr lang="ru-RU" i="1" dirty="0" smtClean="0">
                <a:solidFill>
                  <a:schemeClr val="bg1"/>
                </a:solidFill>
                <a:effectLst/>
                <a:latin typeface="Times New Roman" pitchFamily="18" charset="0"/>
              </a:rPr>
              <a:t>«оригами и геометрия»</a:t>
            </a:r>
            <a:endParaRPr lang="ru-RU" i="1" dirty="0">
              <a:solidFill>
                <a:schemeClr val="bg1"/>
              </a:solidFill>
              <a:effectLst/>
              <a:latin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354389" y="5342708"/>
            <a:ext cx="4467497" cy="923330"/>
          </a:xfrm>
          <a:prstGeom prst="rect">
            <a:avLst/>
          </a:prstGeom>
          <a:solidFill>
            <a:schemeClr val="tx1">
              <a:lumMod val="65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Подготовили: </a:t>
            </a:r>
          </a:p>
          <a:p>
            <a:r>
              <a:rPr lang="ru-RU" b="1" dirty="0" smtClean="0">
                <a:solidFill>
                  <a:schemeClr val="bg1"/>
                </a:solidFill>
              </a:rPr>
              <a:t>учитель математики Пучкина Г.П. и учащиеся 9 классов</a:t>
            </a:r>
            <a:endParaRPr lang="ru-RU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837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339" y="188640"/>
            <a:ext cx="3853020" cy="32403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175790" y="188006"/>
            <a:ext cx="7782111" cy="2677656"/>
          </a:xfrm>
          <a:prstGeom prst="rect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342900" indent="-342900" algn="ctr">
              <a:buFont typeface="Wingdings" pitchFamily="2" charset="2"/>
              <a:buChar char="Ø"/>
            </a:pPr>
            <a:r>
              <a:rPr lang="ru-RU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Новый этап в развитии оригами начался после второй мировой войны</a:t>
            </a:r>
            <a:r>
              <a:rPr lang="ru-RU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 и связан с именем знаменитого японского мастера </a:t>
            </a:r>
            <a:r>
              <a:rPr lang="ru-RU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Акиро</a:t>
            </a:r>
            <a:r>
              <a:rPr lang="ru-RU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Йошизава</a:t>
            </a:r>
            <a:r>
              <a:rPr lang="ru-RU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Он </a:t>
            </a:r>
            <a:r>
              <a:rPr lang="ru-RU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сыграл в истории оригами уникальную роль. С помощью изобретенных им несложных условных знаков </a:t>
            </a:r>
            <a:r>
              <a:rPr lang="ru-RU" sz="24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процесс </a:t>
            </a:r>
            <a:r>
              <a:rPr lang="ru-RU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складывания любого изделия оказалось возможным представить в виде серии рисунков-чертежей.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43341" y="3645027"/>
            <a:ext cx="5306531" cy="2677656"/>
          </a:xfrm>
          <a:prstGeom prst="rect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342900" indent="-342900" algn="ctr">
              <a:buFont typeface="Wingdings" pitchFamily="2" charset="2"/>
              <a:buChar char="Ø"/>
            </a:pPr>
            <a:r>
              <a:rPr lang="ru-RU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 начале XX века Япония широко открыла двери остальному миру</a:t>
            </a:r>
            <a:r>
              <a:rPr lang="ru-RU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, и европейцы начали знакомиться с классическими фигурками, выполненными в технике оригами: лягушкой, рыбой, журавликом, цветком ириса.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3382" y="3234994"/>
            <a:ext cx="6194519" cy="362300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56754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0"/>
            <a:ext cx="12192000" cy="6858000"/>
          </a:xfrm>
          <a:prstGeom prst="rect">
            <a:avLst/>
          </a:prstGeom>
        </p:spPr>
      </p:pic>
      <p:pic>
        <p:nvPicPr>
          <p:cNvPr id="33795" name="Picture 3"/>
          <p:cNvPicPr>
            <a:picLocks noChangeAspect="1" noChangeArrowheads="1"/>
          </p:cNvPicPr>
          <p:nvPr/>
        </p:nvPicPr>
        <p:blipFill rotWithShape="1">
          <a:blip r:embed="rId4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7" t="8465" r="2506" b="19587"/>
          <a:stretch/>
        </p:blipFill>
        <p:spPr bwMode="auto">
          <a:xfrm>
            <a:off x="169817" y="156755"/>
            <a:ext cx="7746275" cy="42193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3475" y="3441927"/>
            <a:ext cx="3840480" cy="327238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 descr="https://avatars.mds.yandex.net/get-pdb/49816/fd6724ba-84e7-444f-af75-a8556e360809/ori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12" r="18135"/>
          <a:stretch/>
        </p:blipFill>
        <p:spPr bwMode="auto">
          <a:xfrm>
            <a:off x="8353697" y="320041"/>
            <a:ext cx="3540035" cy="27559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https://stranamasterov.ru/img/i2011/04/18/p1090006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4665" y="3657606"/>
            <a:ext cx="3159035" cy="305670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http://origami-master.ru/wp-content/uploads/2013/08/IMG_53734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17"/>
          <a:stretch/>
        </p:blipFill>
        <p:spPr bwMode="auto">
          <a:xfrm>
            <a:off x="431076" y="4459377"/>
            <a:ext cx="2142309" cy="2254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 descr="https://i1.wp.com/origamir.ru/wp-content/uploads/2615/wpid-tmp-b3f74b44-6e24-446f-88f7-9e5c2a2bd28e.jp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09" b="6871"/>
          <a:stretch/>
        </p:blipFill>
        <p:spPr bwMode="auto">
          <a:xfrm>
            <a:off x="2952210" y="4376096"/>
            <a:ext cx="2103119" cy="2338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93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0"/>
            <a:ext cx="12192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82737" y="939772"/>
            <a:ext cx="6265817" cy="3416320"/>
          </a:xfrm>
          <a:prstGeom prst="rect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Если развернуть </a:t>
            </a:r>
            <a:r>
              <a:rPr lang="ru-RU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фигурку оригами </a:t>
            </a:r>
            <a:endParaRPr lang="ru-RU" sz="2400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и посмотреть </a:t>
            </a:r>
            <a:r>
              <a:rPr lang="ru-RU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ru-RU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складки, мы увидим</a:t>
            </a:r>
          </a:p>
          <a:p>
            <a:pPr algn="ctr"/>
            <a:r>
              <a:rPr lang="ru-RU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обилие </a:t>
            </a:r>
            <a:r>
              <a:rPr lang="ru-RU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многоугольников, </a:t>
            </a:r>
            <a:r>
              <a:rPr lang="ru-RU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соединенных </a:t>
            </a:r>
          </a:p>
          <a:p>
            <a:pPr algn="ctr"/>
            <a:r>
              <a:rPr lang="ru-RU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друг </a:t>
            </a:r>
            <a:r>
              <a:rPr lang="ru-RU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 другом. В сложенном виде </a:t>
            </a:r>
            <a:r>
              <a:rPr lang="ru-RU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оригами </a:t>
            </a:r>
          </a:p>
          <a:p>
            <a:pPr algn="ctr"/>
            <a:r>
              <a:rPr lang="ru-RU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представляет </a:t>
            </a:r>
            <a:r>
              <a:rPr lang="ru-RU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собой многогранник</a:t>
            </a:r>
            <a:r>
              <a:rPr lang="ru-RU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 algn="ctr"/>
            <a:r>
              <a:rPr lang="ru-RU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фигуру </a:t>
            </a:r>
            <a:r>
              <a:rPr lang="ru-RU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 множеством плоских поверхностей</a:t>
            </a:r>
            <a:r>
              <a:rPr lang="ru-RU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 algn="ctr"/>
            <a:r>
              <a:rPr lang="ru-RU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а </a:t>
            </a:r>
            <a:r>
              <a:rPr lang="ru-RU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когда фигура разложена и показаны все </a:t>
            </a:r>
            <a:r>
              <a:rPr lang="ru-RU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складки, то называется она </a:t>
            </a:r>
          </a:p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двухмерным </a:t>
            </a:r>
            <a:r>
              <a:rPr lang="ru-RU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множеством</a:t>
            </a:r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2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8554" y="443383"/>
            <a:ext cx="5647512" cy="561593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58800" y="5334000"/>
            <a:ext cx="490788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solidFill>
                  <a:schemeClr val="bg1"/>
                </a:solidFill>
              </a:rPr>
              <a:t>Какую бумагу лучше использовать </a:t>
            </a:r>
          </a:p>
          <a:p>
            <a:pPr algn="ctr"/>
            <a:r>
              <a:rPr lang="ru-RU" sz="2400" dirty="0" smtClean="0">
                <a:solidFill>
                  <a:schemeClr val="bg1"/>
                </a:solidFill>
              </a:rPr>
              <a:t>для оригами</a:t>
            </a:r>
            <a:r>
              <a:rPr lang="ru-RU" sz="2400" dirty="0" smtClean="0">
                <a:solidFill>
                  <a:schemeClr val="bg1"/>
                </a:solidFill>
                <a:latin typeface="+mj-lt"/>
              </a:rPr>
              <a:t>?</a:t>
            </a:r>
            <a:endParaRPr lang="ru-RU" sz="24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185195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911" y="3257671"/>
            <a:ext cx="6082953" cy="2881871"/>
          </a:xfrm>
          <a:prstGeom prst="rect">
            <a:avLst/>
          </a:prstGeom>
          <a:ln>
            <a:noFill/>
          </a:ln>
          <a:ex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pic>
      <p:pic>
        <p:nvPicPr>
          <p:cNvPr id="7179" name="Picture 11"/>
          <p:cNvPicPr>
            <a:picLocks noChangeAspect="1" noChangeArrowheads="1"/>
          </p:cNvPicPr>
          <p:nvPr/>
        </p:nvPicPr>
        <p:blipFill rotWithShape="1">
          <a:blip r:embed="rId6">
            <a:biLevel thresh="7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56" t="912" r="6056" b="2712"/>
          <a:stretch/>
        </p:blipFill>
        <p:spPr bwMode="auto">
          <a:xfrm>
            <a:off x="7387521" y="185239"/>
            <a:ext cx="4544903" cy="270401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27333" y="1121751"/>
            <a:ext cx="6926611" cy="830997"/>
          </a:xfrm>
          <a:prstGeom prst="rect">
            <a:avLst/>
          </a:prstGeom>
          <a:solidFill>
            <a:schemeClr val="tx1">
              <a:lumMod val="85000"/>
            </a:schemeClr>
          </a:solidFill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ru-RU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Деление на части является основами раздела </a:t>
            </a:r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геометрии!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27333" y="188648"/>
            <a:ext cx="6926611" cy="830997"/>
          </a:xfrm>
          <a:prstGeom prst="rect">
            <a:avLst/>
          </a:prstGeom>
          <a:solidFill>
            <a:schemeClr val="tx1">
              <a:lumMod val="85000"/>
            </a:schemeClr>
          </a:solidFill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ru-RU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 процессе изготовления простых моделей </a:t>
            </a:r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мы повторяем основные понятия геометрии.</a:t>
            </a:r>
            <a:endParaRPr lang="ru-RU" sz="2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923" y="2097742"/>
            <a:ext cx="5465548" cy="47602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54956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3361"/>
            <a:ext cx="12267552" cy="6858000"/>
          </a:xfrm>
          <a:prstGeom prst="rect">
            <a:avLst/>
          </a:prstGeom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4413" y="3864766"/>
            <a:ext cx="3787588" cy="26811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0"/>
          <a:stretch/>
        </p:blipFill>
        <p:spPr bwMode="auto">
          <a:xfrm>
            <a:off x="7328646" y="495821"/>
            <a:ext cx="4561937" cy="30746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48"/>
          <a:stretch/>
        </p:blipFill>
        <p:spPr bwMode="auto">
          <a:xfrm>
            <a:off x="4123949" y="3765193"/>
            <a:ext cx="4095205" cy="2880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08" y="3864766"/>
            <a:ext cx="3798933" cy="2943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04808" y="329078"/>
            <a:ext cx="708211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Точка, линия, квадрат, прямоугольник,</a:t>
            </a:r>
          </a:p>
          <a:p>
            <a:pPr lvl="0" algn="ctr"/>
            <a:r>
              <a:rPr lang="ru-RU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треугольник, серединный перпендикуляр и др. </a:t>
            </a:r>
          </a:p>
          <a:p>
            <a:pPr lvl="0" algn="ctr"/>
            <a:r>
              <a:rPr lang="ru-RU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понятия геометрии осваиваются в планиметрии проще, если обращаемся к искусству оригами.</a:t>
            </a:r>
            <a:endParaRPr lang="ru-RU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6721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8130"/>
            <a:ext cx="12200955" cy="6911986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  <a:tileRect l="-100000" t="-100000"/>
          </a:gradFill>
        </p:spPr>
      </p:pic>
      <p:sp>
        <p:nvSpPr>
          <p:cNvPr id="3" name="Прямоугольник 2"/>
          <p:cNvSpPr/>
          <p:nvPr/>
        </p:nvSpPr>
        <p:spPr>
          <a:xfrm>
            <a:off x="4232368" y="195965"/>
            <a:ext cx="784543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 </a:t>
            </a:r>
            <a:r>
              <a:rPr lang="ru-RU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помощью оригами решаются геометрические задачи на плоскости. </a:t>
            </a:r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Выполняя </a:t>
            </a:r>
            <a:r>
              <a:rPr lang="ru-RU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геометрические фигуры в технике оригами, мы знакомимся  с новыми геометрическими </a:t>
            </a:r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фигурами в пространстве.</a:t>
            </a:r>
            <a:endParaRPr lang="ru-RU" sz="2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2041" y="195971"/>
            <a:ext cx="4282969" cy="653631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7499" y="2223151"/>
            <a:ext cx="5265153" cy="24819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6776" y="2694040"/>
            <a:ext cx="2131864" cy="18306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1990" y="4768250"/>
            <a:ext cx="3866650" cy="19640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78942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87385" y="503308"/>
            <a:ext cx="495310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Модульное оригами </a:t>
            </a:r>
            <a:r>
              <a:rPr lang="ru-RU" sz="2400" dirty="0" smtClean="0">
                <a:solidFill>
                  <a:schemeClr val="bg1"/>
                </a:solidFill>
                <a:cs typeface="Arial" panose="020B0604020202020204" pitchFamily="34" charset="0"/>
              </a:rPr>
              <a:t>- вид </a:t>
            </a:r>
            <a:r>
              <a:rPr lang="ru-RU" sz="2400" dirty="0">
                <a:solidFill>
                  <a:schemeClr val="bg1"/>
                </a:solidFill>
                <a:cs typeface="Arial" panose="020B0604020202020204" pitchFamily="34" charset="0"/>
              </a:rPr>
              <a:t>объемного оригами. Готовятся одинаковые модули, которые </a:t>
            </a:r>
            <a:r>
              <a:rPr lang="ru-RU" sz="2400" dirty="0" smtClean="0">
                <a:solidFill>
                  <a:schemeClr val="bg1"/>
                </a:solidFill>
                <a:cs typeface="Arial" panose="020B0604020202020204" pitchFamily="34" charset="0"/>
              </a:rPr>
              <a:t>затем вкладываются </a:t>
            </a:r>
            <a:r>
              <a:rPr lang="ru-RU" sz="2400" dirty="0">
                <a:solidFill>
                  <a:schemeClr val="bg1"/>
                </a:solidFill>
                <a:cs typeface="Arial" panose="020B0604020202020204" pitchFamily="34" charset="0"/>
              </a:rPr>
              <a:t>один в один. Клей не используется.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37" y="2559183"/>
            <a:ext cx="3923947" cy="349906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9276" y="2896024"/>
            <a:ext cx="3135720" cy="391325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815" y="2704012"/>
            <a:ext cx="4018792" cy="397925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 descr="hello_html_m55d71c53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7664" y="147988"/>
            <a:ext cx="6603229" cy="241120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8154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997" y="344391"/>
            <a:ext cx="6256804" cy="467174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9807" y="1252620"/>
            <a:ext cx="5972193" cy="47824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57482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122" name="Picture 2" descr="https://tytpodelki.ru/wp-content/uploads/2020/08/podelki-iz-modulej-25-2048x163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209" y="100486"/>
            <a:ext cx="5696585" cy="4539467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2794" y="1926074"/>
            <a:ext cx="6160182" cy="420040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249886" y="809897"/>
            <a:ext cx="46837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solidFill>
                  <a:schemeClr val="bg1"/>
                </a:solidFill>
              </a:rPr>
              <a:t>Как вы думаете, сколько модулей?</a:t>
            </a:r>
            <a:endParaRPr lang="ru-RU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0568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857" y="0"/>
            <a:ext cx="12218857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17567" y="719990"/>
            <a:ext cx="741970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400" dirty="0">
                <a:solidFill>
                  <a:schemeClr val="bg1"/>
                </a:solidFill>
                <a:cs typeface="Arial" panose="020B0604020202020204" pitchFamily="34" charset="0"/>
              </a:rPr>
              <a:t>Узловое </a:t>
            </a:r>
            <a:r>
              <a:rPr lang="ru-RU" sz="2400" dirty="0" smtClean="0">
                <a:solidFill>
                  <a:schemeClr val="bg1"/>
                </a:solidFill>
                <a:cs typeface="Arial" panose="020B0604020202020204" pitchFamily="34" charset="0"/>
              </a:rPr>
              <a:t>оригами. При </a:t>
            </a:r>
            <a:r>
              <a:rPr lang="ru-RU" sz="2400" dirty="0">
                <a:solidFill>
                  <a:schemeClr val="bg1"/>
                </a:solidFill>
                <a:cs typeface="Arial" panose="020B0604020202020204" pitchFamily="34" charset="0"/>
              </a:rPr>
              <a:t>создании данных моделей </a:t>
            </a:r>
            <a:r>
              <a:rPr lang="ru-RU" sz="2400" dirty="0" smtClean="0">
                <a:solidFill>
                  <a:schemeClr val="bg1"/>
                </a:solidFill>
                <a:cs typeface="Arial" panose="020B0604020202020204" pitchFamily="34" charset="0"/>
              </a:rPr>
              <a:t>модули  </a:t>
            </a:r>
            <a:r>
              <a:rPr lang="ru-RU" sz="2400" dirty="0">
                <a:solidFill>
                  <a:schemeClr val="bg1"/>
                </a:solidFill>
                <a:cs typeface="Arial" panose="020B0604020202020204" pitchFamily="34" charset="0"/>
              </a:rPr>
              <a:t>соединяются в своеобразные «узлы</a:t>
            </a:r>
            <a:r>
              <a:rPr lang="ru-RU" sz="2400" dirty="0" smtClean="0">
                <a:solidFill>
                  <a:schemeClr val="bg1"/>
                </a:solidFill>
                <a:cs typeface="Arial" panose="020B0604020202020204" pitchFamily="34" charset="0"/>
              </a:rPr>
              <a:t>».</a:t>
            </a:r>
            <a:endParaRPr lang="ru-RU" sz="2400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3342" y="2906229"/>
            <a:ext cx="3069330" cy="263242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567" y="1550987"/>
            <a:ext cx="4295775" cy="21812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94" b="8339"/>
          <a:stretch/>
        </p:blipFill>
        <p:spPr bwMode="auto">
          <a:xfrm>
            <a:off x="267430" y="4130995"/>
            <a:ext cx="2703377" cy="231362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1773" y="313509"/>
            <a:ext cx="4415971" cy="6544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79269" y="217040"/>
            <a:ext cx="31829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</a:rPr>
              <a:t>Сложное оригами</a:t>
            </a:r>
            <a:r>
              <a:rPr lang="ru-RU" sz="2800" dirty="0" smtClean="0">
                <a:solidFill>
                  <a:schemeClr val="bg1"/>
                </a:solidFill>
              </a:rPr>
              <a:t>.</a:t>
            </a:r>
            <a:endParaRPr lang="ru-RU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2768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0"/>
            <a:ext cx="12192000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6021976" y="195943"/>
            <a:ext cx="6048103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i="1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ru-RU" sz="2400" i="1" dirty="0">
                <a:solidFill>
                  <a:schemeClr val="bg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Математика владеет не только истиной, но и высокой красотой – красотой отточенной и строгой, возвышенно чистой и стремящейся к подлинному совершенству, которое свойственно лишь величайшим образцам искусства».</a:t>
            </a:r>
          </a:p>
          <a:p>
            <a:pPr algn="ctr"/>
            <a:endParaRPr lang="ru-RU" sz="2400" i="1" dirty="0">
              <a:solidFill>
                <a:schemeClr val="bg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565" y="195943"/>
            <a:ext cx="5862411" cy="6422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5316" y="3021367"/>
            <a:ext cx="4670425" cy="3597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59471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92713" y="227658"/>
            <a:ext cx="33248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chemeClr val="bg1"/>
                </a:solidFill>
                <a:cs typeface="Arial" panose="020B0604020202020204" pitchFamily="34" charset="0"/>
              </a:rPr>
              <a:t>Кубик оригами</a:t>
            </a:r>
            <a:endParaRPr lang="ru-RU" sz="2400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08" y="1295063"/>
            <a:ext cx="3169773" cy="221946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6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6" t="1515" r="2357" b="1544"/>
          <a:stretch/>
        </p:blipFill>
        <p:spPr bwMode="auto">
          <a:xfrm>
            <a:off x="3017519" y="465945"/>
            <a:ext cx="4088676" cy="58521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9" name="Picture 7" descr="https://1.bp.blogspot.com/_28LlFQcrOx4/TP_xIyyHCMI/AAAAAAAAADg/m2MWHAsQEqY/s1600/sonobe5.g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7444" y="317925"/>
            <a:ext cx="4182637" cy="62135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40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7519" y="151801"/>
            <a:ext cx="4675136" cy="62881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41" name="Picture 9"/>
          <p:cNvPicPr>
            <a:picLocks noChangeAspect="1" noChangeArrowheads="1"/>
          </p:cNvPicPr>
          <p:nvPr/>
        </p:nvPicPr>
        <p:blipFill>
          <a:blip r:embed="rId8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067" y="4101895"/>
            <a:ext cx="2795452" cy="190022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83256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0514" y="990712"/>
            <a:ext cx="3170975" cy="244363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633" y="918866"/>
            <a:ext cx="5226881" cy="559030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8154968" y="529047"/>
            <a:ext cx="216123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2400" dirty="0">
                <a:solidFill>
                  <a:schemeClr val="bg1"/>
                </a:solidFill>
                <a:cs typeface="Arial" panose="020B0604020202020204" pitchFamily="34" charset="0"/>
              </a:rPr>
              <a:t>Кубик оригами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6044" y="918866"/>
            <a:ext cx="3748722" cy="37271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1410" y="4016026"/>
            <a:ext cx="3204174" cy="28419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20881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150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45"/>
          <a:stretch/>
        </p:blipFill>
        <p:spPr bwMode="auto">
          <a:xfrm>
            <a:off x="622758" y="1112529"/>
            <a:ext cx="4844143" cy="4648192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 rot="499410">
            <a:off x="870920" y="327520"/>
            <a:ext cx="25776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err="1" smtClean="0">
                <a:solidFill>
                  <a:schemeClr val="bg1"/>
                </a:solidFill>
              </a:rPr>
              <a:t>Сонобе</a:t>
            </a:r>
            <a:r>
              <a:rPr lang="ru-RU" sz="2400" dirty="0" smtClean="0">
                <a:solidFill>
                  <a:schemeClr val="bg1"/>
                </a:solidFill>
              </a:rPr>
              <a:t> шар схема</a:t>
            </a:r>
            <a:endParaRPr lang="ru-RU" sz="2400" dirty="0">
              <a:solidFill>
                <a:schemeClr val="bg1"/>
              </a:solidFill>
            </a:endParaRPr>
          </a:p>
        </p:txBody>
      </p:sp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0455" y="1454119"/>
            <a:ext cx="5547924" cy="416094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91140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8103" y="1130481"/>
            <a:ext cx="5727064" cy="46895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080" y="1130481"/>
            <a:ext cx="5107577" cy="46895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992783" y="500687"/>
            <a:ext cx="24951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solidFill>
                  <a:schemeClr val="bg1"/>
                </a:solidFill>
              </a:rPr>
              <a:t>Схема тетраэдра. </a:t>
            </a:r>
            <a:endParaRPr lang="ru-RU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0553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32762" y="70123"/>
            <a:ext cx="484418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chemeClr val="bg1"/>
                </a:solidFill>
                <a:cs typeface="Arial" panose="020B0604020202020204" pitchFamily="34" charset="0"/>
              </a:rPr>
              <a:t>Складывая бумагу в различных </a:t>
            </a:r>
            <a:r>
              <a:rPr lang="ru-RU" sz="2400" dirty="0" smtClean="0">
                <a:solidFill>
                  <a:schemeClr val="bg1"/>
                </a:solidFill>
                <a:cs typeface="Arial" panose="020B0604020202020204" pitchFamily="34" charset="0"/>
              </a:rPr>
              <a:t>комбинациях, создаются модели </a:t>
            </a:r>
            <a:r>
              <a:rPr lang="ru-RU" sz="2400" dirty="0">
                <a:solidFill>
                  <a:schemeClr val="bg1"/>
                </a:solidFill>
                <a:cs typeface="Arial" panose="020B0604020202020204" pitchFamily="34" charset="0"/>
              </a:rPr>
              <a:t>правильных многогранников с помощью </a:t>
            </a:r>
            <a:r>
              <a:rPr lang="ru-RU" sz="2400" dirty="0" smtClean="0">
                <a:solidFill>
                  <a:schemeClr val="bg1"/>
                </a:solidFill>
                <a:cs typeface="Arial" panose="020B0604020202020204" pitchFamily="34" charset="0"/>
              </a:rPr>
              <a:t>модулей</a:t>
            </a:r>
            <a:r>
              <a:rPr lang="ru-RU" sz="2400" dirty="0">
                <a:solidFill>
                  <a:schemeClr val="bg1"/>
                </a:solidFill>
                <a:cs typeface="Arial" panose="020B0604020202020204" pitchFamily="34" charset="0"/>
              </a:rPr>
              <a:t> </a:t>
            </a:r>
            <a:endParaRPr lang="ru-RU" sz="2400" dirty="0" smtClean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ctr"/>
            <a:endParaRPr lang="ru-RU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2400" b="0" i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578" y="1660907"/>
            <a:ext cx="4086541" cy="51970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6160" y="70123"/>
            <a:ext cx="5689424" cy="20721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6159" y="2267133"/>
            <a:ext cx="5689424" cy="43499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518365" y="1786600"/>
            <a:ext cx="6978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2400" dirty="0">
                <a:solidFill>
                  <a:schemeClr val="bg1"/>
                </a:solidFill>
                <a:cs typeface="Arial" panose="020B0604020202020204" pitchFamily="34" charset="0"/>
              </a:rPr>
              <a:t>Куб</a:t>
            </a:r>
          </a:p>
        </p:txBody>
      </p:sp>
    </p:spTree>
    <p:extLst>
      <p:ext uri="{BB962C8B-B14F-4D97-AF65-F5344CB8AC3E}">
        <p14:creationId xmlns:p14="http://schemas.microsoft.com/office/powerpoint/2010/main" val="2685172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17566" y="260652"/>
            <a:ext cx="6923313" cy="2000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chemeClr val="bg1"/>
                </a:solidFill>
                <a:cs typeface="Arial" panose="020B0604020202020204" pitchFamily="34" charset="0"/>
              </a:rPr>
              <a:t>Простое </a:t>
            </a:r>
            <a:r>
              <a:rPr lang="ru-RU" sz="28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оригами</a:t>
            </a:r>
            <a:endParaRPr lang="ru-RU" sz="2000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r>
              <a:rPr lang="ru-RU" sz="2400" dirty="0">
                <a:solidFill>
                  <a:schemeClr val="bg1"/>
                </a:solidFill>
                <a:cs typeface="Arial" panose="020B0604020202020204" pitchFamily="34" charset="0"/>
              </a:rPr>
              <a:t>Плоские оригами называют также односторонними оригами: предмет определяется только с одной стороны. Обычно такие изделия используются для аппликации. В этом случае используется клей.</a:t>
            </a:r>
            <a:endParaRPr lang="ru-RU" sz="2400" b="0" i="0" dirty="0">
              <a:solidFill>
                <a:schemeClr val="bg1"/>
              </a:solidFill>
              <a:effectLst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17566" y="2343841"/>
            <a:ext cx="625710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  <a:cs typeface="Arial" panose="020B0604020202020204" pitchFamily="34" charset="0"/>
              </a:rPr>
              <a:t>Очень красивыми и эффектными являются аппликации в виде мозаики. Мозаика - это аппликация, элементы </a:t>
            </a:r>
            <a:r>
              <a:rPr lang="ru-RU" sz="2400" dirty="0" smtClean="0">
                <a:solidFill>
                  <a:schemeClr val="bg1"/>
                </a:solidFill>
                <a:cs typeface="Arial" panose="020B0604020202020204" pitchFamily="34" charset="0"/>
              </a:rPr>
              <a:t>которой  </a:t>
            </a:r>
            <a:r>
              <a:rPr lang="ru-RU" sz="2400" dirty="0">
                <a:solidFill>
                  <a:schemeClr val="bg1"/>
                </a:solidFill>
                <a:cs typeface="Arial" panose="020B0604020202020204" pitchFamily="34" charset="0"/>
              </a:rPr>
              <a:t>расположены вплотную друг к </a:t>
            </a:r>
            <a:r>
              <a:rPr lang="ru-RU" sz="2400" dirty="0" smtClean="0">
                <a:solidFill>
                  <a:schemeClr val="bg1"/>
                </a:solidFill>
                <a:cs typeface="Arial" panose="020B0604020202020204" pitchFamily="34" charset="0"/>
              </a:rPr>
              <a:t>другу.</a:t>
            </a:r>
            <a:endParaRPr lang="ru-RU" sz="2400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0879" y="3571514"/>
            <a:ext cx="4629105" cy="25779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25" t="40749" r="35061" b="19239"/>
          <a:stretch/>
        </p:blipFill>
        <p:spPr bwMode="auto">
          <a:xfrm>
            <a:off x="753291" y="4134743"/>
            <a:ext cx="2211977" cy="2233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 descr="https://naurok.com.ua/uploads/files/113652/142166/154228_images/2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0879" y="3081458"/>
            <a:ext cx="5269185" cy="3558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ped-kopilka.ru/upload/blogs/11244_22a4132ae107150e2a4afe7d8cf7bd66.jpg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9266" y="181325"/>
            <a:ext cx="1991047" cy="2653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demiart.ru/forum/journal_uploads3/j946858_1263314242.jpg"/>
          <p:cNvPicPr>
            <a:picLocks noChangeAspect="1" noChangeArrowheads="1"/>
          </p:cNvPicPr>
          <p:nvPr/>
        </p:nvPicPr>
        <p:blipFill>
          <a:blip r:embed="rId8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5042" y="97193"/>
            <a:ext cx="2346958" cy="2821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9027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630" y="74228"/>
            <a:ext cx="9295946" cy="66270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 descr="https://novamett.ru/images/bumaga/guravlik/cgn16/hdnb43_thumb.jpg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1517" y="5055325"/>
            <a:ext cx="1137360" cy="1515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i.pinimg.com/originals/ff/e7/94/ffe7946721695da40806191de9a01ab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7973" y="182131"/>
            <a:ext cx="2501808" cy="3205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4680" y="3630361"/>
            <a:ext cx="1250904" cy="12643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71092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792"/>
            <a:ext cx="12192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140539" y="309741"/>
            <a:ext cx="1161728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FF0000"/>
                </a:solidFill>
                <a:cs typeface="Times New Roman" pitchFamily="18" charset="0"/>
              </a:rPr>
              <a:t>ОРИГАМИ – ЭТО </a:t>
            </a:r>
            <a:r>
              <a:rPr lang="ru-RU" sz="2800" b="1" dirty="0" smtClean="0">
                <a:solidFill>
                  <a:srgbClr val="FF0000"/>
                </a:solidFill>
                <a:cs typeface="Times New Roman" pitchFamily="18" charset="0"/>
              </a:rPr>
              <a:t>ГЕОМЕТРИЯ?</a:t>
            </a:r>
            <a:endParaRPr lang="ru-RU" sz="2800" b="1" dirty="0">
              <a:solidFill>
                <a:srgbClr val="FF0000"/>
              </a:solidFill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4910193"/>
            <a:ext cx="12191999" cy="1938992"/>
          </a:xfrm>
          <a:prstGeom prst="rect">
            <a:avLst/>
          </a:prstGeom>
          <a:solidFill>
            <a:schemeClr val="tx1">
              <a:lumMod val="8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prstClr val="black"/>
                </a:solidFill>
                <a:cs typeface="Times New Roman" pitchFamily="18" charset="0"/>
              </a:rPr>
              <a:t>Все фигуры в оригами выполняются из </a:t>
            </a:r>
            <a:r>
              <a:rPr lang="ru-RU" sz="2400" dirty="0">
                <a:solidFill>
                  <a:srgbClr val="FF0000"/>
                </a:solidFill>
                <a:cs typeface="Times New Roman" pitchFamily="18" charset="0"/>
              </a:rPr>
              <a:t>геометрических фигур</a:t>
            </a:r>
            <a:r>
              <a:rPr lang="ru-RU" sz="2400" dirty="0">
                <a:solidFill>
                  <a:prstClr val="black"/>
                </a:solidFill>
                <a:cs typeface="Times New Roman" pitchFamily="18" charset="0"/>
              </a:rPr>
              <a:t>, значит </a:t>
            </a:r>
            <a:r>
              <a:rPr lang="ru-RU" sz="2400" dirty="0">
                <a:solidFill>
                  <a:srgbClr val="FF0000"/>
                </a:solidFill>
                <a:cs typeface="Times New Roman" pitchFamily="18" charset="0"/>
              </a:rPr>
              <a:t>это одна из точек прикосновения оригами с математикой</a:t>
            </a:r>
            <a:r>
              <a:rPr lang="ru-RU" sz="2400" dirty="0">
                <a:solidFill>
                  <a:prstClr val="black"/>
                </a:solidFill>
                <a:cs typeface="Times New Roman" pitchFamily="18" charset="0"/>
              </a:rPr>
              <a:t>. Но в оригами фигуры можно построить без чертежных инструментов, используя несколько сгибов. </a:t>
            </a:r>
            <a:r>
              <a:rPr lang="ru-RU" sz="2400" dirty="0">
                <a:solidFill>
                  <a:srgbClr val="FF0000"/>
                </a:solidFill>
                <a:cs typeface="Times New Roman" pitchFamily="18" charset="0"/>
              </a:rPr>
              <a:t>В конце 20 века возник новый термин «</a:t>
            </a:r>
            <a:r>
              <a:rPr lang="ru-RU" sz="2400" dirty="0" err="1">
                <a:solidFill>
                  <a:srgbClr val="FF0000"/>
                </a:solidFill>
                <a:cs typeface="Times New Roman" pitchFamily="18" charset="0"/>
              </a:rPr>
              <a:t>оригаметрия</a:t>
            </a:r>
            <a:r>
              <a:rPr lang="ru-RU" sz="2400" dirty="0">
                <a:solidFill>
                  <a:srgbClr val="FF0000"/>
                </a:solidFill>
                <a:cs typeface="Times New Roman" pitchFamily="18" charset="0"/>
              </a:rPr>
              <a:t>», </a:t>
            </a:r>
            <a:r>
              <a:rPr lang="ru-RU" sz="2400" dirty="0">
                <a:solidFill>
                  <a:prstClr val="black"/>
                </a:solidFill>
                <a:cs typeface="Times New Roman" pitchFamily="18" charset="0"/>
              </a:rPr>
              <a:t>обозначающий область геометрии, в которой задачи решаются только методом складывания.</a:t>
            </a:r>
            <a:endParaRPr lang="ru-RU" sz="2400" dirty="0">
              <a:solidFill>
                <a:prstClr val="black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069" y="285146"/>
            <a:ext cx="3688941" cy="402887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765176" y="897704"/>
            <a:ext cx="8426823" cy="1938992"/>
          </a:xfrm>
          <a:prstGeom prst="rect">
            <a:avLst/>
          </a:prstGeom>
          <a:solidFill>
            <a:schemeClr val="tx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400" spc="5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Существует множество </a:t>
            </a:r>
            <a:r>
              <a:rPr lang="ru-RU" sz="2400" spc="5" dirty="0">
                <a:solidFill>
                  <a:srgbClr val="000000"/>
                </a:solidFill>
                <a:cs typeface="Times New Roman" panose="02020603050405020304" pitchFamily="18" charset="0"/>
              </a:rPr>
              <a:t>сложностей в обу­</a:t>
            </a:r>
            <a:r>
              <a:rPr lang="ru-RU" sz="2400" dirty="0">
                <a:solidFill>
                  <a:srgbClr val="000000"/>
                </a:solidFill>
                <a:cs typeface="Times New Roman" panose="02020603050405020304" pitchFamily="18" charset="0"/>
              </a:rPr>
              <a:t>чении </a:t>
            </a:r>
            <a:r>
              <a:rPr lang="ru-RU" sz="2400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оригами. Создание </a:t>
            </a:r>
            <a:r>
              <a:rPr lang="ru-RU" sz="2400" dirty="0" err="1">
                <a:solidFill>
                  <a:srgbClr val="000000"/>
                </a:solidFill>
                <a:cs typeface="Times New Roman" panose="02020603050405020304" pitchFamily="18" charset="0"/>
              </a:rPr>
              <a:t>оригамной</a:t>
            </a:r>
            <a:r>
              <a:rPr lang="ru-RU" sz="2400" dirty="0">
                <a:solidFill>
                  <a:srgbClr val="000000"/>
                </a:solidFill>
                <a:cs typeface="Times New Roman" panose="02020603050405020304" pitchFamily="18" charset="0"/>
              </a:rPr>
              <a:t> модели требует сосредоточенности и достаточного </a:t>
            </a:r>
            <a:r>
              <a:rPr lang="ru-RU" sz="2400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времени. В начале </a:t>
            </a:r>
            <a:r>
              <a:rPr lang="ru-RU" sz="2400" dirty="0">
                <a:solidFill>
                  <a:srgbClr val="000000"/>
                </a:solidFill>
                <a:cs typeface="Times New Roman" panose="02020603050405020304" pitchFamily="18" charset="0"/>
              </a:rPr>
              <a:t>XIX века немецкий </a:t>
            </a:r>
            <a:r>
              <a:rPr lang="ru-RU" sz="2400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педагог Фридрих </a:t>
            </a:r>
            <a:r>
              <a:rPr lang="ru-RU" sz="2400" dirty="0" err="1">
                <a:solidFill>
                  <a:srgbClr val="000000"/>
                </a:solidFill>
                <a:cs typeface="Times New Roman" panose="02020603050405020304" pitchFamily="18" charset="0"/>
              </a:rPr>
              <a:t>Фребель</a:t>
            </a:r>
            <a:r>
              <a:rPr lang="ru-RU" sz="2400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начал </a:t>
            </a:r>
            <a:r>
              <a:rPr lang="ru-RU" sz="2400" dirty="0">
                <a:solidFill>
                  <a:srgbClr val="000000"/>
                </a:solidFill>
                <a:cs typeface="Times New Roman" panose="02020603050405020304" pitchFamily="18" charset="0"/>
              </a:rPr>
              <a:t>пропагандировать складывание из бумаги </a:t>
            </a:r>
            <a:r>
              <a:rPr lang="ru-RU" sz="2400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для </a:t>
            </a:r>
            <a:r>
              <a:rPr lang="ru-RU" sz="2400" dirty="0">
                <a:solidFill>
                  <a:srgbClr val="000000"/>
                </a:solidFill>
                <a:cs typeface="Times New Roman" panose="02020603050405020304" pitchFamily="18" charset="0"/>
              </a:rPr>
              <a:t>объяснения </a:t>
            </a:r>
            <a:r>
              <a:rPr lang="ru-RU" sz="2400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основных правил </a:t>
            </a:r>
            <a:r>
              <a:rPr lang="ru-RU" sz="2400" dirty="0">
                <a:solidFill>
                  <a:srgbClr val="000000"/>
                </a:solidFill>
                <a:cs typeface="Times New Roman" panose="02020603050405020304" pitchFamily="18" charset="0"/>
              </a:rPr>
              <a:t>геометрии</a:t>
            </a:r>
            <a:r>
              <a:rPr lang="ru-RU" dirty="0">
                <a:solidFill>
                  <a:srgbClr val="000000"/>
                </a:solidFill>
                <a:latin typeface="Arial"/>
              </a:rPr>
              <a:t>. </a:t>
            </a:r>
            <a:endParaRPr lang="ru-RU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2305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40480" y="715050"/>
            <a:ext cx="36949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latin typeface="+mj-lt"/>
              </a:rPr>
              <a:t>ОРИГАМЕТРИЯ</a:t>
            </a:r>
            <a:endParaRPr lang="ru-RU" sz="36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864510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796"/>
            <a:ext cx="12192000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78528" y="270698"/>
            <a:ext cx="5752009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err="1" smtClean="0">
                <a:solidFill>
                  <a:schemeClr val="accent3">
                    <a:lumMod val="50000"/>
                  </a:schemeClr>
                </a:solidFill>
                <a:cs typeface="Arial" panose="020B0604020202020204" pitchFamily="34" charset="0"/>
              </a:rPr>
              <a:t>Оригаметрия</a:t>
            </a:r>
            <a:r>
              <a:rPr lang="ru-RU" sz="2000" dirty="0" smtClean="0">
                <a:solidFill>
                  <a:schemeClr val="bg1">
                    <a:lumMod val="95000"/>
                    <a:lumOff val="5000"/>
                  </a:schemeClr>
                </a:solidFill>
                <a:cs typeface="Arial" panose="020B0604020202020204" pitchFamily="34" charset="0"/>
              </a:rPr>
              <a:t> - это сочетание оригами и геометрии, которое несет в себе оригинальность другого подхода к решению задач.</a:t>
            </a:r>
          </a:p>
          <a:p>
            <a:r>
              <a:rPr lang="ru-RU" sz="2000" dirty="0" smtClean="0">
                <a:solidFill>
                  <a:schemeClr val="bg1">
                    <a:lumMod val="95000"/>
                    <a:lumOff val="5000"/>
                  </a:schemeClr>
                </a:solidFill>
                <a:cs typeface="Arial" panose="020B0604020202020204" pitchFamily="34" charset="0"/>
              </a:rPr>
              <a:t>В </a:t>
            </a:r>
            <a:r>
              <a:rPr lang="ru-RU" sz="2000" dirty="0" err="1" smtClean="0">
                <a:solidFill>
                  <a:schemeClr val="bg1">
                    <a:lumMod val="95000"/>
                    <a:lumOff val="5000"/>
                  </a:schemeClr>
                </a:solidFill>
                <a:cs typeface="Arial" panose="020B0604020202020204" pitchFamily="34" charset="0"/>
              </a:rPr>
              <a:t>оригаметрии</a:t>
            </a:r>
            <a:r>
              <a:rPr lang="ru-RU" sz="2000" dirty="0" smtClean="0">
                <a:solidFill>
                  <a:schemeClr val="bg1">
                    <a:lumMod val="95000"/>
                    <a:lumOff val="5000"/>
                  </a:schemeClr>
                </a:solidFill>
                <a:cs typeface="Arial" panose="020B0604020202020204" pitchFamily="34" charset="0"/>
              </a:rPr>
              <a:t> роль прямых  играют края листа и линии сгибов, образующиеся при его перегибании; роль точек - вершины углов листа и точки пересечения линий сгибов друг с другом или с краями листов</a:t>
            </a:r>
            <a:r>
              <a:rPr lang="ru-RU" sz="2000" dirty="0" smtClean="0">
                <a:solidFill>
                  <a:schemeClr val="bg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. </a:t>
            </a:r>
          </a:p>
          <a:p>
            <a:endParaRPr lang="ru-RU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2000" dirty="0" smtClean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54" b="36401"/>
          <a:stretch/>
        </p:blipFill>
        <p:spPr bwMode="auto">
          <a:xfrm>
            <a:off x="7701191" y="679269"/>
            <a:ext cx="4490809" cy="14630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50586"/>
          <a:stretch/>
        </p:blipFill>
        <p:spPr bwMode="auto">
          <a:xfrm>
            <a:off x="7875064" y="3046199"/>
            <a:ext cx="4316936" cy="1748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6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062" r="63953"/>
          <a:stretch/>
        </p:blipFill>
        <p:spPr bwMode="auto">
          <a:xfrm>
            <a:off x="6274528" y="314473"/>
            <a:ext cx="1406592" cy="10532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 rotWithShape="1">
          <a:blip r:embed="rId7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59" r="35747"/>
          <a:stretch/>
        </p:blipFill>
        <p:spPr bwMode="auto">
          <a:xfrm>
            <a:off x="6252758" y="1815739"/>
            <a:ext cx="1463041" cy="1054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 rotWithShape="1">
          <a:blip r:embed="rId7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262"/>
          <a:stretch/>
        </p:blipFill>
        <p:spPr bwMode="auto">
          <a:xfrm>
            <a:off x="5770335" y="2978331"/>
            <a:ext cx="1658869" cy="1328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 rotWithShape="1">
          <a:blip r:embed="rId8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910" r="74343"/>
          <a:stretch/>
        </p:blipFill>
        <p:spPr bwMode="auto">
          <a:xfrm>
            <a:off x="5227322" y="4543498"/>
            <a:ext cx="1756957" cy="1688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 rotWithShape="1">
          <a:blip r:embed="rId9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21" t="1" r="32640" b="14908"/>
          <a:stretch/>
        </p:blipFill>
        <p:spPr bwMode="auto">
          <a:xfrm>
            <a:off x="7500723" y="5131561"/>
            <a:ext cx="1844161" cy="16016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1" name="Picture 9"/>
          <p:cNvPicPr>
            <a:picLocks noChangeAspect="1" noChangeArrowheads="1"/>
          </p:cNvPicPr>
          <p:nvPr/>
        </p:nvPicPr>
        <p:blipFill rotWithShape="1">
          <a:blip r:embed="rId10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62" r="14567" b="18061"/>
          <a:stretch/>
        </p:blipFill>
        <p:spPr bwMode="auto">
          <a:xfrm>
            <a:off x="9742193" y="5159550"/>
            <a:ext cx="1882402" cy="14189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6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1" t="13354"/>
          <a:stretch/>
        </p:blipFill>
        <p:spPr bwMode="auto">
          <a:xfrm>
            <a:off x="418010" y="3256253"/>
            <a:ext cx="3256273" cy="15002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8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17" t="13316" r="2965" b="-4912"/>
          <a:stretch/>
        </p:blipFill>
        <p:spPr bwMode="auto">
          <a:xfrm>
            <a:off x="418010" y="4845025"/>
            <a:ext cx="3208435" cy="17054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6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71" t="28456" r="371" b="6144"/>
          <a:stretch/>
        </p:blipFill>
        <p:spPr bwMode="auto">
          <a:xfrm rot="5400000">
            <a:off x="2316816" y="4073107"/>
            <a:ext cx="4193906" cy="1126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203474" y="270698"/>
            <a:ext cx="38080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accent4">
                    <a:lumMod val="50000"/>
                  </a:schemeClr>
                </a:solidFill>
              </a:rPr>
              <a:t>Правила  (аксиомы) </a:t>
            </a:r>
            <a:r>
              <a:rPr lang="ru-RU" b="1" dirty="0" err="1" smtClean="0">
                <a:solidFill>
                  <a:schemeClr val="accent4">
                    <a:lumMod val="50000"/>
                  </a:schemeClr>
                </a:solidFill>
              </a:rPr>
              <a:t>оригаметрии</a:t>
            </a:r>
            <a:r>
              <a:rPr lang="ru-RU" b="1" dirty="0" smtClean="0">
                <a:solidFill>
                  <a:schemeClr val="accent4">
                    <a:lumMod val="50000"/>
                  </a:schemeClr>
                </a:solidFill>
              </a:rPr>
              <a:t>:</a:t>
            </a:r>
            <a:endParaRPr lang="ru-RU" b="1" dirty="0">
              <a:solidFill>
                <a:schemeClr val="accent4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5796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0"/>
            <a:ext cx="12192000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0" y="404949"/>
            <a:ext cx="1219199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Давно известно, как делаются </a:t>
            </a:r>
            <a:r>
              <a:rPr lang="ru-RU" sz="2400" dirty="0">
                <a:solidFill>
                  <a:schemeClr val="bg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из бумаги и картона самые различные </a:t>
            </a:r>
            <a:r>
              <a:rPr lang="ru-RU" sz="2400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вещицы: кораблики</a:t>
            </a:r>
            <a:r>
              <a:rPr lang="ru-RU" sz="2400" dirty="0">
                <a:solidFill>
                  <a:schemeClr val="bg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самолетики, </a:t>
            </a:r>
            <a:r>
              <a:rPr lang="ru-RU" sz="2400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головные уборы, </a:t>
            </a:r>
            <a:r>
              <a:rPr lang="ru-RU" sz="2400" dirty="0">
                <a:solidFill>
                  <a:schemeClr val="bg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защищающие </a:t>
            </a:r>
            <a:r>
              <a:rPr lang="ru-RU" sz="2400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голову от </a:t>
            </a:r>
            <a:r>
              <a:rPr lang="ru-RU" sz="2400" dirty="0">
                <a:solidFill>
                  <a:schemeClr val="bg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солнечных лучей, и оригинальные сувениры из бумаги</a:t>
            </a:r>
            <a:r>
              <a:rPr lang="ru-RU" sz="2400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2400" dirty="0">
              <a:solidFill>
                <a:schemeClr val="bg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6" t="5662" r="5305" b="13400"/>
          <a:stretch/>
        </p:blipFill>
        <p:spPr bwMode="auto">
          <a:xfrm>
            <a:off x="4036423" y="4271555"/>
            <a:ext cx="2887188" cy="23092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6423" y="2194560"/>
            <a:ext cx="2788920" cy="221446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5" t="3714" r="3778" b="4143"/>
          <a:stretch/>
        </p:blipFill>
        <p:spPr bwMode="auto">
          <a:xfrm>
            <a:off x="65320" y="2194560"/>
            <a:ext cx="4128155" cy="442893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8">
            <a:grayscl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8446" y="2240591"/>
            <a:ext cx="4637314" cy="444542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47402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40" y="-31015"/>
            <a:ext cx="12336693" cy="6988407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39349" y="116642"/>
            <a:ext cx="1180931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solidFill>
                  <a:prstClr val="black"/>
                </a:solidFill>
                <a:cs typeface="Times New Roman" pitchFamily="18" charset="0"/>
              </a:rPr>
              <a:t>Простые приемы </a:t>
            </a:r>
            <a:endParaRPr lang="ru-RU" sz="2800" dirty="0">
              <a:solidFill>
                <a:prstClr val="black"/>
              </a:solidFill>
              <a:cs typeface="Times New Roman" pitchFamily="18" charset="0"/>
            </a:endParaRPr>
          </a:p>
          <a:p>
            <a:pPr algn="ctr"/>
            <a:r>
              <a:rPr lang="ru-RU" sz="2800" dirty="0">
                <a:solidFill>
                  <a:prstClr val="black"/>
                </a:solidFill>
                <a:cs typeface="Times New Roman" pitchFamily="18" charset="0"/>
              </a:rPr>
              <a:t>складывания квадрата</a:t>
            </a:r>
            <a:endParaRPr lang="ru-RU" sz="2000" dirty="0">
              <a:solidFill>
                <a:prstClr val="black"/>
              </a:solidFill>
            </a:endParaRPr>
          </a:p>
        </p:txBody>
      </p:sp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719" y="297127"/>
            <a:ext cx="3495756" cy="1731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00" name="Picture 8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175789" y="1162879"/>
            <a:ext cx="3552395" cy="18619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6213" y="418585"/>
            <a:ext cx="4032448" cy="17759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96" y="2196097"/>
            <a:ext cx="3675607" cy="21553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5549" y="2470417"/>
            <a:ext cx="4073115" cy="18810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7158" y="4519959"/>
            <a:ext cx="3820583" cy="2148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0407" y="4468984"/>
            <a:ext cx="5480735" cy="225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06836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>
            <a:grayscl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5623" y="1617847"/>
            <a:ext cx="7406380" cy="47304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87385" y="232852"/>
            <a:ext cx="11129552" cy="1200329"/>
          </a:xfrm>
          <a:prstGeom prst="rect">
            <a:avLst/>
          </a:prstGeom>
          <a:solidFill>
            <a:schemeClr val="tx1">
              <a:lumMod val="95000"/>
            </a:schemeClr>
          </a:solidFill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ru-RU" sz="2400" dirty="0" smtClean="0">
                <a:solidFill>
                  <a:prstClr val="black"/>
                </a:solidFill>
                <a:cs typeface="Times New Roman" pitchFamily="18" charset="0"/>
              </a:rPr>
              <a:t>С помощью сгибов из квадрата можно получить другие правильные многоугольники,</a:t>
            </a:r>
            <a:r>
              <a:rPr lang="ru-RU" sz="2400" dirty="0" smtClean="0">
                <a:solidFill>
                  <a:prstClr val="white"/>
                </a:solidFill>
                <a:cs typeface="Arial" panose="020B0604020202020204" pitchFamily="34" charset="0"/>
              </a:rPr>
              <a:t> </a:t>
            </a:r>
            <a:r>
              <a:rPr lang="ru-RU" sz="2400" dirty="0">
                <a:solidFill>
                  <a:prstClr val="black"/>
                </a:solidFill>
                <a:cs typeface="Arial" panose="020B0604020202020204" pitchFamily="34" charset="0"/>
              </a:rPr>
              <a:t>построение которых с помощью циркуля и линейки затруднительно, а в некоторых случаях невозможно</a:t>
            </a:r>
            <a:r>
              <a:rPr lang="ru-RU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400" dirty="0">
              <a:solidFill>
                <a:prstClr val="black"/>
              </a:solidFill>
              <a:latin typeface="Arial"/>
              <a:cs typeface="Times New Roman" pitchFamily="18" charset="0"/>
            </a:endParaRP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6766560" y="2011680"/>
            <a:ext cx="2011680" cy="212924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6766560" y="2011680"/>
            <a:ext cx="3500846" cy="522514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 flipH="1">
            <a:off x="6675120" y="2011680"/>
            <a:ext cx="91440" cy="1658983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9218" name="Picture 2" descr="https://i.ytimg.com/vi/f7_bzk0rQBI/maxresdefault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949" y="3252651"/>
            <a:ext cx="4023360" cy="2681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7836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4898"/>
            <a:ext cx="12296503" cy="6952898"/>
          </a:xfrm>
          <a:prstGeom prst="rect">
            <a:avLst/>
          </a:prstGeom>
        </p:spPr>
      </p:pic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0" y="34112"/>
            <a:ext cx="11957054" cy="2400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/>
            <a:r>
              <a:rPr lang="ru-RU" altLang="ru-RU" sz="24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Способы изготовления правильных многоугольников из квадрата</a:t>
            </a:r>
          </a:p>
          <a:p>
            <a:r>
              <a:rPr lang="ru-RU" altLang="ru-RU" sz="24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 с помощью </a:t>
            </a:r>
            <a:r>
              <a:rPr lang="ru-RU" altLang="ru-RU" sz="2400" dirty="0" err="1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оригаметрии</a:t>
            </a:r>
            <a:r>
              <a:rPr lang="ru-RU" altLang="ru-RU" sz="24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, т.е. без циркуля:</a:t>
            </a:r>
          </a:p>
          <a:p>
            <a:pPr eaLnBrk="0" hangingPunct="0"/>
            <a:endParaRPr lang="ru-RU" altLang="ru-RU" sz="2400" dirty="0" smtClean="0">
              <a:solidFill>
                <a:prstClr val="black">
                  <a:lumMod val="75000"/>
                  <a:lumOff val="25000"/>
                </a:prstClr>
              </a:solidFill>
            </a:endParaRPr>
          </a:p>
          <a:p>
            <a:pPr eaLnBrk="0" hangingPunct="0"/>
            <a:r>
              <a:rPr lang="ru-RU" altLang="ru-RU" sz="2400" b="1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Треугольник</a:t>
            </a:r>
          </a:p>
          <a:p>
            <a:pPr eaLnBrk="0" hangingPunct="0"/>
            <a:r>
              <a:rPr lang="ru-RU" altLang="ru-RU" sz="1000" dirty="0" smtClean="0">
                <a:solidFill>
                  <a:srgbClr val="181818"/>
                </a:solidFill>
                <a:latin typeface="Open Sans"/>
              </a:rPr>
              <a:t/>
            </a:r>
            <a:br>
              <a:rPr lang="ru-RU" altLang="ru-RU" sz="1000" dirty="0" smtClean="0">
                <a:solidFill>
                  <a:srgbClr val="181818"/>
                </a:solidFill>
                <a:latin typeface="Open Sans"/>
              </a:rPr>
            </a:br>
            <a:endParaRPr lang="ru-RU" altLang="ru-RU" sz="1200" dirty="0" smtClean="0">
              <a:solidFill>
                <a:prstClr val="white"/>
              </a:solidFill>
            </a:endParaRPr>
          </a:p>
          <a:p>
            <a:pPr eaLnBrk="0" hangingPunct="0"/>
            <a:r>
              <a:rPr lang="ru-RU" altLang="ru-RU" sz="1000" dirty="0" smtClean="0">
                <a:solidFill>
                  <a:srgbClr val="181818"/>
                </a:solidFill>
                <a:latin typeface="Open Sans"/>
              </a:rPr>
              <a:t/>
            </a:r>
            <a:br>
              <a:rPr lang="ru-RU" altLang="ru-RU" sz="1000" dirty="0" smtClean="0">
                <a:solidFill>
                  <a:srgbClr val="181818"/>
                </a:solidFill>
                <a:latin typeface="Open Sans"/>
              </a:rPr>
            </a:br>
            <a:endParaRPr lang="ru-RU" altLang="ru-RU" sz="1200" dirty="0" smtClean="0">
              <a:solidFill>
                <a:prstClr val="white"/>
              </a:solidFill>
            </a:endParaRPr>
          </a:p>
          <a:p>
            <a:pPr eaLnBrk="0" hangingPunct="0"/>
            <a:r>
              <a:rPr lang="ru-RU" altLang="ru-RU" sz="1000" dirty="0" smtClean="0">
                <a:solidFill>
                  <a:srgbClr val="333333"/>
                </a:solidFill>
                <a:latin typeface="Open Sans"/>
              </a:rPr>
              <a:t>  </a:t>
            </a:r>
            <a:endParaRPr lang="ru-RU" altLang="ru-RU" sz="24100" dirty="0" smtClean="0">
              <a:solidFill>
                <a:srgbClr val="333333"/>
              </a:solidFill>
              <a:latin typeface="Open Sans"/>
            </a:endParaRPr>
          </a:p>
        </p:txBody>
      </p:sp>
      <p:sp>
        <p:nvSpPr>
          <p:cNvPr id="3" name="AutoShape 2" descr="hello_html_m659a7aa1.jpg"/>
          <p:cNvSpPr>
            <a:spLocks noChangeAspect="1" noChangeArrowheads="1"/>
          </p:cNvSpPr>
          <p:nvPr/>
        </p:nvSpPr>
        <p:spPr bwMode="auto">
          <a:xfrm>
            <a:off x="34925" y="655638"/>
            <a:ext cx="6022975" cy="3840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white"/>
              </a:solidFill>
            </a:endParaRPr>
          </a:p>
        </p:txBody>
      </p:sp>
      <p:pic>
        <p:nvPicPr>
          <p:cNvPr id="8196" name="Picture 4" descr="hello_html_m659a7aa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9329" y="1117303"/>
            <a:ext cx="4485163" cy="2000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hello_html_7b41bc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5463" y="1117303"/>
            <a:ext cx="4171591" cy="2823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983581" y="538072"/>
            <a:ext cx="23145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Arial"/>
              </a:rPr>
              <a:t>Пятиугольник</a:t>
            </a:r>
            <a:endParaRPr lang="ru-RU" sz="2400" b="1" dirty="0">
              <a:solidFill>
                <a:prstClr val="black">
                  <a:lumMod val="75000"/>
                  <a:lumOff val="25000"/>
                </a:prstClr>
              </a:solidFill>
              <a:latin typeface="Arial"/>
            </a:endParaRPr>
          </a:p>
        </p:txBody>
      </p:sp>
      <p:pic>
        <p:nvPicPr>
          <p:cNvPr id="8199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494" y="3208893"/>
            <a:ext cx="4287834" cy="3537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624251" y="3479119"/>
            <a:ext cx="25621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Arial"/>
              </a:rPr>
              <a:t>Шестиугольник</a:t>
            </a:r>
            <a:endParaRPr lang="ru-RU" sz="2400" b="1" dirty="0">
              <a:solidFill>
                <a:prstClr val="black">
                  <a:lumMod val="75000"/>
                  <a:lumOff val="25000"/>
                </a:prstClr>
              </a:solidFill>
              <a:latin typeface="Arial"/>
            </a:endParaRPr>
          </a:p>
        </p:txBody>
      </p:sp>
      <p:pic>
        <p:nvPicPr>
          <p:cNvPr id="8200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7827" y="4017710"/>
            <a:ext cx="4215754" cy="26703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9144001" y="6048102"/>
            <a:ext cx="28130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Восьмиугольник</a:t>
            </a:r>
            <a:endParaRPr lang="ru-RU" sz="2400" b="1" dirty="0">
              <a:solidFill>
                <a:prstClr val="black">
                  <a:lumMod val="75000"/>
                  <a:lumOff val="2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8">
            <a:grayscl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813" t="68010" r="52327" b="4105"/>
          <a:stretch/>
        </p:blipFill>
        <p:spPr bwMode="auto">
          <a:xfrm rot="306305">
            <a:off x="2109319" y="5526810"/>
            <a:ext cx="1114128" cy="117327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10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76" r="30649" b="5100"/>
          <a:stretch/>
        </p:blipFill>
        <p:spPr bwMode="auto">
          <a:xfrm>
            <a:off x="9728151" y="3145143"/>
            <a:ext cx="903639" cy="8725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0600" b="15787"/>
          <a:stretch/>
        </p:blipFill>
        <p:spPr bwMode="auto">
          <a:xfrm>
            <a:off x="605118" y="1770164"/>
            <a:ext cx="949792" cy="9598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42927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26" y="3073"/>
            <a:ext cx="12192000" cy="6858000"/>
          </a:xfrm>
          <a:prstGeom prst="rect">
            <a:avLst/>
          </a:prstGeom>
        </p:spPr>
      </p:pic>
      <p:pic>
        <p:nvPicPr>
          <p:cNvPr id="4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60"/>
          <a:stretch/>
        </p:blipFill>
        <p:spPr bwMode="auto">
          <a:xfrm rot="5400000">
            <a:off x="7856197" y="1925662"/>
            <a:ext cx="5352699" cy="26831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6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71" t="28456" r="371" b="6144"/>
          <a:stretch/>
        </p:blipFill>
        <p:spPr bwMode="auto">
          <a:xfrm rot="5400000">
            <a:off x="-1038439" y="2122772"/>
            <a:ext cx="5444141" cy="21975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6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1" t="13354"/>
          <a:stretch/>
        </p:blipFill>
        <p:spPr bwMode="auto">
          <a:xfrm>
            <a:off x="3407229" y="3935521"/>
            <a:ext cx="5208953" cy="22301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866626" y="264158"/>
            <a:ext cx="474955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bg1"/>
                </a:solidFill>
                <a:latin typeface="+mj-lt"/>
              </a:rPr>
              <a:t>Выделяются три типа задач,</a:t>
            </a:r>
          </a:p>
          <a:p>
            <a:pPr algn="ctr"/>
            <a:r>
              <a:rPr lang="ru-RU" sz="2400" dirty="0" smtClean="0">
                <a:solidFill>
                  <a:schemeClr val="bg1"/>
                </a:solidFill>
                <a:latin typeface="+mj-lt"/>
              </a:rPr>
              <a:t> решаемых методом оригами:</a:t>
            </a:r>
          </a:p>
          <a:p>
            <a:endParaRPr lang="ru-RU" sz="2400" dirty="0" smtClean="0">
              <a:solidFill>
                <a:schemeClr val="bg1"/>
              </a:solidFill>
              <a:latin typeface="+mj-lt"/>
            </a:endParaRPr>
          </a:p>
          <a:p>
            <a:pPr marL="342900" indent="-342900" algn="ctr">
              <a:buAutoNum type="arabicPeriod"/>
            </a:pPr>
            <a:r>
              <a:rPr lang="ru-RU" sz="2400" dirty="0" smtClean="0">
                <a:solidFill>
                  <a:schemeClr val="bg1"/>
                </a:solidFill>
                <a:latin typeface="+mj-lt"/>
              </a:rPr>
              <a:t>Задачи на построение.</a:t>
            </a:r>
          </a:p>
          <a:p>
            <a:pPr marL="342900" indent="-342900" algn="ctr">
              <a:buAutoNum type="arabicPeriod" startAt="2"/>
            </a:pPr>
            <a:r>
              <a:rPr lang="ru-RU" sz="2400" dirty="0" smtClean="0">
                <a:solidFill>
                  <a:schemeClr val="bg1"/>
                </a:solidFill>
                <a:latin typeface="+mj-lt"/>
              </a:rPr>
              <a:t>Задачи на доказательство.</a:t>
            </a:r>
          </a:p>
          <a:p>
            <a:pPr marL="342900" indent="-342900" algn="ctr">
              <a:buAutoNum type="arabicPeriod" startAt="2"/>
            </a:pPr>
            <a:r>
              <a:rPr lang="ru-RU" sz="2400" dirty="0" smtClean="0">
                <a:solidFill>
                  <a:schemeClr val="bg1"/>
                </a:solidFill>
                <a:latin typeface="+mj-lt"/>
              </a:rPr>
              <a:t>Задачи на вычисление</a:t>
            </a:r>
            <a:endParaRPr lang="ru-RU" sz="24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349814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4898"/>
            <a:ext cx="12296503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7386" y="-94897"/>
            <a:ext cx="10698477" cy="1467230"/>
          </a:xfrm>
        </p:spPr>
        <p:txBody>
          <a:bodyPr>
            <a:normAutofit/>
          </a:bodyPr>
          <a:lstStyle/>
          <a:p>
            <a:pPr algn="ctr"/>
            <a:r>
              <a:rPr lang="ru-RU" sz="2000" dirty="0" smtClean="0">
                <a:solidFill>
                  <a:schemeClr val="bg1">
                    <a:lumMod val="75000"/>
                    <a:lumOff val="25000"/>
                  </a:schemeClr>
                </a:solidFill>
                <a:effectLst/>
                <a:latin typeface="Arial Black" panose="020B0A04020102020204" pitchFamily="34" charset="0"/>
                <a:cs typeface="Arial" panose="020B0604020202020204" pitchFamily="34" charset="0"/>
              </a:rPr>
              <a:t>РЕШЕНИЕ ГЕОМЕТРИЧЕСКИХ ЗАДАЧ МЕТОДОМ ОРИГАМИ.</a:t>
            </a:r>
            <a:endParaRPr lang="ru-RU" sz="2000" dirty="0">
              <a:solidFill>
                <a:schemeClr val="bg1">
                  <a:lumMod val="75000"/>
                  <a:lumOff val="25000"/>
                </a:schemeClr>
              </a:solidFill>
              <a:effectLst/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82880" y="981166"/>
            <a:ext cx="1163900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2400" i="1" dirty="0">
                <a:solidFill>
                  <a:schemeClr val="bg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Задача1. </a:t>
            </a:r>
            <a:r>
              <a:rPr lang="ru-RU" altLang="ru-RU" sz="2400" i="1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Разделить методом оригами прямой угол квадрата</a:t>
            </a:r>
            <a:r>
              <a:rPr lang="ru-RU" altLang="ru-RU" sz="2400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 на 30</a:t>
            </a:r>
            <a:r>
              <a:rPr lang="en-AU" altLang="ru-RU" sz="2400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Times New Roman"/>
                <a:cs typeface="Times New Roman"/>
              </a:rPr>
              <a:t>º</a:t>
            </a:r>
            <a:r>
              <a:rPr lang="ru-RU" altLang="ru-RU" sz="2400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,60</a:t>
            </a:r>
            <a:r>
              <a:rPr lang="en-AU" altLang="ru-RU" sz="2400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Times New Roman"/>
                <a:cs typeface="Times New Roman"/>
              </a:rPr>
              <a:t>º</a:t>
            </a:r>
            <a:r>
              <a:rPr lang="ru-RU" altLang="ru-RU" sz="2400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lang="ru-RU" altLang="ru-RU" sz="2400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и 15</a:t>
            </a:r>
            <a:r>
              <a:rPr lang="en-AU" altLang="ru-RU" sz="2400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Times New Roman"/>
                <a:cs typeface="Times New Roman"/>
              </a:rPr>
              <a:t>º</a:t>
            </a:r>
            <a:r>
              <a:rPr lang="ru-RU" altLang="ru-RU" sz="2400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.</a:t>
            </a:r>
            <a:endParaRPr lang="ru-RU" altLang="ru-RU" sz="2400" dirty="0">
              <a:solidFill>
                <a:schemeClr val="bg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87386" y="1785149"/>
            <a:ext cx="15806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Решение:</a:t>
            </a:r>
            <a:endParaRPr lang="ru-RU" sz="2400" dirty="0">
              <a:solidFill>
                <a:schemeClr val="bg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82880" y="2246814"/>
            <a:ext cx="5617029" cy="452431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2400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Достаточно построить </a:t>
            </a:r>
            <a:r>
              <a:rPr lang="ru-RU" altLang="ru-RU" sz="2400" dirty="0">
                <a:solidFill>
                  <a:schemeClr val="bg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на стороне квадрата равносторонний </a:t>
            </a:r>
            <a:r>
              <a:rPr lang="ru-RU" altLang="ru-RU" sz="2400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треугольник</a:t>
            </a:r>
            <a:r>
              <a:rPr lang="ru-RU" altLang="ru-RU" sz="2400" dirty="0">
                <a:solidFill>
                  <a:schemeClr val="bg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altLang="ru-RU" sz="2400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      </a:t>
            </a:r>
            <a:r>
              <a:rPr lang="ru-RU" sz="2400" dirty="0">
                <a:solidFill>
                  <a:schemeClr val="bg1">
                    <a:lumMod val="75000"/>
                    <a:lumOff val="25000"/>
                  </a:schemeClr>
                </a:solidFill>
              </a:rPr>
              <a:t>АВС</a:t>
            </a:r>
            <a:endParaRPr lang="ru-RU" altLang="ru-RU" sz="2400" dirty="0" smtClean="0">
              <a:solidFill>
                <a:schemeClr val="bg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2400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1) Для </a:t>
            </a:r>
            <a:r>
              <a:rPr lang="ru-RU" altLang="ru-RU" sz="2400" dirty="0">
                <a:solidFill>
                  <a:schemeClr val="bg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этого сначала разделим квадрат вертикальной складкой на два равных прямоугольника. </a:t>
            </a:r>
            <a:endParaRPr lang="ru-RU" altLang="ru-RU" sz="2400" dirty="0" smtClean="0">
              <a:solidFill>
                <a:schemeClr val="bg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2400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2) Затем </a:t>
            </a:r>
            <a:r>
              <a:rPr lang="ru-RU" altLang="ru-RU" sz="2400" dirty="0">
                <a:solidFill>
                  <a:schemeClr val="bg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проведем складку, которая переносит угол квадрата на отмеченную линию.  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2400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3) Угол </a:t>
            </a:r>
            <a:r>
              <a:rPr lang="ru-RU" altLang="ru-RU" sz="2400" dirty="0">
                <a:solidFill>
                  <a:schemeClr val="bg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в </a:t>
            </a:r>
            <a:r>
              <a:rPr lang="ru-RU" altLang="ru-RU" sz="2400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15</a:t>
            </a:r>
            <a:r>
              <a:rPr lang="en-AU" altLang="ru-RU" sz="2400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Times New Roman"/>
                <a:cs typeface="Times New Roman"/>
              </a:rPr>
              <a:t>º</a:t>
            </a:r>
            <a:r>
              <a:rPr lang="ru-RU" altLang="ru-RU" sz="2400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altLang="ru-RU" sz="2400" dirty="0">
                <a:solidFill>
                  <a:schemeClr val="bg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теперь можно </a:t>
            </a:r>
            <a:r>
              <a:rPr lang="ru-RU" altLang="ru-RU" sz="2400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получить, поделив полученный угол 30</a:t>
            </a:r>
            <a:r>
              <a:rPr lang="en-AU" altLang="ru-RU" sz="2400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Times New Roman"/>
                <a:cs typeface="Times New Roman"/>
              </a:rPr>
              <a:t>º</a:t>
            </a:r>
            <a:r>
              <a:rPr lang="ru-RU" altLang="ru-RU" sz="2400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ru-RU" altLang="ru-RU" sz="2400" dirty="0">
                <a:solidFill>
                  <a:schemeClr val="bg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пополам.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0" t="3366" r="70208" b="67246"/>
          <a:stretch/>
        </p:blipFill>
        <p:spPr bwMode="auto">
          <a:xfrm>
            <a:off x="9320348" y="1503652"/>
            <a:ext cx="1750422" cy="1830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Равнобедренный треугольник 7"/>
          <p:cNvSpPr/>
          <p:nvPr/>
        </p:nvSpPr>
        <p:spPr>
          <a:xfrm>
            <a:off x="3343992" y="3080562"/>
            <a:ext cx="313713" cy="228600"/>
          </a:xfrm>
          <a:prstGeom prst="triangl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5799909" y="5699495"/>
            <a:ext cx="6496594" cy="830997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lvl="0"/>
            <a:r>
              <a:rPr lang="ru-RU" sz="2400" dirty="0">
                <a:solidFill>
                  <a:schemeClr val="bg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Вершина левого нижнего угла квадрата линиями сгиба разделена на </a:t>
            </a:r>
            <a:r>
              <a:rPr lang="ru-RU" sz="2400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равных </a:t>
            </a:r>
            <a:r>
              <a:rPr lang="ru-RU" sz="2400" dirty="0">
                <a:solidFill>
                  <a:schemeClr val="bg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угла.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209"/>
          <a:stretch/>
        </p:blipFill>
        <p:spPr bwMode="auto">
          <a:xfrm>
            <a:off x="6306733" y="3603089"/>
            <a:ext cx="5280025" cy="20964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955" r="6931"/>
          <a:stretch/>
        </p:blipFill>
        <p:spPr bwMode="auto">
          <a:xfrm>
            <a:off x="6037218" y="1365338"/>
            <a:ext cx="2039117" cy="190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Равнобедренный треугольник 2"/>
          <p:cNvSpPr/>
          <p:nvPr/>
        </p:nvSpPr>
        <p:spPr>
          <a:xfrm rot="21270789">
            <a:off x="6229220" y="1831456"/>
            <a:ext cx="1655113" cy="1272157"/>
          </a:xfrm>
          <a:prstGeom prst="triangle">
            <a:avLst>
              <a:gd name="adj" fmla="val 54412"/>
            </a:avLst>
          </a:prstGeom>
          <a:solidFill>
            <a:schemeClr val="accent4">
              <a:lumMod val="75000"/>
            </a:schemeClr>
          </a:solidFill>
          <a:ln>
            <a:solidFill>
              <a:schemeClr val="tx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7198957" y="1465436"/>
            <a:ext cx="3513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6037218" y="2939830"/>
            <a:ext cx="3385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ln w="12700">
                  <a:solidFill>
                    <a:srgbClr val="C9C2D1">
                      <a:satMod val="155000"/>
                    </a:srgbClr>
                  </a:solidFill>
                  <a:prstDash val="solid"/>
                </a:ln>
                <a:solidFill>
                  <a:prstClr val="white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В</a:t>
            </a:r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8011020" y="2783379"/>
            <a:ext cx="3513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/>
            <a:r>
              <a:rPr lang="ru-RU" b="1" dirty="0">
                <a:ln w="12700">
                  <a:solidFill>
                    <a:srgbClr val="C9C2D1">
                      <a:satMod val="155000"/>
                    </a:srgbClr>
                  </a:solidFill>
                  <a:prstDash val="solid"/>
                </a:ln>
                <a:solidFill>
                  <a:schemeClr val="bg1">
                    <a:lumMod val="95000"/>
                    <a:lumOff val="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С</a:t>
            </a:r>
          </a:p>
        </p:txBody>
      </p:sp>
    </p:spTree>
    <p:extLst>
      <p:ext uri="{BB962C8B-B14F-4D97-AF65-F5344CB8AC3E}">
        <p14:creationId xmlns:p14="http://schemas.microsoft.com/office/powerpoint/2010/main" val="4202160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0" grpId="0"/>
      <p:bldP spid="11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4898"/>
            <a:ext cx="12296503" cy="6952898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26981" y="305192"/>
            <a:ext cx="662835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+mj-lt"/>
              </a:rPr>
              <a:t>Задача 2</a:t>
            </a:r>
            <a:r>
              <a:rPr lang="ru-RU" sz="2400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+mj-lt"/>
              </a:rPr>
              <a:t>. Разделить лист </a:t>
            </a:r>
            <a:r>
              <a:rPr lang="ru-RU" sz="2400" dirty="0">
                <a:solidFill>
                  <a:schemeClr val="bg1">
                    <a:lumMod val="75000"/>
                    <a:lumOff val="25000"/>
                  </a:schemeClr>
                </a:solidFill>
                <a:latin typeface="+mj-lt"/>
              </a:rPr>
              <a:t>бумаги на 4</a:t>
            </a:r>
            <a:r>
              <a:rPr lang="ru-RU" sz="2400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+mj-lt"/>
              </a:rPr>
              <a:t> части.</a:t>
            </a:r>
            <a:endParaRPr lang="ru-RU" sz="2400" dirty="0">
              <a:solidFill>
                <a:schemeClr val="bg1">
                  <a:lumMod val="75000"/>
                  <a:lumOff val="25000"/>
                </a:schemeClr>
              </a:solidFill>
              <a:latin typeface="+mj-lt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26981" y="1689956"/>
            <a:ext cx="5852161" cy="2308324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ru-RU" sz="2400" dirty="0">
                <a:solidFill>
                  <a:schemeClr val="bg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Деление стороны квадрата на четыре равные части. Для этого достаточно их поделить пополам, а затем, каждую из половинок снова пополам. Именно так происходит, когда мы складываем базовую форму </a:t>
            </a:r>
            <a:r>
              <a:rPr lang="ru-RU" sz="2400" u="sng" dirty="0">
                <a:solidFill>
                  <a:schemeClr val="bg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дверь</a:t>
            </a:r>
            <a:r>
              <a:rPr lang="ru-RU" sz="2400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400" dirty="0">
              <a:solidFill>
                <a:schemeClr val="bg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26981" y="1228291"/>
            <a:ext cx="19848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+mj-lt"/>
              </a:rPr>
              <a:t>Построение:</a:t>
            </a:r>
            <a:endParaRPr lang="ru-RU" sz="2400" dirty="0">
              <a:solidFill>
                <a:schemeClr val="bg1">
                  <a:lumMod val="75000"/>
                  <a:lumOff val="25000"/>
                </a:schemeClr>
              </a:solidFill>
              <a:latin typeface="+mj-lt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62" b="61219"/>
          <a:stretch/>
        </p:blipFill>
        <p:spPr bwMode="auto">
          <a:xfrm>
            <a:off x="6531430" y="762940"/>
            <a:ext cx="5236882" cy="208117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979712" y="4193178"/>
            <a:ext cx="2629503" cy="220762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950544" y="4781006"/>
            <a:ext cx="3035610" cy="0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338" y="5752431"/>
            <a:ext cx="3110022" cy="3288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726" y="5204977"/>
            <a:ext cx="3461657" cy="3660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 descr="Волшебный мир бумаги О Щеглова (fb2) картинки и рисунки.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2609" y="3998280"/>
            <a:ext cx="5987143" cy="2083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Стрелка вниз 5"/>
          <p:cNvSpPr/>
          <p:nvPr/>
        </p:nvSpPr>
        <p:spPr>
          <a:xfrm>
            <a:off x="8665239" y="2844118"/>
            <a:ext cx="484632" cy="735105"/>
          </a:xfrm>
          <a:prstGeom prst="downArrow">
            <a:avLst/>
          </a:prstGeom>
          <a:solidFill>
            <a:schemeClr val="tx1"/>
          </a:solidFill>
          <a:ln>
            <a:solidFill>
              <a:schemeClr val="bg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0974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4898"/>
            <a:ext cx="12296503" cy="6952898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26981" y="305192"/>
            <a:ext cx="662835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Arial"/>
              </a:rPr>
              <a:t>Задача 3</a:t>
            </a:r>
            <a:r>
              <a:rPr lang="ru-RU" sz="2400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Arial"/>
              </a:rPr>
              <a:t>. Разделить лист </a:t>
            </a:r>
            <a:r>
              <a:rPr lang="ru-RU" sz="2400" dirty="0">
                <a:solidFill>
                  <a:schemeClr val="bg1">
                    <a:lumMod val="75000"/>
                    <a:lumOff val="25000"/>
                  </a:schemeClr>
                </a:solidFill>
                <a:latin typeface="Arial"/>
              </a:rPr>
              <a:t>бумаги на </a:t>
            </a:r>
            <a:r>
              <a:rPr lang="ru-RU" sz="2400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Arial"/>
              </a:rPr>
              <a:t>3 части.</a:t>
            </a:r>
            <a:endParaRPr lang="ru-RU" sz="2400" dirty="0">
              <a:solidFill>
                <a:schemeClr val="bg1">
                  <a:lumMod val="75000"/>
                  <a:lumOff val="25000"/>
                </a:schemeClr>
              </a:solidFill>
              <a:latin typeface="Arial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26981" y="1689956"/>
            <a:ext cx="662835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>
                <a:solidFill>
                  <a:schemeClr val="bg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Деление стороны квадрата на </a:t>
            </a:r>
            <a:r>
              <a:rPr lang="ru-RU" sz="2400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три </a:t>
            </a:r>
            <a:r>
              <a:rPr lang="ru-RU" sz="2400" dirty="0">
                <a:solidFill>
                  <a:schemeClr val="bg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равные части.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26981" y="1228291"/>
            <a:ext cx="19848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Arial"/>
              </a:rPr>
              <a:t>Построение:</a:t>
            </a:r>
            <a:endParaRPr lang="ru-RU" sz="2400" dirty="0">
              <a:solidFill>
                <a:schemeClr val="bg1">
                  <a:lumMod val="75000"/>
                  <a:lumOff val="25000"/>
                </a:schemeClr>
              </a:solidFill>
              <a:latin typeface="Arial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62" b="61219"/>
          <a:stretch/>
        </p:blipFill>
        <p:spPr bwMode="auto">
          <a:xfrm>
            <a:off x="6858001" y="90749"/>
            <a:ext cx="5236882" cy="188250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9" name="Picture 9" descr="https://ds04.infourok.ru/uploads/ex/11a1/00093960-54aa7053/hello_html_m166f2de7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2503" y="2178917"/>
            <a:ext cx="5132379" cy="4518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5" name="Прямая соединительная линия 14"/>
          <p:cNvCxnSpPr/>
          <p:nvPr/>
        </p:nvCxnSpPr>
        <p:spPr>
          <a:xfrm flipV="1">
            <a:off x="7694022" y="1973256"/>
            <a:ext cx="0" cy="1828035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 flipV="1">
            <a:off x="8699863" y="2178917"/>
            <a:ext cx="1737360" cy="1374181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/>
          <p:nvPr/>
        </p:nvCxnSpPr>
        <p:spPr>
          <a:xfrm>
            <a:off x="11181806" y="2105454"/>
            <a:ext cx="1010194" cy="1578272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6" name="Прямая соединительная линия 25"/>
          <p:cNvCxnSpPr/>
          <p:nvPr/>
        </p:nvCxnSpPr>
        <p:spPr>
          <a:xfrm>
            <a:off x="9731829" y="3553098"/>
            <a:ext cx="26125" cy="1502228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8" name="Прямая соединительная линия 27"/>
          <p:cNvCxnSpPr/>
          <p:nvPr/>
        </p:nvCxnSpPr>
        <p:spPr>
          <a:xfrm>
            <a:off x="11136086" y="3553098"/>
            <a:ext cx="0" cy="1802673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123" name="Прямая соединительная линия 5122"/>
          <p:cNvCxnSpPr/>
          <p:nvPr/>
        </p:nvCxnSpPr>
        <p:spPr>
          <a:xfrm>
            <a:off x="10189029" y="5172891"/>
            <a:ext cx="0" cy="1524459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125" name="Прямая соединительная линия 5124"/>
          <p:cNvCxnSpPr/>
          <p:nvPr/>
        </p:nvCxnSpPr>
        <p:spPr>
          <a:xfrm>
            <a:off x="10672354" y="5172891"/>
            <a:ext cx="0" cy="1524459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66890" r="12451"/>
          <a:stretch/>
        </p:blipFill>
        <p:spPr bwMode="auto">
          <a:xfrm>
            <a:off x="155515" y="3052285"/>
            <a:ext cx="1927769" cy="14980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4405" y="2615524"/>
            <a:ext cx="4153149" cy="3869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31887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4898"/>
            <a:ext cx="12296503" cy="6952898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26981" y="305192"/>
            <a:ext cx="662489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Arial"/>
              </a:rPr>
              <a:t>Задач 4.</a:t>
            </a:r>
            <a:r>
              <a:rPr lang="ru-RU" sz="2400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Arial"/>
              </a:rPr>
              <a:t> Разделить лист </a:t>
            </a:r>
            <a:r>
              <a:rPr lang="ru-RU" sz="2400" dirty="0">
                <a:solidFill>
                  <a:schemeClr val="bg1">
                    <a:lumMod val="75000"/>
                    <a:lumOff val="25000"/>
                  </a:schemeClr>
                </a:solidFill>
                <a:latin typeface="Arial"/>
              </a:rPr>
              <a:t>бумаги на </a:t>
            </a:r>
            <a:r>
              <a:rPr lang="ru-RU" sz="2400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Arial"/>
              </a:rPr>
              <a:t>5 частей</a:t>
            </a:r>
            <a:r>
              <a:rPr lang="ru-RU" sz="2400" dirty="0" smtClean="0">
                <a:solidFill>
                  <a:prstClr val="white"/>
                </a:solidFill>
                <a:latin typeface="Arial"/>
              </a:rPr>
              <a:t>.</a:t>
            </a:r>
            <a:endParaRPr lang="ru-RU" sz="2400" dirty="0">
              <a:solidFill>
                <a:prstClr val="white"/>
              </a:solidFill>
              <a:latin typeface="Arial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728" y="927533"/>
            <a:ext cx="3958450" cy="221777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002307" y="883350"/>
            <a:ext cx="661595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Мы</a:t>
            </a:r>
            <a:r>
              <a:rPr lang="ru-RU" sz="2000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Times New Roman, serif"/>
              </a:rPr>
              <a:t> заметили, </a:t>
            </a:r>
            <a:r>
              <a:rPr lang="ru-RU" sz="2000" dirty="0">
                <a:solidFill>
                  <a:schemeClr val="bg1">
                    <a:lumMod val="75000"/>
                    <a:lumOff val="25000"/>
                  </a:schemeClr>
                </a:solidFill>
                <a:latin typeface="Times New Roman, serif"/>
              </a:rPr>
              <a:t>что особые сложности вызывает деление квадрата на количество частей, являющееся простым </a:t>
            </a:r>
            <a:r>
              <a:rPr lang="ru-RU" sz="2000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Times New Roman, serif"/>
              </a:rPr>
              <a:t>числом 3, 5, 7 и т.д.</a:t>
            </a:r>
            <a:r>
              <a:rPr lang="ru-RU" sz="2000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Поэтому деление </a:t>
            </a:r>
            <a:r>
              <a:rPr lang="ru-RU" sz="2000" dirty="0">
                <a:solidFill>
                  <a:schemeClr val="bg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квадрата на пять частей с помощью складывания представляет собой гораздо более сложную задачу. Ее решение изображено на рисунке.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590370" y="417608"/>
            <a:ext cx="16818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Arial"/>
              </a:rPr>
              <a:t>Построение:</a:t>
            </a:r>
            <a:endParaRPr lang="ru-RU" sz="2000" dirty="0">
              <a:solidFill>
                <a:schemeClr val="bg1">
                  <a:lumMod val="75000"/>
                  <a:lumOff val="25000"/>
                </a:schemeClr>
              </a:solidFill>
              <a:latin typeface="Arial"/>
            </a:endParaRPr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 flipV="1">
            <a:off x="2505023" y="1543877"/>
            <a:ext cx="812943" cy="127846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 flipH="1" flipV="1">
            <a:off x="3317966" y="1543878"/>
            <a:ext cx="548640" cy="49254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0" y="3138060"/>
                <a:ext cx="5736239" cy="2987485"/>
              </a:xfrm>
              <a:prstGeom prst="rect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ru-RU" sz="2000" dirty="0" smtClean="0">
                    <a:solidFill>
                      <a:schemeClr val="bg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1) Делаем сгиб, проходящий одновременно через нижний левый угол квадрата и нашу отметку. Правый нижний угол расположен                 по горизонтали на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ru-RU" sz="2400" i="1" smtClean="0">
                            <a:solidFill>
                              <a:schemeClr val="bg1">
                                <a:lumMod val="75000"/>
                                <a:lumOff val="25000"/>
                              </a:schemeClr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ru-RU" sz="2400" b="0" i="1" smtClean="0">
                            <a:solidFill>
                              <a:schemeClr val="bg1">
                                <a:lumMod val="75000"/>
                                <a:lumOff val="25000"/>
                              </a:schemeClr>
                            </a:solidFill>
                            <a:latin typeface="Cambria Math"/>
                          </a:rPr>
                          <m:t>2</m:t>
                        </m:r>
                      </m:num>
                      <m:den>
                        <m:r>
                          <a:rPr lang="ru-RU" sz="2400" b="0" i="1" smtClean="0">
                            <a:solidFill>
                              <a:schemeClr val="bg1">
                                <a:lumMod val="75000"/>
                                <a:lumOff val="25000"/>
                              </a:schemeClr>
                            </a:solidFill>
                            <a:latin typeface="Cambria Math"/>
                          </a:rPr>
                          <m:t>5</m:t>
                        </m:r>
                      </m:den>
                    </m:f>
                  </m:oMath>
                </a14:m>
                <a:r>
                  <a:rPr lang="ru-RU" sz="2000" dirty="0" smtClean="0">
                    <a:solidFill>
                      <a:schemeClr val="bg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от верхнего правого  края;</a:t>
                </a:r>
              </a:p>
              <a:p>
                <a:r>
                  <a:rPr lang="ru-RU" sz="2000" dirty="0" smtClean="0">
                    <a:solidFill>
                      <a:schemeClr val="bg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2) Делим получившийся отрезок пополам, ширина загнутой полоски и есть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ru-RU" sz="2400" i="1" smtClean="0">
                            <a:solidFill>
                              <a:schemeClr val="bg1">
                                <a:lumMod val="75000"/>
                                <a:lumOff val="25000"/>
                              </a:schemeClr>
                            </a:solidFill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ru-RU" sz="2400" b="0" i="1" smtClean="0">
                            <a:solidFill>
                              <a:schemeClr val="bg1">
                                <a:lumMod val="75000"/>
                                <a:lumOff val="25000"/>
                              </a:schemeClr>
                            </a:solidFill>
                            <a:latin typeface="Cambria Math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ru-RU" sz="2400" b="0" i="1" smtClean="0">
                            <a:solidFill>
                              <a:schemeClr val="bg1">
                                <a:lumMod val="75000"/>
                                <a:lumOff val="25000"/>
                              </a:schemeClr>
                            </a:solidFill>
                            <a:latin typeface="Cambria Math"/>
                            <a:cs typeface="Arial" panose="020B0604020202020204" pitchFamily="34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ru-RU" sz="2000" dirty="0" smtClean="0">
                    <a:solidFill>
                      <a:schemeClr val="bg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;</a:t>
                </a:r>
              </a:p>
              <a:p>
                <a:r>
                  <a:rPr lang="ru-RU" sz="2000" dirty="0" smtClean="0">
                    <a:solidFill>
                      <a:schemeClr val="bg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3) Расправляем лист и делим на 4 равные части;</a:t>
                </a:r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3138060"/>
                <a:ext cx="5736239" cy="2987485"/>
              </a:xfrm>
              <a:prstGeom prst="rect">
                <a:avLst/>
              </a:prstGeom>
              <a:blipFill rotWithShape="1">
                <a:blip r:embed="rId5"/>
                <a:stretch>
                  <a:fillRect l="-1063" t="-816" r="-11371" b="-285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149" name="Picture 5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97" r="3495"/>
          <a:stretch/>
        </p:blipFill>
        <p:spPr bwMode="auto">
          <a:xfrm>
            <a:off x="5736239" y="3152671"/>
            <a:ext cx="1479177" cy="18365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64" t="5355" r="12772" b="8070"/>
          <a:stretch/>
        </p:blipFill>
        <p:spPr bwMode="auto">
          <a:xfrm>
            <a:off x="7215416" y="3035537"/>
            <a:ext cx="1611128" cy="1567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2" name="Picture 8" descr="Складываем левую боковую сторону к намеченной вертикальной складки. Таким образом, делим этот промежуток пополам. (фото 17)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14" r="19918" b="7681"/>
          <a:stretch/>
        </p:blipFill>
        <p:spPr bwMode="auto">
          <a:xfrm>
            <a:off x="8826544" y="3538035"/>
            <a:ext cx="1410254" cy="1419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5271247" y="5109882"/>
            <a:ext cx="5553635" cy="1631216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lvl="0"/>
            <a:r>
              <a:rPr lang="ru-RU" sz="2000" dirty="0">
                <a:solidFill>
                  <a:schemeClr val="bg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4) Складываем левую боковую сторону к намеченной вертикальной складке. Таким образом промежуток делим </a:t>
            </a:r>
            <a:r>
              <a:rPr lang="ru-RU" sz="2000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пополам;</a:t>
            </a:r>
          </a:p>
          <a:p>
            <a:pPr lvl="0"/>
            <a:r>
              <a:rPr lang="ru-RU" sz="2000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5) Расправляем лист. Широкие полосы осталось поделить пополам</a:t>
            </a:r>
            <a:endParaRPr lang="ru-RU" sz="2000" dirty="0">
              <a:solidFill>
                <a:schemeClr val="bg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154" name="Picture 10" descr="Расправляем лист. Осталось каждую из широких полос разделить еще пополам. (фото 18)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382" b="10572"/>
          <a:stretch/>
        </p:blipFill>
        <p:spPr bwMode="auto">
          <a:xfrm>
            <a:off x="10236798" y="2708412"/>
            <a:ext cx="1794688" cy="1405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5" name="Picture 11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17" r="14098" b="8711"/>
          <a:stretch/>
        </p:blipFill>
        <p:spPr bwMode="auto">
          <a:xfrm>
            <a:off x="10375088" y="4450171"/>
            <a:ext cx="1688999" cy="1833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92899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4898"/>
            <a:ext cx="12296503" cy="6952898"/>
          </a:xfrm>
          <a:prstGeom prst="rect">
            <a:avLst/>
          </a:prstGeom>
        </p:spPr>
      </p:pic>
      <p:pic>
        <p:nvPicPr>
          <p:cNvPr id="30722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99"/>
          <a:stretch/>
        </p:blipFill>
        <p:spPr bwMode="auto">
          <a:xfrm>
            <a:off x="515218" y="1423037"/>
            <a:ext cx="5550822" cy="44020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24" name="Picture 4"/>
          <p:cNvPicPr>
            <a:picLocks noChangeAspect="1" noChangeArrowheads="1"/>
          </p:cNvPicPr>
          <p:nvPr/>
        </p:nvPicPr>
        <p:blipFill rotWithShape="1">
          <a:blip r:embed="rId5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bright="-31000" contrast="2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503" t="39761" r="25738" b="50823"/>
          <a:stretch/>
        </p:blipFill>
        <p:spPr bwMode="auto">
          <a:xfrm>
            <a:off x="7514246" y="5120488"/>
            <a:ext cx="1883425" cy="9013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066040" y="666208"/>
            <a:ext cx="6125964" cy="3785652"/>
          </a:xfrm>
          <a:prstGeom prst="rect">
            <a:avLst/>
          </a:prstGeom>
          <a:solidFill>
            <a:schemeClr val="tx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Доказательство: </a:t>
            </a:r>
          </a:p>
          <a:p>
            <a:pPr marL="342900" indent="-342900" algn="ctr">
              <a:buAutoNum type="arabicParenR"/>
            </a:pPr>
            <a:r>
              <a:rPr lang="ru-RU" sz="2000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Возьмем произвольный треугольник;</a:t>
            </a:r>
          </a:p>
          <a:p>
            <a:pPr marL="342900" indent="-342900" algn="ctr">
              <a:buAutoNum type="arabicParenR"/>
            </a:pPr>
            <a:r>
              <a:rPr lang="ru-RU" sz="2000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Проведем сгиб через одну из вершин треугольника, перпендикулярно противоположной стороне(высоту);</a:t>
            </a:r>
          </a:p>
          <a:p>
            <a:pPr marL="342900" indent="-342900" algn="ctr">
              <a:buAutoNum type="arabicParenR"/>
            </a:pPr>
            <a:r>
              <a:rPr lang="ru-RU" sz="2000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Совместим вершины треугольника  с точкой у основания  высоты треугольника</a:t>
            </a:r>
          </a:p>
          <a:p>
            <a:pPr marL="342900" indent="-342900" algn="ctr">
              <a:buAutoNum type="arabicParenR"/>
            </a:pPr>
            <a:r>
              <a:rPr lang="ru-RU" sz="2000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Получаем, что углы 1, 2 и 3 (составляют в сумме два прямых угла)</a:t>
            </a:r>
            <a:r>
              <a:rPr lang="en-US" sz="2000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ABC </a:t>
            </a:r>
            <a:r>
              <a:rPr lang="ru-RU" sz="2000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совпали при наложении с развернутым углом, следовательно, сумма углов треугольника равна 180</a:t>
            </a:r>
            <a:r>
              <a:rPr lang="en-AU" sz="2000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º</a:t>
            </a:r>
            <a:r>
              <a:rPr lang="ru-RU" sz="2000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000" dirty="0">
              <a:solidFill>
                <a:schemeClr val="bg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58150" y="259470"/>
            <a:ext cx="1099486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2400" b="1" dirty="0">
                <a:solidFill>
                  <a:schemeClr val="bg1">
                    <a:lumMod val="75000"/>
                    <a:lumOff val="25000"/>
                  </a:schemeClr>
                </a:solidFill>
                <a:latin typeface="+mj-lt"/>
              </a:rPr>
              <a:t>Задача </a:t>
            </a:r>
            <a:r>
              <a:rPr lang="ru-RU" sz="2400" b="1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+mj-lt"/>
              </a:rPr>
              <a:t>5</a:t>
            </a:r>
            <a:r>
              <a:rPr lang="ru-RU" sz="2400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+mj-lt"/>
              </a:rPr>
              <a:t>. Доказать методом оригами теорему о сумме углов треугольника</a:t>
            </a:r>
            <a:r>
              <a:rPr lang="ru-RU" dirty="0" smtClean="0">
                <a:solidFill>
                  <a:prstClr val="white"/>
                </a:solidFill>
                <a:latin typeface="Times New Roman, serif"/>
              </a:rPr>
              <a:t>.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245180" y="4741817"/>
            <a:ext cx="4026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bg1">
                    <a:lumMod val="75000"/>
                    <a:lumOff val="25000"/>
                  </a:schemeClr>
                </a:solidFill>
              </a:rPr>
              <a:t>М</a:t>
            </a:r>
            <a:endParaRPr lang="ru-RU" b="1" dirty="0">
              <a:solidFill>
                <a:schemeClr val="bg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9397667" y="4741817"/>
            <a:ext cx="3770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b="1" dirty="0" smtClean="0">
                <a:solidFill>
                  <a:schemeClr val="bg1">
                    <a:lumMod val="75000"/>
                    <a:lumOff val="25000"/>
                  </a:schemeClr>
                </a:solidFill>
              </a:rPr>
              <a:t>N</a:t>
            </a:r>
            <a:endParaRPr lang="ru-RU" b="1" dirty="0">
              <a:solidFill>
                <a:schemeClr val="bg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7095940" y="6021819"/>
            <a:ext cx="3770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b="1" dirty="0" smtClean="0">
                <a:solidFill>
                  <a:schemeClr val="bg1">
                    <a:lumMod val="75000"/>
                    <a:lumOff val="25000"/>
                  </a:schemeClr>
                </a:solidFill>
              </a:rPr>
              <a:t>Q</a:t>
            </a:r>
            <a:endParaRPr lang="ru-RU" b="1" dirty="0">
              <a:solidFill>
                <a:schemeClr val="bg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9459911" y="6021819"/>
            <a:ext cx="3513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b="1" dirty="0" smtClean="0">
                <a:solidFill>
                  <a:schemeClr val="bg1">
                    <a:lumMod val="75000"/>
                    <a:lumOff val="25000"/>
                  </a:schemeClr>
                </a:solidFill>
              </a:rPr>
              <a:t>R</a:t>
            </a:r>
            <a:endParaRPr lang="ru-RU" b="1" dirty="0">
              <a:solidFill>
                <a:schemeClr val="bg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8" name="Равнобедренный треугольник 7"/>
          <p:cNvSpPr/>
          <p:nvPr/>
        </p:nvSpPr>
        <p:spPr>
          <a:xfrm>
            <a:off x="9635600" y="3176338"/>
            <a:ext cx="138283" cy="276107"/>
          </a:xfrm>
          <a:prstGeom prst="triangl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b="1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218" y="3381551"/>
            <a:ext cx="5550822" cy="317421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96819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4898"/>
            <a:ext cx="12296503" cy="6952898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529" y="1683119"/>
            <a:ext cx="5518151" cy="46640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35577" y="418011"/>
            <a:ext cx="113385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Задача 6.</a:t>
            </a:r>
            <a:r>
              <a:rPr lang="ru-RU" sz="2400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Докажем методом оригами теорему</a:t>
            </a:r>
            <a:r>
              <a:rPr lang="ru-RU" sz="2400" dirty="0">
                <a:solidFill>
                  <a:schemeClr val="bg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 сумме острых углов прямоугольного треугольника =90</a:t>
            </a:r>
            <a:r>
              <a:rPr lang="en-AU" sz="2400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º</a:t>
            </a:r>
            <a:r>
              <a:rPr lang="ru-RU" sz="2400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400" dirty="0">
              <a:solidFill>
                <a:schemeClr val="bg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204857" y="1512966"/>
            <a:ext cx="3187337" cy="40011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+mj-lt"/>
              </a:rPr>
              <a:t>Загнем два острых угла </a:t>
            </a:r>
            <a:endParaRPr lang="ru-RU" sz="2000" dirty="0">
              <a:solidFill>
                <a:schemeClr val="bg1">
                  <a:lumMod val="75000"/>
                  <a:lumOff val="25000"/>
                </a:schemeClr>
              </a:solidFill>
              <a:latin typeface="+mj-lt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9155722" y="1498453"/>
            <a:ext cx="3369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chemeClr val="bg1">
                    <a:lumMod val="75000"/>
                    <a:lumOff val="25000"/>
                  </a:schemeClr>
                </a:solidFill>
                <a:latin typeface="Arial"/>
              </a:rPr>
              <a:t>∠</a:t>
            </a:r>
            <a:endParaRPr lang="ru-RU" dirty="0">
              <a:solidFill>
                <a:schemeClr val="bg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416057" y="1501504"/>
            <a:ext cx="1069397" cy="36933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>
                    <a:lumMod val="75000"/>
                    <a:lumOff val="25000"/>
                  </a:schemeClr>
                </a:solidFill>
              </a:rPr>
              <a:t>ВАС  и </a:t>
            </a:r>
            <a:endParaRPr lang="ru-RU" dirty="0">
              <a:solidFill>
                <a:schemeClr val="bg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0485454" y="1508668"/>
            <a:ext cx="336952" cy="36933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r>
              <a:rPr lang="ru-RU" dirty="0">
                <a:solidFill>
                  <a:schemeClr val="bg1">
                    <a:lumMod val="75000"/>
                    <a:lumOff val="25000"/>
                  </a:schemeClr>
                </a:solidFill>
                <a:latin typeface="Arial"/>
              </a:rPr>
              <a:t>∠</a:t>
            </a:r>
            <a:endParaRPr lang="ru-RU" dirty="0">
              <a:solidFill>
                <a:schemeClr val="bg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846694" y="1501504"/>
            <a:ext cx="722481" cy="36933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>
                    <a:lumMod val="75000"/>
                    <a:lumOff val="25000"/>
                  </a:schemeClr>
                </a:solidFill>
              </a:rPr>
              <a:t>АСВ</a:t>
            </a:r>
            <a:endParaRPr lang="ru-RU" dirty="0">
              <a:solidFill>
                <a:schemeClr val="bg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148251" y="2183001"/>
            <a:ext cx="5420924" cy="193899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ru-RU" sz="2000" dirty="0">
                <a:solidFill>
                  <a:schemeClr val="bg1">
                    <a:lumMod val="75000"/>
                    <a:lumOff val="25000"/>
                  </a:schemeClr>
                </a:solidFill>
                <a:latin typeface="+mj-lt"/>
              </a:rPr>
              <a:t>т</a:t>
            </a:r>
            <a:r>
              <a:rPr lang="ru-RU" sz="2000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+mj-lt"/>
              </a:rPr>
              <a:t>реугольника АВС так, чтобы их вершины совместились с точкой В. А</a:t>
            </a:r>
            <a:r>
              <a:rPr lang="en-US" sz="2000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+mj-lt"/>
              </a:rPr>
              <a:t>N = NC. </a:t>
            </a:r>
            <a:r>
              <a:rPr lang="ru-RU" sz="2000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+mj-lt"/>
              </a:rPr>
              <a:t>                           </a:t>
            </a:r>
            <a:r>
              <a:rPr lang="en-US" sz="2000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+mj-lt"/>
              </a:rPr>
              <a:t>N-</a:t>
            </a:r>
            <a:r>
              <a:rPr lang="ru-RU" sz="2000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+mj-lt"/>
              </a:rPr>
              <a:t>середина гипотенузы АС. Со второй линией сгиба тоже-самое. Два острых угла совместились на прямом. Значит  сумма двух острых углов равна 90</a:t>
            </a:r>
            <a:r>
              <a:rPr lang="en-AU" sz="2000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+mj-lt"/>
                <a:cs typeface="Times New Roman"/>
              </a:rPr>
              <a:t>º</a:t>
            </a:r>
            <a:endParaRPr lang="ru-RU" sz="2000" dirty="0">
              <a:solidFill>
                <a:schemeClr val="bg1">
                  <a:lumMod val="75000"/>
                  <a:lumOff val="25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22108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0"/>
            <a:ext cx="12192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0" y="166364"/>
            <a:ext cx="12192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ru-RU" sz="2400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Оригами </a:t>
            </a:r>
            <a:r>
              <a:rPr lang="ru-RU" sz="2400" dirty="0">
                <a:solidFill>
                  <a:schemeClr val="bg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искусство складывания </a:t>
            </a:r>
            <a:r>
              <a:rPr lang="ru-RU" sz="2400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бумаги, пришло </a:t>
            </a:r>
            <a:r>
              <a:rPr lang="ru-RU" sz="2400" dirty="0">
                <a:solidFill>
                  <a:schemeClr val="bg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из японского </a:t>
            </a:r>
            <a:r>
              <a:rPr lang="ru-RU" sz="2400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языка(«</a:t>
            </a:r>
            <a:r>
              <a:rPr lang="ru-RU" sz="2400" dirty="0">
                <a:solidFill>
                  <a:schemeClr val="bg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ори» переводится как «сложенный», а </a:t>
            </a:r>
            <a:r>
              <a:rPr lang="ru-RU" sz="2400" dirty="0" err="1">
                <a:solidFill>
                  <a:schemeClr val="bg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кама</a:t>
            </a:r>
            <a:r>
              <a:rPr lang="ru-RU" sz="2400" dirty="0">
                <a:solidFill>
                  <a:schemeClr val="bg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«бумага</a:t>
            </a:r>
            <a:r>
              <a:rPr lang="ru-RU" sz="2400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»). </a:t>
            </a:r>
            <a:r>
              <a:rPr lang="ru-RU" sz="2400" dirty="0">
                <a:solidFill>
                  <a:schemeClr val="bg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Японцы оригами понимают как «искусство целого листа», т. е. изначальное его условие – неразрывность листа бумаги, его целостность без всякого рода вмешательств, прибавлений и других действий по отношению к нему. Только сгибание или складывание </a:t>
            </a:r>
            <a:r>
              <a:rPr lang="ru-RU" sz="2400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листа</a:t>
            </a:r>
            <a:r>
              <a:rPr lang="ru-RU" sz="2400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4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3544" y="2782389"/>
            <a:ext cx="4362995" cy="385355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832"/>
          <a:stretch/>
        </p:blipFill>
        <p:spPr bwMode="auto">
          <a:xfrm>
            <a:off x="8281857" y="2873829"/>
            <a:ext cx="3644537" cy="376211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06" t="15140" r="11579" b="7349"/>
          <a:stretch/>
        </p:blipFill>
        <p:spPr bwMode="auto">
          <a:xfrm>
            <a:off x="167640" y="2782389"/>
            <a:ext cx="3685904" cy="385355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40451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4898"/>
            <a:ext cx="12296503" cy="6952898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1">
                <a:lumMod val="65000"/>
              </a:schemeClr>
            </a:solidFill>
          </a:ln>
        </p:spPr>
      </p:pic>
      <p:sp>
        <p:nvSpPr>
          <p:cNvPr id="2" name="Прямоугольник 1"/>
          <p:cNvSpPr/>
          <p:nvPr/>
        </p:nvSpPr>
        <p:spPr>
          <a:xfrm>
            <a:off x="186442" y="162451"/>
            <a:ext cx="4349932" cy="923330"/>
          </a:xfrm>
          <a:prstGeom prst="rect">
            <a:avLst/>
          </a:prstGeom>
          <a:ln>
            <a:solidFill>
              <a:schemeClr val="bg1">
                <a:lumMod val="65000"/>
                <a:lumOff val="35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chemeClr val="bg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технике оригами можно сделать и </a:t>
            </a:r>
            <a:r>
              <a:rPr lang="ru-RU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цветы с использованием схем. </a:t>
            </a:r>
          </a:p>
          <a:p>
            <a:pPr algn="ctr"/>
            <a:r>
              <a:rPr lang="ru-RU" dirty="0">
                <a:solidFill>
                  <a:schemeClr val="bg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ru-RU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</a:t>
            </a:r>
            <a:r>
              <a:rPr lang="ru-RU" b="1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ак </a:t>
            </a:r>
            <a:r>
              <a:rPr lang="ru-RU" b="1" dirty="0">
                <a:solidFill>
                  <a:schemeClr val="bg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сделать лилию из </a:t>
            </a:r>
            <a:r>
              <a:rPr lang="ru-RU" b="1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бумаги?</a:t>
            </a:r>
            <a:endParaRPr lang="ru-RU" dirty="0">
              <a:solidFill>
                <a:schemeClr val="bg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974883" y="1627225"/>
            <a:ext cx="4743064" cy="1754326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bg1">
                <a:lumMod val="65000"/>
                <a:lumOff val="35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chemeClr val="bg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Модульное оригами несколько отличается по сложности: для него требуется больше усидчивости и терпения. Однако работы, выполненные в такой технике, выглядят красиво и </a:t>
            </a:r>
            <a:r>
              <a:rPr lang="ru-RU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необычно.</a:t>
            </a:r>
            <a:r>
              <a:rPr lang="ru-RU" dirty="0">
                <a:solidFill>
                  <a:schemeClr val="bg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ru-RU" b="1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dirty="0">
                <a:solidFill>
                  <a:schemeClr val="bg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</a:t>
            </a:r>
            <a:r>
              <a:rPr lang="ru-RU" b="1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ак </a:t>
            </a:r>
            <a:r>
              <a:rPr lang="ru-RU" b="1" dirty="0">
                <a:solidFill>
                  <a:schemeClr val="bg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сделать модульный </a:t>
            </a:r>
            <a:r>
              <a:rPr lang="ru-RU" b="1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цветок?</a:t>
            </a:r>
            <a:endParaRPr lang="ru-RU" dirty="0">
              <a:solidFill>
                <a:schemeClr val="bg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441" y="2420982"/>
            <a:ext cx="4349933" cy="40518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9277" y="3335762"/>
            <a:ext cx="2486477" cy="3422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 descr="https://novamett.ru/images/bumaga/guravlik/cgn16/hdnb43_thumb.jpg"/>
          <p:cNvPicPr>
            <a:picLocks noChangeAspect="1" noChangeArrowheads="1"/>
          </p:cNvPicPr>
          <p:nvPr/>
        </p:nvPicPr>
        <p:blipFill>
          <a:blip r:embed="rId6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3382" y="3865811"/>
            <a:ext cx="1764869" cy="2351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https://i.pinimg.com/originals/24/ae/01/24ae0153eb1233bac48d27b61944bc08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3033" y="28134"/>
            <a:ext cx="2278967" cy="30386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9913033" y="2420982"/>
            <a:ext cx="787421" cy="645775"/>
          </a:xfrm>
          <a:prstGeom prst="rect">
            <a:avLst/>
          </a:prstGeom>
          <a:solidFill>
            <a:schemeClr val="tx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974883" y="28134"/>
            <a:ext cx="493815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000" dirty="0">
                <a:solidFill>
                  <a:schemeClr val="accent4">
                    <a:lumMod val="50000"/>
                  </a:schemeClr>
                </a:solidFill>
                <a:latin typeface="Arial"/>
              </a:rPr>
              <a:t>Под рукой оживает бумага,</a:t>
            </a:r>
            <a:br>
              <a:rPr lang="ru-RU" sz="2000" dirty="0">
                <a:solidFill>
                  <a:schemeClr val="accent4">
                    <a:lumMod val="50000"/>
                  </a:schemeClr>
                </a:solidFill>
                <a:latin typeface="Arial"/>
              </a:rPr>
            </a:br>
            <a:r>
              <a:rPr lang="ru-RU" sz="2000" dirty="0">
                <a:solidFill>
                  <a:schemeClr val="accent4">
                    <a:lumMod val="50000"/>
                  </a:schemeClr>
                </a:solidFill>
                <a:latin typeface="Arial"/>
              </a:rPr>
              <a:t>Под рукой оживают цветы,</a:t>
            </a:r>
            <a:br>
              <a:rPr lang="ru-RU" sz="2000" dirty="0">
                <a:solidFill>
                  <a:schemeClr val="accent4">
                    <a:lumMod val="50000"/>
                  </a:schemeClr>
                </a:solidFill>
                <a:latin typeface="Arial"/>
              </a:rPr>
            </a:br>
            <a:r>
              <a:rPr lang="ru-RU" sz="2000" dirty="0">
                <a:solidFill>
                  <a:schemeClr val="accent4">
                    <a:lumMod val="50000"/>
                  </a:schemeClr>
                </a:solidFill>
                <a:latin typeface="Arial"/>
              </a:rPr>
              <a:t>   Будто волей искусного мага,</a:t>
            </a:r>
            <a:br>
              <a:rPr lang="ru-RU" sz="2000" dirty="0">
                <a:solidFill>
                  <a:schemeClr val="accent4">
                    <a:lumMod val="50000"/>
                  </a:schemeClr>
                </a:solidFill>
                <a:latin typeface="Arial"/>
              </a:rPr>
            </a:br>
            <a:r>
              <a:rPr lang="ru-RU" sz="2000" dirty="0">
                <a:solidFill>
                  <a:schemeClr val="accent4">
                    <a:lumMod val="50000"/>
                  </a:schemeClr>
                </a:solidFill>
                <a:latin typeface="Arial"/>
              </a:rPr>
              <a:t>      Оригами — бумага — мечты...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0692" y="3610100"/>
            <a:ext cx="2778745" cy="2862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23695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96503" cy="695289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11270" y="4394081"/>
            <a:ext cx="6690044" cy="193899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3) Возьмите </a:t>
            </a:r>
            <a:r>
              <a:rPr lang="ru-RU" sz="2000" dirty="0">
                <a:solidFill>
                  <a:schemeClr val="bg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сиреневый треугольник. </a:t>
            </a:r>
            <a:endParaRPr lang="ru-RU" sz="2000" dirty="0" smtClean="0">
              <a:solidFill>
                <a:schemeClr val="bg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000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Для </a:t>
            </a:r>
            <a:r>
              <a:rPr lang="ru-RU" sz="2000" dirty="0">
                <a:solidFill>
                  <a:schemeClr val="bg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построения </a:t>
            </a:r>
            <a:r>
              <a:rPr lang="ru-RU" sz="2000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медианы нужно </a:t>
            </a:r>
            <a:r>
              <a:rPr lang="ru-RU" sz="2000" dirty="0">
                <a:solidFill>
                  <a:schemeClr val="bg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разделить сторону треугольника пополам, для этого совмещаем две вершины треугольника и делаем небольшой сгиб, отмечая тем самым середину стороны</a:t>
            </a:r>
            <a:r>
              <a:rPr lang="ru-RU" sz="2000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sz="2000" dirty="0">
                <a:solidFill>
                  <a:schemeClr val="bg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Постройте еще две медианы треугольника</a:t>
            </a:r>
            <a:r>
              <a:rPr lang="ru-RU" sz="20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pic>
        <p:nvPicPr>
          <p:cNvPr id="3074" name="Picture 2" descr="https://2.bp.blogspot.com/-of4YA_w-WHI/WPe0UHSlHZI/AAAAAAAAA70/LgiIcg9oUFw2yuTqNgpkzlgcYbqqpaShQCLcB/s1600/WP_20170406_009.jpg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7614" y="4862009"/>
            <a:ext cx="2743395" cy="1736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ds04.infourok.ru/uploads/ex/10aa/00009961-6f255d79/hello_html_m63e4934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5985" y="2506366"/>
            <a:ext cx="2125181" cy="1645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74171" y="2441664"/>
            <a:ext cx="6831747" cy="1323439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lvl="0"/>
            <a:r>
              <a:rPr lang="ru-RU" sz="20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2)Возьмите синий треугольник. Постройте биссектрисы трех углов. Разверните лист бумаги. Внимательно посмотрите на следы сгибов. Все три сгиба прошли через одну точку. </a:t>
            </a:r>
            <a:endParaRPr lang="ru-RU" sz="2000" dirty="0">
              <a:solidFill>
                <a:prstClr val="black">
                  <a:lumMod val="75000"/>
                  <a:lumOff val="2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58507" y="1019936"/>
            <a:ext cx="6348548" cy="1015663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lvl="0"/>
            <a:r>
              <a:rPr lang="ru-RU" sz="20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1) Возьмите красный треугольник и постройте высоту. Разверните лист бумаги. Все три сгиба прошли через одну точку. </a:t>
            </a:r>
            <a:endParaRPr lang="ru-RU" sz="2000" dirty="0">
              <a:solidFill>
                <a:prstClr val="black">
                  <a:lumMod val="75000"/>
                  <a:lumOff val="2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8" name="Picture 6" descr="https://vnitkah.ru/wp-content/uploads/matematika-27.jpg"/>
          <p:cNvPicPr>
            <a:picLocks noChangeAspect="1" noChangeArrowheads="1"/>
          </p:cNvPicPr>
          <p:nvPr/>
        </p:nvPicPr>
        <p:blipFill rotWithShape="1">
          <a:blip r:embed="rId7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59" t="58434" r="40284" b="10134"/>
          <a:stretch/>
        </p:blipFill>
        <p:spPr bwMode="auto">
          <a:xfrm>
            <a:off x="8039782" y="711750"/>
            <a:ext cx="2872339" cy="139682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036916" y="93947"/>
            <a:ext cx="50188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+mj-lt"/>
              </a:rPr>
              <a:t>Проведем сгиб через вершину треугольника.</a:t>
            </a:r>
            <a:endParaRPr lang="ru-RU" dirty="0">
              <a:solidFill>
                <a:schemeClr val="bg1">
                  <a:lumMod val="65000"/>
                  <a:lumOff val="35000"/>
                </a:schemeClr>
              </a:solidFill>
              <a:latin typeface="+mj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10139" y="105877"/>
            <a:ext cx="63331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chemeClr val="accent4">
                    <a:lumMod val="75000"/>
                  </a:schemeClr>
                </a:solidFill>
              </a:rPr>
              <a:t>Задания для самостоятельной работы</a:t>
            </a:r>
            <a:endParaRPr lang="ru-RU" sz="2800" b="1" dirty="0">
              <a:solidFill>
                <a:schemeClr val="accent4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0335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268" y="218663"/>
            <a:ext cx="3149826" cy="25043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 descr="https://vplate.ru/images/article/orig/2021/10/sozdanie-origami-v-vide-lilii-4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1294" y="218663"/>
            <a:ext cx="3430774" cy="2513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https://vplate.ru/images/article/orig/2021/10/sozdanie-origami-v-vide-lilii-4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8266" y="218663"/>
            <a:ext cx="3217017" cy="2522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https://vplate.ru/images/article/orig/2021/10/sozdanie-origami-v-vide-lilii-5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99268" y="3472025"/>
            <a:ext cx="3223877" cy="2484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3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4463" y="3387497"/>
            <a:ext cx="2563159" cy="26332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4" name="Picture 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5536" y="3102490"/>
            <a:ext cx="3059711" cy="2391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5" name="Picture 11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56"/>
          <a:stretch/>
        </p:blipFill>
        <p:spPr bwMode="auto">
          <a:xfrm>
            <a:off x="9262752" y="3744803"/>
            <a:ext cx="2929247" cy="25815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17824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6663" y="756207"/>
            <a:ext cx="6097588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26" y="278821"/>
            <a:ext cx="5779237" cy="5898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67575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vplate.ru/images/article/thumb/450-0/2021/10/sozdanie-origami-v-vide-lilii-2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731" y="2458193"/>
            <a:ext cx="4670048" cy="4140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s://vplate.ru/images/article/thumb/450-0/2021/10/sozdanie-origami-v-vide-lilii-2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732" y="93356"/>
            <a:ext cx="2958482" cy="2215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s://vplate.ru/images/article/thumb/450-0/2021/10/sozdanie-origami-v-vide-lilii-3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805" y="156426"/>
            <a:ext cx="3122016" cy="3122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520" b="2992"/>
          <a:stretch/>
        </p:blipFill>
        <p:spPr bwMode="auto">
          <a:xfrm>
            <a:off x="7715973" y="156426"/>
            <a:ext cx="4218092" cy="64209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58618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688280" y="520852"/>
            <a:ext cx="6096000" cy="304698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dirty="0" smtClean="0">
                <a:latin typeface="+mj-lt"/>
              </a:rPr>
              <a:t>Процесс </a:t>
            </a:r>
            <a:r>
              <a:rPr lang="ru-RU" sz="2400" dirty="0">
                <a:latin typeface="+mj-lt"/>
              </a:rPr>
              <a:t>изготовления Оригами очень интересен и увлекателен. Такое занятие развивает эстетический вкус, прививает аккуратность, усидчивость, трудолюбие, творческое отношение к труду, формирует определенные навыки и умения, которые могут пригодиться </a:t>
            </a:r>
            <a:r>
              <a:rPr lang="ru-RU" sz="2400" dirty="0" smtClean="0">
                <a:latin typeface="+mj-lt"/>
              </a:rPr>
              <a:t>как в геометрии, так и повседневной жизни.</a:t>
            </a:r>
            <a:endParaRPr lang="ru-RU" sz="2400" dirty="0">
              <a:latin typeface="+mj-lt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248" y="374512"/>
            <a:ext cx="4976586" cy="60785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90795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084" y="1007028"/>
            <a:ext cx="4080687" cy="49684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996763" y="6031468"/>
            <a:ext cx="45778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latin typeface="+mj-lt"/>
              </a:rPr>
              <a:t>Результаты командной работы</a:t>
            </a:r>
            <a:endParaRPr lang="ru-RU" sz="2400" dirty="0">
              <a:latin typeface="+mj-lt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26" r="-13908"/>
          <a:stretch/>
        </p:blipFill>
        <p:spPr bwMode="auto">
          <a:xfrm>
            <a:off x="6568347" y="3644537"/>
            <a:ext cx="3659870" cy="23869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5217" y="239800"/>
            <a:ext cx="4112893" cy="3251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002524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0"/>
            <a:ext cx="12192000" cy="6858000"/>
          </a:xfrm>
          <a:prstGeom prst="rect">
            <a:avLst/>
          </a:prstGeom>
        </p:spPr>
      </p:pic>
      <p:pic>
        <p:nvPicPr>
          <p:cNvPr id="26626" name="Picture 2" descr="https://xn--j1ahfl.xn--p1ai/data/ppt_to_html/u249818/p118264/img7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colorTemperature colorTemp="88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501" r="4499"/>
          <a:stretch/>
        </p:blipFill>
        <p:spPr bwMode="auto">
          <a:xfrm>
            <a:off x="222067" y="317044"/>
            <a:ext cx="7665550" cy="6318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887617" y="287383"/>
            <a:ext cx="389508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+mj-lt"/>
              </a:rPr>
              <a:t>Чтобы свободно научится владеть бумагой, необходимой овладеть азбукой оригами. </a:t>
            </a:r>
            <a:endParaRPr lang="ru-RU" sz="2400" dirty="0">
              <a:solidFill>
                <a:schemeClr val="bg1">
                  <a:lumMod val="75000"/>
                  <a:lumOff val="25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20936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694" y="0"/>
            <a:ext cx="12481387" cy="6858000"/>
          </a:xfrm>
          <a:prstGeom prst="rect">
            <a:avLst/>
          </a:prstGeom>
        </p:spPr>
      </p:pic>
      <p:pic>
        <p:nvPicPr>
          <p:cNvPr id="14363" name="Рисунок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967" y="2065703"/>
            <a:ext cx="2505672" cy="1555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28"/>
          <p:cNvSpPr>
            <a:spLocks noChangeArrowheads="1"/>
          </p:cNvSpPr>
          <p:nvPr/>
        </p:nvSpPr>
        <p:spPr bwMode="auto">
          <a:xfrm>
            <a:off x="-144694" y="654162"/>
            <a:ext cx="12336694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400" dirty="0">
                <a:solidFill>
                  <a:prstClr val="black"/>
                </a:solidFill>
                <a:ea typeface="Times New Roman" pitchFamily="18" charset="0"/>
                <a:cs typeface="Times New Roman" pitchFamily="18" charset="0"/>
              </a:rPr>
              <a:t>Основными формами оригами (базовыми) </a:t>
            </a:r>
            <a:r>
              <a:rPr lang="ru-RU" sz="2400" dirty="0" smtClean="0">
                <a:solidFill>
                  <a:prstClr val="black"/>
                </a:solidFill>
                <a:ea typeface="Times New Roman" pitchFamily="18" charset="0"/>
                <a:cs typeface="Times New Roman" pitchFamily="18" charset="0"/>
              </a:rPr>
              <a:t>является: треугольник</a:t>
            </a:r>
            <a:r>
              <a:rPr lang="ru-RU" sz="2400" dirty="0">
                <a:solidFill>
                  <a:prstClr val="black"/>
                </a:solidFill>
                <a:ea typeface="Times New Roman" pitchFamily="18" charset="0"/>
                <a:cs typeface="Times New Roman" pitchFamily="18" charset="0"/>
              </a:rPr>
              <a:t>, дверь, воздушный змей, конверт, двойной треугольник, двойной квадрат, рыба, катамаран</a:t>
            </a:r>
            <a:r>
              <a:rPr lang="ru-RU" sz="2400" dirty="0">
                <a:solidFill>
                  <a:prstClr val="black"/>
                </a:solidFill>
                <a:latin typeface="Arial"/>
                <a:ea typeface="Times New Roman" pitchFamily="18" charset="0"/>
                <a:cs typeface="Times New Roman" pitchFamily="18" charset="0"/>
              </a:rPr>
              <a:t>: </a:t>
            </a:r>
            <a:endParaRPr lang="ru-RU" sz="2400" dirty="0">
              <a:solidFill>
                <a:prstClr val="black"/>
              </a:solidFill>
              <a:latin typeface="Arial"/>
              <a:cs typeface="Times New Roman" pitchFamily="18" charset="0"/>
            </a:endParaRPr>
          </a:p>
        </p:txBody>
      </p:sp>
      <p:sp>
        <p:nvSpPr>
          <p:cNvPr id="15" name="Rectangle 31"/>
          <p:cNvSpPr>
            <a:spLocks noChangeArrowheads="1"/>
          </p:cNvSpPr>
          <p:nvPr/>
        </p:nvSpPr>
        <p:spPr bwMode="auto">
          <a:xfrm>
            <a:off x="5929127" y="6574165"/>
            <a:ext cx="333746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140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  </a:t>
            </a:r>
            <a:endParaRPr lang="ru-RU" sz="1200">
              <a:solidFill>
                <a:prstClr val="black"/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40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endParaRPr lang="ru-RU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4373" name="Picture 3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8593" y="1977606"/>
            <a:ext cx="2112099" cy="18393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74" name="Picture 3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1643" y="1977598"/>
            <a:ext cx="2195601" cy="18393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75" name="Picture 3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0203" y="1977598"/>
            <a:ext cx="2815517" cy="18393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76" name="Picture 4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569" y="3933056"/>
            <a:ext cx="2601115" cy="1924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77" name="Picture 41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3225" y="3910354"/>
            <a:ext cx="2718163" cy="20151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78" name="Picture 4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6759" y="3933065"/>
            <a:ext cx="2219695" cy="2030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79" name="Picture 4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0312" y="3933056"/>
            <a:ext cx="3072341" cy="2032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4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9204" y="3950874"/>
            <a:ext cx="3072341" cy="2032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44263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9577" y="-58572"/>
            <a:ext cx="12451577" cy="701596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96" t="2531" r="6088" b="3137"/>
          <a:stretch/>
        </p:blipFill>
        <p:spPr>
          <a:xfrm>
            <a:off x="-104502" y="166266"/>
            <a:ext cx="4715692" cy="67114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/>
          <p:cNvSpPr txBox="1"/>
          <p:nvPr/>
        </p:nvSpPr>
        <p:spPr>
          <a:xfrm>
            <a:off x="5130344" y="474425"/>
            <a:ext cx="3712298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История оригами</a:t>
            </a:r>
          </a:p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611192" y="3702581"/>
            <a:ext cx="7419561" cy="3046988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ru-RU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Бумага для оригами была изобретена в Китае, а вот первые способы складывания из неё удивительных по красоте фигурок придумали мастера из Японии. В японском языке «Бог» и «бумага» звучат одинаково, «бумага» и «божество» - «</a:t>
            </a:r>
            <a:r>
              <a:rPr lang="ru-RU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ками</a:t>
            </a:r>
            <a:r>
              <a:rPr lang="ru-RU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». В представлениях японцев возникла некая мистическая связь между религиозными ритуалами и изделиями из сложенной бумаги. 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7874" y="426100"/>
            <a:ext cx="2912879" cy="311344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35823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857" y="0"/>
            <a:ext cx="12218857" cy="6858000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775" y="68722"/>
            <a:ext cx="2708312" cy="300023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951087" y="279980"/>
            <a:ext cx="8786104" cy="2308324"/>
          </a:xfrm>
          <a:prstGeom prst="rect">
            <a:avLst/>
          </a:prstGeom>
          <a:solidFill>
            <a:schemeClr val="tx1">
              <a:lumMod val="85000"/>
            </a:schemeClr>
          </a:solidFill>
          <a:ln>
            <a:solidFill>
              <a:schemeClr val="tx1">
                <a:lumMod val="65000"/>
              </a:schemeClr>
            </a:solidFill>
          </a:ln>
        </p:spPr>
        <p:txBody>
          <a:bodyPr wrap="square" rtlCol="0">
            <a:spAutoFit/>
          </a:bodyPr>
          <a:lstStyle/>
          <a:p>
            <a:pPr indent="-285750" algn="ctr">
              <a:buFont typeface="Wingdings" pitchFamily="2" charset="2"/>
              <a:buChar char="Ø"/>
            </a:pPr>
            <a:r>
              <a:rPr lang="ru-RU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 периоды </a:t>
            </a:r>
            <a:r>
              <a:rPr lang="ru-RU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Камакура</a:t>
            </a:r>
            <a:r>
              <a:rPr lang="ru-RU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(1185 — 1333 гг.) и </a:t>
            </a:r>
            <a:r>
              <a:rPr lang="ru-RU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Муромати</a:t>
            </a:r>
            <a:r>
              <a:rPr lang="ru-RU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(1333 — 1573 гг.) </a:t>
            </a:r>
            <a:r>
              <a:rPr lang="ru-RU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оригами выходит за пределы храмов и достигает императорского двора. Аристократия и придворные должны были обладать определенными навыками и в искусстве складывания. Умение складывать стало одним из признаков хорошего образования и изысканных манер.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5829" y="2588310"/>
            <a:ext cx="4532811" cy="41390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/>
          <p:cNvSpPr txBox="1"/>
          <p:nvPr/>
        </p:nvSpPr>
        <p:spPr>
          <a:xfrm>
            <a:off x="242778" y="3110308"/>
            <a:ext cx="7203055" cy="3708708"/>
          </a:xfrm>
          <a:prstGeom prst="rect">
            <a:avLst/>
          </a:prstGeom>
          <a:solidFill>
            <a:schemeClr val="tx1">
              <a:lumMod val="85000"/>
            </a:schemeClr>
          </a:solidFill>
          <a:ln>
            <a:solidFill>
              <a:schemeClr val="tx1">
                <a:lumMod val="65000"/>
              </a:schemeClr>
            </a:solidFill>
          </a:ln>
        </p:spPr>
        <p:txBody>
          <a:bodyPr wrap="square" rtlCol="0">
            <a:spAutoFit/>
          </a:bodyPr>
          <a:lstStyle/>
          <a:p>
            <a:pPr marL="285750" indent="-285750" algn="ctr">
              <a:buFont typeface="Wingdings" pitchFamily="2" charset="2"/>
              <a:buChar char="Ø"/>
            </a:pPr>
            <a:r>
              <a:rPr lang="ru-RU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 периоды </a:t>
            </a:r>
            <a:r>
              <a:rPr lang="ru-RU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Адзути-Момояна</a:t>
            </a:r>
            <a:r>
              <a:rPr lang="ru-RU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(1573 — 1603 гг.) и </a:t>
            </a:r>
            <a:r>
              <a:rPr lang="ru-RU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Эдо</a:t>
            </a:r>
            <a:r>
              <a:rPr lang="ru-RU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(1603 — 1867 гг.) </a:t>
            </a:r>
            <a:r>
              <a:rPr lang="ru-RU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оригами из церемониального искусства превратилось в популярное времяпрепровождение. Именно тогда, триста-четыреста лет тому назад, изобретается ряд новых фигурок, которые позже становятся классическими. Среди них и </a:t>
            </a:r>
            <a:r>
              <a:rPr lang="ru-RU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японский журавлик (</a:t>
            </a:r>
            <a:r>
              <a:rPr lang="ru-RU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цуру</a:t>
            </a:r>
            <a:r>
              <a:rPr lang="ru-RU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r>
              <a:rPr lang="ru-RU" sz="2400" dirty="0">
                <a:solidFill>
                  <a:srgbClr val="1EB20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— </a:t>
            </a:r>
            <a:r>
              <a:rPr lang="ru-RU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традиционный японский символ счастья и долголетия.</a:t>
            </a:r>
            <a:endParaRPr lang="ru-RU" sz="24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19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4478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857" y="0"/>
            <a:ext cx="12218857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30635" y="283817"/>
            <a:ext cx="7441303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solidFill>
                  <a:schemeClr val="bg1"/>
                </a:solidFill>
                <a:cs typeface="Arial" panose="020B0604020202020204" pitchFamily="34" charset="0"/>
              </a:rPr>
              <a:t>В </a:t>
            </a:r>
            <a:r>
              <a:rPr lang="ru-RU" sz="2400" dirty="0">
                <a:solidFill>
                  <a:schemeClr val="bg1"/>
                </a:solidFill>
                <a:cs typeface="Arial" panose="020B0604020202020204" pitchFamily="34" charset="0"/>
              </a:rPr>
              <a:t>Стране восходящего солнца существует </a:t>
            </a:r>
            <a:r>
              <a:rPr lang="ru-RU" sz="2400" dirty="0" smtClean="0">
                <a:solidFill>
                  <a:schemeClr val="bg1"/>
                </a:solidFill>
                <a:cs typeface="Arial" panose="020B0604020202020204" pitchFamily="34" charset="0"/>
              </a:rPr>
              <a:t>предание: «Если </a:t>
            </a:r>
            <a:r>
              <a:rPr lang="ru-RU" sz="2400" dirty="0">
                <a:solidFill>
                  <a:schemeClr val="bg1"/>
                </a:solidFill>
                <a:cs typeface="Arial" panose="020B0604020202020204" pitchFamily="34" charset="0"/>
              </a:rPr>
              <a:t>сложишь тысячу журавликов, то исполнится </a:t>
            </a:r>
            <a:r>
              <a:rPr lang="ru-RU" sz="2400" dirty="0" smtClean="0">
                <a:solidFill>
                  <a:schemeClr val="bg1"/>
                </a:solidFill>
                <a:cs typeface="Arial" panose="020B0604020202020204" pitchFamily="34" charset="0"/>
              </a:rPr>
              <a:t>любое </a:t>
            </a:r>
            <a:r>
              <a:rPr lang="ru-RU" sz="2400" dirty="0">
                <a:solidFill>
                  <a:schemeClr val="bg1"/>
                </a:solidFill>
                <a:cs typeface="Arial" panose="020B0604020202020204" pitchFamily="34" charset="0"/>
              </a:rPr>
              <a:t>желание, т.к. птица эта обладает </a:t>
            </a:r>
            <a:r>
              <a:rPr lang="ru-RU" sz="2400" dirty="0" smtClean="0">
                <a:solidFill>
                  <a:schemeClr val="bg1"/>
                </a:solidFill>
                <a:cs typeface="Arial" panose="020B0604020202020204" pitchFamily="34" charset="0"/>
              </a:rPr>
              <a:t>бессмертием». </a:t>
            </a:r>
            <a:br>
              <a:rPr lang="ru-RU" sz="2400" dirty="0" smtClean="0">
                <a:solidFill>
                  <a:schemeClr val="bg1"/>
                </a:solidFill>
                <a:cs typeface="Arial" panose="020B0604020202020204" pitchFamily="34" charset="0"/>
              </a:rPr>
            </a:br>
            <a:r>
              <a:rPr lang="ru-RU" sz="2400" dirty="0" smtClean="0">
                <a:solidFill>
                  <a:schemeClr val="bg1"/>
                </a:solidFill>
                <a:cs typeface="Arial" panose="020B0604020202020204" pitchFamily="34" charset="0"/>
              </a:rPr>
              <a:t>Трагическая история </a:t>
            </a:r>
            <a:r>
              <a:rPr lang="ru-RU" sz="2400" dirty="0">
                <a:solidFill>
                  <a:schemeClr val="bg1"/>
                </a:solidFill>
                <a:cs typeface="Arial" panose="020B0604020202020204" pitchFamily="34" charset="0"/>
              </a:rPr>
              <a:t>японской девочки из Хиросимы, которая после атомной бомбардировки осталась сиротой, обреченной на умирание от лучевой </a:t>
            </a:r>
            <a:r>
              <a:rPr lang="ru-RU" sz="2400" dirty="0" smtClean="0">
                <a:solidFill>
                  <a:schemeClr val="bg1"/>
                </a:solidFill>
                <a:cs typeface="Arial" panose="020B0604020202020204" pitchFamily="34" charset="0"/>
              </a:rPr>
              <a:t>болезни. </a:t>
            </a:r>
            <a:r>
              <a:rPr lang="ru-RU" sz="2400" dirty="0">
                <a:solidFill>
                  <a:schemeClr val="bg1"/>
                </a:solidFill>
                <a:cs typeface="Arial" panose="020B0604020202020204" pitchFamily="34" charset="0"/>
              </a:rPr>
              <a:t>В больничной палате </a:t>
            </a:r>
            <a:r>
              <a:rPr lang="ru-RU" sz="2400" dirty="0" err="1" smtClean="0">
                <a:solidFill>
                  <a:schemeClr val="bg1"/>
                </a:solidFill>
                <a:cs typeface="Arial" panose="020B0604020202020204" pitchFamily="34" charset="0"/>
              </a:rPr>
              <a:t>Садако</a:t>
            </a:r>
            <a:r>
              <a:rPr lang="ru-RU" sz="2400" dirty="0" smtClean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ru-RU" sz="2400" dirty="0">
                <a:solidFill>
                  <a:schemeClr val="bg1"/>
                </a:solidFill>
                <a:cs typeface="Arial" panose="020B0604020202020204" pitchFamily="34" charset="0"/>
              </a:rPr>
              <a:t>делала бумажных </a:t>
            </a:r>
            <a:r>
              <a:rPr lang="ru-RU" sz="2400" dirty="0" smtClean="0">
                <a:solidFill>
                  <a:schemeClr val="bg1"/>
                </a:solidFill>
                <a:cs typeface="Arial" panose="020B0604020202020204" pitchFamily="34" charset="0"/>
              </a:rPr>
              <a:t>журавликов, сложила </a:t>
            </a:r>
            <a:r>
              <a:rPr lang="ru-RU" sz="2400" dirty="0">
                <a:solidFill>
                  <a:schemeClr val="bg1"/>
                </a:solidFill>
                <a:cs typeface="Arial" panose="020B0604020202020204" pitchFamily="34" charset="0"/>
              </a:rPr>
              <a:t>644 журавлика. До тысячи оставалось еще </a:t>
            </a:r>
            <a:r>
              <a:rPr lang="ru-RU" sz="2400" dirty="0" smtClean="0">
                <a:solidFill>
                  <a:schemeClr val="bg1"/>
                </a:solidFill>
                <a:cs typeface="Arial" panose="020B0604020202020204" pitchFamily="34" charset="0"/>
              </a:rPr>
              <a:t>много…</a:t>
            </a:r>
            <a:endParaRPr lang="ru-RU" sz="2400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564" y="3735977"/>
            <a:ext cx="3486605" cy="290322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22" b="7424"/>
          <a:stretch/>
        </p:blipFill>
        <p:spPr bwMode="auto">
          <a:xfrm>
            <a:off x="7571938" y="281947"/>
            <a:ext cx="4380575" cy="623641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78" t="30010" r="3319" b="21623"/>
          <a:stretch/>
        </p:blipFill>
        <p:spPr bwMode="auto">
          <a:xfrm>
            <a:off x="3905798" y="3857825"/>
            <a:ext cx="3513909" cy="266054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33912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Апекс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Апекс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6_Апекс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5_Апекс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3_Апекс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4_Апекс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2889</TotalTime>
  <Words>1588</Words>
  <Application>Microsoft Office PowerPoint</Application>
  <PresentationFormat>Произвольный</PresentationFormat>
  <Paragraphs>129</Paragraphs>
  <Slides>46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7</vt:i4>
      </vt:variant>
      <vt:variant>
        <vt:lpstr>Заголовки слайдов</vt:lpstr>
      </vt:variant>
      <vt:variant>
        <vt:i4>46</vt:i4>
      </vt:variant>
    </vt:vector>
  </HeadingPairs>
  <TitlesOfParts>
    <vt:vector size="53" baseType="lpstr">
      <vt:lpstr>Апекс</vt:lpstr>
      <vt:lpstr>1_Апекс</vt:lpstr>
      <vt:lpstr>2_Апекс</vt:lpstr>
      <vt:lpstr>6_Апекс</vt:lpstr>
      <vt:lpstr>5_Апекс</vt:lpstr>
      <vt:lpstr>3_Апекс</vt:lpstr>
      <vt:lpstr>4_Апекс</vt:lpstr>
      <vt:lpstr>«оригами и геометрия»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РЕШЕНИЕ ГЕОМЕТРИЧЕСКИХ ЗАДАЧ МЕТОДОМ ОРИГАМИ.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Математическая точность  в произведениях Ф.М. Достоевского</dc:title>
  <dc:creator>Учетная запись Майкрософт</dc:creator>
  <cp:lastModifiedBy>User</cp:lastModifiedBy>
  <cp:revision>194</cp:revision>
  <dcterms:created xsi:type="dcterms:W3CDTF">2021-10-25T15:44:50Z</dcterms:created>
  <dcterms:modified xsi:type="dcterms:W3CDTF">2022-10-01T15:37:07Z</dcterms:modified>
</cp:coreProperties>
</file>