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68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28.08.2022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28.08.2022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28.08.2022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28.08.2022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28.08.2022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28.08.2022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28.08.2022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28.08.2022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28.08.2022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28.08.2022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28.08.2022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8257F90-9AB5-47E3-9582-D110596B0330}" type="datetimeFigureOut">
              <a:rPr lang="ru-RU" smtClean="0"/>
              <a:pPr/>
              <a:t>28.08.2022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Future Forms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143380"/>
            <a:ext cx="7854696" cy="2071702"/>
          </a:xfrm>
        </p:spPr>
        <p:txBody>
          <a:bodyPr>
            <a:normAutofit lnSpcReduction="10000"/>
          </a:bodyPr>
          <a:lstStyle/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sz="2000" dirty="0" smtClean="0"/>
              <a:t>Презентация подготовлена Пахомовой С.Н.,</a:t>
            </a:r>
          </a:p>
          <a:p>
            <a:r>
              <a:rPr lang="ru-RU" sz="2000" dirty="0" smtClean="0"/>
              <a:t>учителем английского языка </a:t>
            </a:r>
          </a:p>
          <a:p>
            <a:r>
              <a:rPr lang="ru-RU" sz="2000" dirty="0" smtClean="0"/>
              <a:t>МОУ «Гимназии г. Раменское»</a:t>
            </a:r>
            <a:endParaRPr lang="ru-RU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8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</a:rPr>
              <a:t>Test yourself</a:t>
            </a:r>
            <a:endParaRPr lang="ru-RU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1. I……………………(go) to see the Picasso exhibition at the National Gallery tomorrow.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2. Andrew ………………(be) thirteen years old on September 3rd.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3. He …………( fly) to Frankfurt by the time I arrive in London.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4. This time next week, I …………..(fly) to Jamaica.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5. It’s really cold today. I think it …………(snow) .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6. John……..(work) in London for three years by the end of the month.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7. I expect we …………………..(be) there in half an hour.</a:t>
            </a:r>
          </a:p>
          <a:p>
            <a:pPr marL="514350" indent="-514350">
              <a:buFont typeface="+mj-lt"/>
              <a:buAutoNum type="arabicPeriod"/>
            </a:pPr>
            <a:endParaRPr lang="en-US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None/>
            </a:pPr>
            <a:r>
              <a:rPr lang="en-US" sz="9600" dirty="0" smtClean="0">
                <a:solidFill>
                  <a:schemeClr val="accent2">
                    <a:lumMod val="75000"/>
                  </a:schemeClr>
                </a:solidFill>
              </a:rPr>
              <a:t>8</a:t>
            </a:r>
            <a:r>
              <a:rPr lang="en-US" sz="96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.  I’m sure we …..(win) the match tomorrow.</a:t>
            </a:r>
          </a:p>
          <a:p>
            <a:pPr marL="514350" indent="-514350">
              <a:buNone/>
            </a:pPr>
            <a:endParaRPr lang="en-US" sz="96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r>
              <a:rPr lang="en-US" sz="96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9.  She ………(finish) work by six o’clock.</a:t>
            </a:r>
          </a:p>
          <a:p>
            <a:pPr marL="514350" indent="-514350">
              <a:buNone/>
            </a:pPr>
            <a:endParaRPr lang="en-US" sz="96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r>
              <a:rPr lang="en-US" sz="96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10. Now  that I’ve got a job, I……….(buy) a car.</a:t>
            </a:r>
          </a:p>
          <a:p>
            <a:pPr marL="514350" indent="-514350">
              <a:buNone/>
            </a:pPr>
            <a:endParaRPr lang="en-US" sz="96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r>
              <a:rPr lang="en-US" sz="96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11.  The train …….(leave) Manchester at nine o’clock.</a:t>
            </a:r>
          </a:p>
          <a:p>
            <a:pPr marL="514350" indent="-514350">
              <a:buNone/>
            </a:pPr>
            <a:endParaRPr lang="en-US" sz="96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r>
              <a:rPr lang="en-US" sz="96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12.  Look out! You ……..(fall).</a:t>
            </a:r>
          </a:p>
          <a:p>
            <a:pPr marL="514350" indent="-514350">
              <a:buNone/>
            </a:pPr>
            <a:endParaRPr lang="en-US" sz="96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r>
              <a:rPr lang="en-US" sz="96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13. I promise I …..(be) home in time for the party.</a:t>
            </a:r>
          </a:p>
          <a:p>
            <a:pPr marL="514350" indent="-514350">
              <a:buNone/>
            </a:pPr>
            <a:endParaRPr lang="en-US" sz="96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r>
              <a:rPr lang="en-US" sz="96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14. By the end of the day, she …..(work) for ten hours.</a:t>
            </a:r>
          </a:p>
          <a:p>
            <a:pPr marL="514350" indent="-514350">
              <a:buNone/>
            </a:pPr>
            <a:endParaRPr lang="en-US" sz="96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endParaRPr lang="en-US" sz="96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AutoNum type="arabicPeriod" startAt="13"/>
            </a:pPr>
            <a:endParaRPr lang="en-US" sz="96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AutoNum type="arabicPeriod" startAt="11"/>
            </a:pPr>
            <a:endParaRPr lang="en-US" sz="96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96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</a:t>
            </a:r>
          </a:p>
          <a:p>
            <a:endParaRPr lang="ru-RU" sz="51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9602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532128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15.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He …..(see) the doctor this afternoon.</a:t>
            </a:r>
          </a:p>
          <a:p>
            <a:pPr marL="514350" indent="-514350">
              <a:buNone/>
            </a:pPr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16. This time next week, we …..(lie) on the beach.</a:t>
            </a:r>
          </a:p>
          <a:p>
            <a:pPr marL="514350" indent="-514350">
              <a:buNone/>
            </a:pPr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17. I think I …..(make) some sandwiches. Do you want some?</a:t>
            </a:r>
          </a:p>
          <a:p>
            <a:pPr marL="514350" indent="-514350">
              <a:buNone/>
            </a:pPr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18. I don’t know if he …..(come).</a:t>
            </a:r>
          </a:p>
          <a:p>
            <a:pPr marL="514350" indent="-514350">
              <a:buNone/>
            </a:pPr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19. She’ll send us a letter when she ….. (have) time.</a:t>
            </a:r>
          </a:p>
          <a:p>
            <a:pPr marL="514350" indent="-514350">
              <a:buNone/>
            </a:pPr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20. If he …..(read) my letters, I….. (become) angry.</a:t>
            </a:r>
          </a:p>
          <a:p>
            <a:pPr marL="514350" indent="-514350">
              <a:buNone/>
            </a:pPr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22. Betty  wants to know when Jim ……(marry) Sophie. </a:t>
            </a:r>
          </a:p>
          <a:p>
            <a:pPr marL="514350" indent="-514350">
              <a:buNone/>
            </a:pPr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514350" indent="-51435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</a:t>
            </a:r>
          </a:p>
          <a:p>
            <a:endParaRPr lang="ru-RU" sz="2400" dirty="0">
              <a:latin typeface="+mj-lt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Answers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>
            <a:normAutofit lnSpcReduction="10000"/>
          </a:bodyPr>
          <a:lstStyle/>
          <a:p>
            <a:pPr marL="457200" indent="-45720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1. am going                                  12. are going to fall</a:t>
            </a:r>
          </a:p>
          <a:p>
            <a:pPr marL="457200" indent="-45720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2. will be                                       13. will be</a:t>
            </a:r>
          </a:p>
          <a:p>
            <a:pPr marL="457200" indent="-45720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3. will have flown                       14. will have been working</a:t>
            </a:r>
          </a:p>
          <a:p>
            <a:pPr marL="457200" indent="-45720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4. will be flying                            15. is seeing </a:t>
            </a:r>
          </a:p>
          <a:p>
            <a:pPr marL="457200" indent="-45720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5. will snow                                  16. will be lying</a:t>
            </a:r>
          </a:p>
          <a:p>
            <a:pPr marL="457200" indent="-45720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6. will have been working         17. will make</a:t>
            </a:r>
          </a:p>
          <a:p>
            <a:pPr marL="457200" indent="-45720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7. will be                                        18. will come</a:t>
            </a:r>
          </a:p>
          <a:p>
            <a:pPr marL="457200" indent="-45720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8. will win                                      19.has</a:t>
            </a:r>
          </a:p>
          <a:p>
            <a:pPr marL="457200" indent="-45720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9. will have finished                     20.reads, will become</a:t>
            </a:r>
          </a:p>
          <a:p>
            <a:pPr marL="457200" indent="-45720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10. am going to buy                      21. will marry</a:t>
            </a:r>
          </a:p>
          <a:p>
            <a:pPr marL="457200" indent="-457200">
              <a:buNone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11. leaves</a:t>
            </a:r>
          </a:p>
          <a:p>
            <a:pPr marL="457200" indent="-457200">
              <a:buAutoNum type="arabicPeriod"/>
            </a:pPr>
            <a:endParaRPr lang="ru-RU" sz="2400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857225" y="1000108"/>
            <a:ext cx="5357850" cy="98425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Future Forms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10800000" flipV="1">
            <a:off x="2124076" y="2000240"/>
            <a:ext cx="1304917" cy="4206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1664489" y="2315369"/>
            <a:ext cx="2365382" cy="17351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13" idx="0"/>
          </p:cNvCxnSpPr>
          <p:nvPr/>
        </p:nvCxnSpPr>
        <p:spPr>
          <a:xfrm rot="5400000">
            <a:off x="2746367" y="2817019"/>
            <a:ext cx="2508260" cy="8747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857884" y="1714488"/>
            <a:ext cx="1428760" cy="13573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107950" y="2133600"/>
            <a:ext cx="2303463" cy="165576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Future Simple</a:t>
            </a:r>
          </a:p>
          <a:p>
            <a:pPr>
              <a:defRPr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Will)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42844" y="4149725"/>
            <a:ext cx="2286016" cy="1727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Be Going to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411413" y="4508500"/>
            <a:ext cx="2303463" cy="187325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0" hangingPunct="0">
              <a:defRPr/>
            </a:pPr>
            <a:r>
              <a:rPr lang="en-US" sz="2400" b="1" dirty="0" smtClean="0">
                <a:solidFill>
                  <a:srgbClr val="0B5395"/>
                </a:solidFill>
                <a:latin typeface="+mj-lt"/>
              </a:rPr>
              <a:t>Future Continuous</a:t>
            </a:r>
            <a:endParaRPr lang="ru-RU" sz="2400" b="1" dirty="0">
              <a:solidFill>
                <a:srgbClr val="0B5395"/>
              </a:solidFill>
              <a:latin typeface="+mj-lt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786578" y="4500570"/>
            <a:ext cx="2357422" cy="171451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Present</a:t>
            </a:r>
          </a:p>
          <a:p>
            <a:pPr algn="ctr">
              <a:defRPr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Continuous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787901" y="4724400"/>
            <a:ext cx="1927239" cy="158432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Present Simple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7180" name="Rectangle 9"/>
          <p:cNvSpPr>
            <a:spLocks noChangeArrowheads="1"/>
          </p:cNvSpPr>
          <p:nvPr/>
        </p:nvSpPr>
        <p:spPr bwMode="auto">
          <a:xfrm>
            <a:off x="0" y="-79375"/>
            <a:ext cx="24288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600">
                <a:latin typeface="Arial CYR" charset="-52"/>
                <a:cs typeface="Times New Roman" pitchFamily="18" charset="0"/>
              </a:rPr>
              <a:t>.</a:t>
            </a:r>
            <a:endParaRPr lang="ru-RU" sz="900"/>
          </a:p>
          <a:p>
            <a:pPr eaLnBrk="0" hangingPunct="0"/>
            <a:endParaRPr lang="ru-RU"/>
          </a:p>
        </p:txBody>
      </p:sp>
      <p:sp>
        <p:nvSpPr>
          <p:cNvPr id="7181" name="Rectangle 12"/>
          <p:cNvSpPr>
            <a:spLocks noGrp="1" noChangeArrowheads="1"/>
          </p:cNvSpPr>
          <p:nvPr>
            <p:ph idx="1"/>
          </p:nvPr>
        </p:nvSpPr>
        <p:spPr>
          <a:xfrm>
            <a:off x="250825" y="5438775"/>
            <a:ext cx="242888" cy="368300"/>
          </a:xfrm>
        </p:spPr>
        <p:txBody>
          <a:bodyPr wrap="none" anchor="ctr">
            <a:spAutoFit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ru-RU" sz="1800" smtClean="0"/>
              <a:t> </a:t>
            </a:r>
          </a:p>
        </p:txBody>
      </p:sp>
      <p:sp>
        <p:nvSpPr>
          <p:cNvPr id="7182" name="Rectangle 17"/>
          <p:cNvSpPr>
            <a:spLocks noChangeArrowheads="1"/>
          </p:cNvSpPr>
          <p:nvPr/>
        </p:nvSpPr>
        <p:spPr bwMode="auto">
          <a:xfrm>
            <a:off x="0" y="-79375"/>
            <a:ext cx="24288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600">
                <a:latin typeface="Arial CYR" charset="-52"/>
                <a:cs typeface="Times New Roman" pitchFamily="18" charset="0"/>
              </a:rPr>
              <a:t>.</a:t>
            </a:r>
            <a:endParaRPr lang="ru-RU" sz="900"/>
          </a:p>
          <a:p>
            <a:pPr eaLnBrk="0" hangingPunct="0"/>
            <a:endParaRPr lang="ru-RU"/>
          </a:p>
        </p:txBody>
      </p:sp>
      <p:cxnSp>
        <p:nvCxnSpPr>
          <p:cNvPr id="35" name="Прямая со стрелкой 34"/>
          <p:cNvCxnSpPr>
            <a:stCxn id="6" idx="5"/>
            <a:endCxn id="15" idx="1"/>
          </p:cNvCxnSpPr>
          <p:nvPr/>
        </p:nvCxnSpPr>
        <p:spPr>
          <a:xfrm rot="16200000" flipH="1">
            <a:off x="4825407" y="2445246"/>
            <a:ext cx="2911436" cy="1701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Овал 35"/>
          <p:cNvSpPr/>
          <p:nvPr/>
        </p:nvSpPr>
        <p:spPr>
          <a:xfrm>
            <a:off x="8027988" y="2852738"/>
            <a:ext cx="73025" cy="46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7143768" y="2786058"/>
            <a:ext cx="1785950" cy="135890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Future </a:t>
            </a:r>
          </a:p>
          <a:p>
            <a:pPr algn="ctr">
              <a:defRPr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Perfect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 rot="16200000" flipH="1">
            <a:off x="3848105" y="3081329"/>
            <a:ext cx="2878136" cy="5730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Овал 28"/>
          <p:cNvSpPr/>
          <p:nvPr/>
        </p:nvSpPr>
        <p:spPr>
          <a:xfrm>
            <a:off x="6572264" y="857232"/>
            <a:ext cx="2357454" cy="1571636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Future Perfect</a:t>
            </a:r>
          </a:p>
          <a:p>
            <a:pPr algn="ctr">
              <a:defRPr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Continuous 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63" name="Прямая со стрелкой 62"/>
          <p:cNvCxnSpPr>
            <a:stCxn id="6" idx="6"/>
            <a:endCxn id="29" idx="2"/>
          </p:cNvCxnSpPr>
          <p:nvPr/>
        </p:nvCxnSpPr>
        <p:spPr>
          <a:xfrm>
            <a:off x="6215075" y="1492233"/>
            <a:ext cx="357189" cy="1508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Мы не уверены, еще не решили, совершать ли это действие.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     I’ll probably buy a new bike.</a:t>
            </a:r>
            <a:endParaRPr lang="ru-RU" sz="2000" b="1" dirty="0" smtClean="0">
              <a:solidFill>
                <a:srgbClr val="FF0000"/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Решения, принятые в момент речи, спонтанно.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     I am hungry. I’ll make a sandwich.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Хотим выразить надежду, страх, угрозу, предложение, обещание, предостережение, предсказания, комментарии, особенно с: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expect, hope, believe, I’m sure’ I’m afraid, probably etc.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Предсказываем будущие действия на основе своего мнения или воображения.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+mj-lt"/>
              </a:rPr>
              <a:t>     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I think you will pass the test.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Говорим о действиях, которые точно произойдут и не зависят от нас.</a:t>
            </a:r>
          </a:p>
          <a:p>
            <a:pPr>
              <a:buNone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   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He will be twelve next year.</a:t>
            </a:r>
            <a:endParaRPr lang="ru-RU" sz="2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43174" y="785794"/>
            <a:ext cx="3429024" cy="107157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Future Simple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используется, когда: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Мы уверены, что совершим, уже решили совершить действие в ближайшем будущем.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+mj-lt"/>
              </a:rPr>
              <a:t>    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I’m going to buy a new bike.</a:t>
            </a:r>
            <a:r>
              <a:rPr lang="ru-RU" sz="2000" b="1" dirty="0" smtClean="0">
                <a:solidFill>
                  <a:srgbClr val="FF0000"/>
                </a:solidFill>
                <a:latin typeface="+mj-lt"/>
              </a:rPr>
              <a:t> ( Я уже это решил.)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Говорим о запланированных действиях, намерениях, планах.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+mj-lt"/>
              </a:rPr>
              <a:t>     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Now that I’ve got the money, I’m going to have a party.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Очевидно, у нас есть доказательства, что действие произойдет.</a:t>
            </a:r>
            <a:endParaRPr lang="en-US" sz="20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     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Watch out! We’re going to have an accident.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     Look at the dark clouds in the sky! It’s going to rain.</a:t>
            </a:r>
          </a:p>
          <a:p>
            <a:pPr algn="ctr"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+mj-lt"/>
              </a:rPr>
              <a:t> </a:t>
            </a:r>
            <a:endParaRPr lang="ru-RU" sz="20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488" y="785794"/>
            <a:ext cx="3214710" cy="100013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Be going to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1538" y="4929198"/>
            <a:ext cx="6858048" cy="17145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Обстоятельства времени с 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will- be going to</a:t>
            </a:r>
            <a:endParaRPr lang="ru-RU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  </a:t>
            </a:r>
            <a:r>
              <a:rPr lang="en-US" sz="2400" b="1" dirty="0" smtClean="0">
                <a:solidFill>
                  <a:srgbClr val="FF0000"/>
                </a:solidFill>
              </a:rPr>
              <a:t>tomorrow, tonight, next month/week/ year, in two days, the day after tomorrow, soon, in a week/ month, etc.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Говорим о действии, которое будет происходить в указанный момент в будущем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He’ll be sunbathing in Hawaii this time next week.</a:t>
            </a:r>
          </a:p>
          <a:p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Знаем, что действие точно произойдет в будущем, так как это повседневное действие, договоренность.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    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I can give your massage to Nick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.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I’ll be seeing him later on today.</a:t>
            </a:r>
          </a:p>
          <a:p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Мы вежливо интересуемся планами кого-либо на ближайшее будущее( Нас интересует, совпадают ли наши желания с этими планами.)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</a:t>
            </a:r>
          </a:p>
          <a:p>
            <a:pPr>
              <a:buNone/>
            </a:pPr>
            <a:r>
              <a:rPr lang="en-US" sz="2200" b="1" dirty="0" smtClean="0">
                <a:solidFill>
                  <a:srgbClr val="FF0000"/>
                </a:solidFill>
                <a:latin typeface="+mj-lt"/>
              </a:rPr>
              <a:t>     Will you be driving to the party tonight? Could you give me a lift, please?</a:t>
            </a:r>
            <a:endParaRPr lang="ru-RU" sz="2200" b="1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+mj-lt"/>
              </a:rPr>
              <a:t>      </a:t>
            </a:r>
            <a:endParaRPr lang="ru-RU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57422" y="785794"/>
            <a:ext cx="3786214" cy="107157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defRPr/>
            </a:pPr>
            <a:r>
              <a:rPr lang="en-US" sz="2800" b="1" dirty="0" smtClean="0">
                <a:solidFill>
                  <a:srgbClr val="0B5395"/>
                </a:solidFill>
                <a:latin typeface="+mj-lt"/>
              </a:rPr>
              <a:t>Future Continuous</a:t>
            </a:r>
            <a:endParaRPr lang="ru-RU" sz="2800" b="1" dirty="0">
              <a:solidFill>
                <a:srgbClr val="0B5395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Говорим о действии, которое будет происходить  по расписанию или по программе.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   The plane reaches London at 9.45.</a:t>
            </a: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endParaRPr lang="ru-RU" sz="2400" b="1" dirty="0" smtClean="0">
              <a:solidFill>
                <a:srgbClr val="FF0000"/>
              </a:solidFill>
              <a:latin typeface="+mj-lt"/>
            </a:endParaRPr>
          </a:p>
          <a:p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 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Употребляем для четко спланированных действий на ближайшее будущее.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   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I’m flying to London tomorrow.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(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Все уже подготовлено, куплен билет. Время действия всегда указано или понятно говорящим.)</a:t>
            </a:r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endParaRPr lang="en-US" sz="2400" b="1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000232" y="785794"/>
            <a:ext cx="4357718" cy="92869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Present Simple</a:t>
            </a:r>
            <a:endParaRPr lang="ru-RU" sz="32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00232" y="3286124"/>
            <a:ext cx="4357718" cy="100013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Present Continuous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  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Действия, которые будут закончены к определенному моменту в будущем</a:t>
            </a:r>
            <a:r>
              <a:rPr lang="ru-RU" sz="29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.</a:t>
            </a:r>
          </a:p>
          <a:p>
            <a:pPr>
              <a:buNone/>
            </a:pPr>
            <a:r>
              <a:rPr lang="ru-RU" sz="2900" b="1" dirty="0" smtClean="0">
                <a:solidFill>
                  <a:srgbClr val="FF0000"/>
                </a:solidFill>
                <a:latin typeface="+mj-lt"/>
              </a:rPr>
              <a:t>   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She will have come back by the end of July.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  </a:t>
            </a:r>
            <a:endParaRPr lang="en-US" sz="2400" b="1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B050"/>
                </a:solidFill>
                <a:latin typeface="+mj-lt"/>
              </a:rPr>
              <a:t>Note!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She </a:t>
            </a:r>
            <a:r>
              <a:rPr lang="en-US" sz="2400" b="1" u="sng" dirty="0" smtClean="0">
                <a:solidFill>
                  <a:srgbClr val="00B050"/>
                </a:solidFill>
                <a:latin typeface="+mj-lt"/>
              </a:rPr>
              <a:t>will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have finished </a:t>
            </a:r>
            <a:r>
              <a:rPr lang="en-US" sz="2400" b="1" u="sng" dirty="0" smtClean="0">
                <a:solidFill>
                  <a:srgbClr val="00B050"/>
                </a:solidFill>
                <a:latin typeface="+mj-lt"/>
              </a:rPr>
              <a:t>by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8 o’clock. She </a:t>
            </a:r>
            <a:r>
              <a:rPr lang="en-US" sz="2400" b="1" u="sng" dirty="0" smtClean="0">
                <a:solidFill>
                  <a:srgbClr val="00B050"/>
                </a:solidFill>
                <a:latin typeface="+mj-lt"/>
              </a:rPr>
              <a:t>won’t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have finished </a:t>
            </a:r>
            <a:r>
              <a:rPr lang="en-US" sz="2400" b="1" u="sng" dirty="0" smtClean="0">
                <a:solidFill>
                  <a:srgbClr val="00B050"/>
                </a:solidFill>
                <a:latin typeface="+mj-lt"/>
              </a:rPr>
              <a:t>until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8 o’clock.</a:t>
            </a:r>
          </a:p>
          <a:p>
            <a:pPr>
              <a:buNone/>
            </a:pPr>
            <a:endParaRPr lang="en-US" sz="7200" b="1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endParaRPr lang="ru-RU" sz="7200" b="1" dirty="0" smtClean="0">
              <a:solidFill>
                <a:srgbClr val="FF0000"/>
              </a:solidFill>
              <a:latin typeface="+mj-lt"/>
            </a:endParaRPr>
          </a:p>
          <a:p>
            <a:endParaRPr lang="en-US" sz="72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endParaRPr lang="en-US" sz="72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57422" y="785794"/>
            <a:ext cx="3929090" cy="92869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Future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Perfect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85852" y="4286256"/>
            <a:ext cx="5929354" cy="228601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Обстоятельства времени с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Future Perfect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before, by/ by  then, by the time, </a:t>
            </a:r>
          </a:p>
          <a:p>
            <a:pPr algn="ctr"/>
            <a:r>
              <a:rPr lang="en-US" sz="2400" b="1" u="sng" dirty="0" smtClean="0">
                <a:solidFill>
                  <a:srgbClr val="FF0000"/>
                </a:solidFill>
              </a:rPr>
              <a:t>until</a:t>
            </a:r>
            <a:r>
              <a:rPr lang="en-US" sz="2400" b="1" dirty="0" smtClean="0">
                <a:solidFill>
                  <a:srgbClr val="FF0000"/>
                </a:solidFill>
              </a:rPr>
              <a:t> (</a:t>
            </a:r>
            <a:r>
              <a:rPr lang="ru-RU" sz="2400" b="1" dirty="0" smtClean="0">
                <a:solidFill>
                  <a:srgbClr val="FF0000"/>
                </a:solidFill>
              </a:rPr>
              <a:t>только в отрицательных предложениях</a:t>
            </a:r>
            <a:r>
              <a:rPr lang="en-US" sz="2400" b="1" dirty="0" smtClean="0">
                <a:solidFill>
                  <a:srgbClr val="FF0000"/>
                </a:solidFill>
              </a:rPr>
              <a:t>)</a:t>
            </a:r>
          </a:p>
          <a:p>
            <a:pPr algn="ctr"/>
            <a:endParaRPr lang="ru-RU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Хотим  подчеркнуть длительность действия в будущем до определенного времени.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 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By the end of this year she will have been working here for two years.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    </a:t>
            </a:r>
            <a:endParaRPr lang="ru-RU" sz="2400" b="1" dirty="0" smtClean="0">
              <a:solidFill>
                <a:srgbClr val="FF0000"/>
              </a:solidFill>
              <a:latin typeface="+mj-lt"/>
            </a:endParaRPr>
          </a:p>
          <a:p>
            <a:pPr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   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3108" y="928670"/>
            <a:ext cx="4000528" cy="8572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Future Perfect Continuous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57356" y="3929066"/>
            <a:ext cx="5286412" cy="14144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Обстоятельства времени с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Future Perfect Continuous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by…for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53276"/>
          </a:xfrm>
        </p:spPr>
        <p:txBody>
          <a:bodyPr>
            <a:normAutofit fontScale="90000"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/>
              <a:t>В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 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В придаточных предложениях времени с союзами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when, while, before, until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by the time 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и в придаточных предложениях условия с союзами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if, as soon as, after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    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Future Simple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никогда не употребляется.</a:t>
            </a:r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Однако мы употребляем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Future Simple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 после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when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,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если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when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-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вопросительное слово и когда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when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и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if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 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употребляются в косвенных вопросах.</a:t>
            </a:r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Мы употребляем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shall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c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I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или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we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в вопросах – предложениях( сделать вместе, помочь).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  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Shall we go by train?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    Shall I help you with your bags?</a:t>
            </a:r>
          </a:p>
          <a:p>
            <a:pPr>
              <a:buFont typeface="Arial" pitchFamily="34" charset="0"/>
              <a:buChar char="•"/>
            </a:pPr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endParaRPr lang="ru-RU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457</TotalTime>
  <Words>1043</Words>
  <Application>Microsoft Office PowerPoint</Application>
  <PresentationFormat>Экран (4:3)</PresentationFormat>
  <Paragraphs>145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Arial CYR</vt:lpstr>
      <vt:lpstr>Calibri</vt:lpstr>
      <vt:lpstr>Constantia</vt:lpstr>
      <vt:lpstr>Times New Roman</vt:lpstr>
      <vt:lpstr>Wingdings 2</vt:lpstr>
      <vt:lpstr>Поток</vt:lpstr>
      <vt:lpstr>Future Forms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                    </vt:lpstr>
      <vt:lpstr>Test yourself</vt:lpstr>
      <vt:lpstr> </vt:lpstr>
      <vt:lpstr>Презентация PowerPoint</vt:lpstr>
      <vt:lpstr>Answers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Forms</dc:title>
  <dc:creator>1</dc:creator>
  <cp:lastModifiedBy>Vasiliy Pakhomov</cp:lastModifiedBy>
  <cp:revision>60</cp:revision>
  <dcterms:created xsi:type="dcterms:W3CDTF">2012-09-24T19:14:31Z</dcterms:created>
  <dcterms:modified xsi:type="dcterms:W3CDTF">2022-08-28T19:23:20Z</dcterms:modified>
</cp:coreProperties>
</file>