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9" r:id="rId4"/>
    <p:sldId id="281" r:id="rId5"/>
    <p:sldId id="280" r:id="rId6"/>
    <p:sldId id="266" r:id="rId7"/>
    <p:sldId id="265" r:id="rId8"/>
    <p:sldId id="269" r:id="rId9"/>
    <p:sldId id="268" r:id="rId10"/>
    <p:sldId id="270" r:id="rId11"/>
    <p:sldId id="272" r:id="rId12"/>
    <p:sldId id="271" r:id="rId13"/>
    <p:sldId id="273" r:id="rId14"/>
    <p:sldId id="274" r:id="rId15"/>
    <p:sldId id="275" r:id="rId16"/>
    <p:sldId id="276" r:id="rId17"/>
    <p:sldId id="296" r:id="rId18"/>
    <p:sldId id="278" r:id="rId19"/>
    <p:sldId id="282" r:id="rId20"/>
    <p:sldId id="283" r:id="rId21"/>
    <p:sldId id="286" r:id="rId22"/>
    <p:sldId id="287" r:id="rId23"/>
    <p:sldId id="295" r:id="rId24"/>
    <p:sldId id="294" r:id="rId25"/>
    <p:sldId id="297" r:id="rId26"/>
    <p:sldId id="303" r:id="rId27"/>
    <p:sldId id="298" r:id="rId28"/>
    <p:sldId id="299" r:id="rId29"/>
    <p:sldId id="300" r:id="rId30"/>
    <p:sldId id="301" r:id="rId31"/>
    <p:sldId id="302" r:id="rId32"/>
    <p:sldId id="25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www\Desktop\&#1091;&#1088;&#1086;&#1082;\sopen_osennij_vals_(muzebra.top)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1052736"/>
            <a:ext cx="727280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Урок русского языка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4</a:t>
            </a:r>
            <a:r>
              <a:rPr kumimoji="0" lang="ru-RU" sz="60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класс</a:t>
            </a:r>
            <a:endParaRPr kumimoji="0" lang="ru-RU" sz="6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653136"/>
            <a:ext cx="3992488" cy="17526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Презентацию составила  </a:t>
            </a:r>
            <a:r>
              <a:rPr lang="ru-RU" sz="2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Кущева</a:t>
            </a: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Ирина Ивановна учитель начальных классов МБОУ </a:t>
            </a:r>
            <a:r>
              <a:rPr lang="ru-RU" sz="2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Заларинская</a:t>
            </a: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 №2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Блиц - опрос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5. Как распознают падежи?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u="sng" dirty="0" smtClean="0"/>
              <a:t>По вопросам и предлогам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Блиц - опрос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6. Почему у каждого падежа два падежных вопроса?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2400" b="1" u="sng" dirty="0" smtClean="0"/>
              <a:t>Существительные</a:t>
            </a:r>
            <a:r>
              <a:rPr lang="ru-RU" b="1" u="sng" dirty="0" smtClean="0"/>
              <a:t> </a:t>
            </a:r>
            <a:r>
              <a:rPr lang="ru-RU" sz="2400" b="1" u="sng" dirty="0" smtClean="0"/>
              <a:t>бывают одушевлённые и неодушевлённые.</a:t>
            </a:r>
          </a:p>
          <a:p>
            <a:pPr>
              <a:buNone/>
            </a:pPr>
            <a:endParaRPr lang="ru-RU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Блиц - опрос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7. Сколько групп склонений в русском языке?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u="sng" dirty="0" smtClean="0"/>
              <a:t>Три.</a:t>
            </a:r>
            <a:endParaRPr lang="ru-RU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 Имена существительные 1 склонения</a:t>
            </a:r>
            <a:endParaRPr lang="ru-RU" sz="36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70" y="1600200"/>
          <a:ext cx="800323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646"/>
                <a:gridCol w="1600646"/>
                <a:gridCol w="1600646"/>
                <a:gridCol w="1600646"/>
                <a:gridCol w="160064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Склонение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Окончания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Падеж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Число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 склонение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ж.р.,</a:t>
                      </a:r>
                      <a:r>
                        <a:rPr lang="ru-RU" baseline="0" dirty="0" smtClean="0"/>
                        <a:t> м.р.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-а, -я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И.п.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ед.ч.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Склонения имён существительных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6" y="1412776"/>
          <a:ext cx="756084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512168"/>
                <a:gridCol w="1512168"/>
                <a:gridCol w="1512168"/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Склонение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Окончания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Падеж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Число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 склонение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ж.р., м.р.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-а, -я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И.п.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ед.ч.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 склонение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м.р., с.р.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r>
                        <a:rPr lang="ru-RU" dirty="0" smtClean="0"/>
                        <a:t>нулевое, </a:t>
                      </a:r>
                    </a:p>
                    <a:p>
                      <a:pPr algn="ctr"/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о, -</a:t>
                      </a:r>
                      <a:r>
                        <a:rPr lang="ru-RU" dirty="0" smtClean="0"/>
                        <a:t>е. 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И.п.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ед.ч.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Склонения имён существительных</a:t>
            </a:r>
            <a:endParaRPr lang="ru-RU" sz="36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70" y="1700808"/>
          <a:ext cx="784887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774"/>
                <a:gridCol w="1569774"/>
                <a:gridCol w="1569774"/>
                <a:gridCol w="1569774"/>
                <a:gridCol w="1569774"/>
              </a:tblGrid>
              <a:tr h="3456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Склонение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Окончания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Падеж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Число</a:t>
                      </a:r>
                      <a:endParaRPr lang="ru-RU" dirty="0"/>
                    </a:p>
                  </a:txBody>
                  <a:tcPr/>
                </a:tc>
              </a:tr>
              <a:tr h="345688">
                <a:tc>
                  <a:txBody>
                    <a:bodyPr/>
                    <a:lstStyle/>
                    <a:p>
                      <a:r>
                        <a:rPr lang="ru-RU" dirty="0" smtClean="0"/>
                        <a:t>1 склонение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ж.р., м.р.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-а, -я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И.п.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ед.ч.</a:t>
                      </a:r>
                      <a:endParaRPr lang="ru-RU" dirty="0"/>
                    </a:p>
                  </a:txBody>
                  <a:tcPr/>
                </a:tc>
              </a:tr>
              <a:tr h="345688">
                <a:tc>
                  <a:txBody>
                    <a:bodyPr/>
                    <a:lstStyle/>
                    <a:p>
                      <a:r>
                        <a:rPr lang="ru-RU" dirty="0" smtClean="0"/>
                        <a:t>2 склонение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м.р., с.р.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r>
                        <a:rPr lang="ru-RU" dirty="0" smtClean="0"/>
                        <a:t>нулевое,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-</a:t>
                      </a:r>
                      <a:r>
                        <a:rPr lang="ru-RU" baseline="0" dirty="0" smtClean="0"/>
                        <a:t>о, -е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И.п.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ед.ч.</a:t>
                      </a:r>
                      <a:endParaRPr lang="ru-RU" dirty="0"/>
                    </a:p>
                  </a:txBody>
                  <a:tcPr/>
                </a:tc>
              </a:tr>
              <a:tr h="345688">
                <a:tc>
                  <a:txBody>
                    <a:bodyPr/>
                    <a:lstStyle/>
                    <a:p>
                      <a:r>
                        <a:rPr lang="ru-RU" dirty="0" smtClean="0"/>
                        <a:t>3 склонение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Тема?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Цель?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Задачи?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WordArt 4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1691680" y="2060848"/>
            <a:ext cx="1656184" cy="23762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979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+mn-lt"/>
              </a:rPr>
              <a:t>      </a:t>
            </a:r>
            <a:r>
              <a:rPr lang="ru-RU" sz="2800" b="1" dirty="0" smtClean="0">
                <a:latin typeface="+mn-lt"/>
              </a:rPr>
              <a:t>Тема: 3-е склонение имён существительных</a:t>
            </a:r>
            <a:endParaRPr lang="ru-RU" sz="28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2800" b="1" dirty="0" smtClean="0"/>
              <a:t> Цель: </a:t>
            </a:r>
            <a:r>
              <a:rPr lang="ru-RU" sz="2800" dirty="0" smtClean="0"/>
              <a:t>познакомиться с признаками имён существительных 3-го склонения.</a:t>
            </a:r>
            <a:endParaRPr lang="ru-RU" sz="2400" dirty="0" smtClean="0"/>
          </a:p>
          <a:p>
            <a:pPr>
              <a:buNone/>
            </a:pPr>
            <a:r>
              <a:rPr lang="ru-RU" sz="2800" b="1" dirty="0" smtClean="0"/>
              <a:t> Задачи:</a:t>
            </a:r>
            <a:r>
              <a:rPr lang="ru-RU" sz="2800" dirty="0" smtClean="0"/>
              <a:t> научиться распознавать имена существительные 3-го склонения,     определять склонение имён существительных по роду и окончанию.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Понаблюдаем!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- Что объединяет данные имена существительные?</a:t>
            </a:r>
          </a:p>
          <a:p>
            <a:pPr>
              <a:buNone/>
            </a:pPr>
            <a:r>
              <a:rPr lang="ru-RU" dirty="0" smtClean="0"/>
              <a:t>     Метель, пыль, вещь.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Добрый день, добрый час.</a:t>
            </a:r>
          </a:p>
          <a:p>
            <a:pPr>
              <a:buNone/>
            </a:pPr>
            <a:r>
              <a:rPr lang="ru-RU" dirty="0" smtClean="0"/>
              <a:t>    Очень рада видеть вас.</a:t>
            </a:r>
          </a:p>
          <a:p>
            <a:pPr>
              <a:buNone/>
            </a:pPr>
            <a:r>
              <a:rPr lang="ru-RU" dirty="0" smtClean="0"/>
              <a:t>    Прозвенел уже звонок,</a:t>
            </a:r>
          </a:p>
          <a:p>
            <a:pPr>
              <a:buNone/>
            </a:pPr>
            <a:r>
              <a:rPr lang="ru-RU" dirty="0" smtClean="0"/>
              <a:t>    Начинаем наш урок!</a:t>
            </a:r>
            <a:endParaRPr lang="ru-RU" dirty="0"/>
          </a:p>
        </p:txBody>
      </p:sp>
      <p:pic>
        <p:nvPicPr>
          <p:cNvPr id="4" name="Picture 5" descr="C:\Users\Администратор\Desktop\Альбина\Картинки\Школа\8402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flipH="1">
            <a:off x="6372200" y="1844824"/>
            <a:ext cx="2016224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Понаблюдаем!</a:t>
            </a:r>
            <a:endParaRPr lang="ru-RU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1700808"/>
          <a:ext cx="770485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214"/>
                <a:gridCol w="1926214"/>
                <a:gridCol w="1926214"/>
                <a:gridCol w="192621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Знаю/ не знаю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Хочу узнать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 Узнал</a:t>
                      </a:r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Род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Окончание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Склонение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+mn-lt"/>
              </a:rPr>
              <a:t>3-е склонение имён существительных</a:t>
            </a:r>
            <a:endParaRPr lang="ru-RU" sz="32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w\Desktop\1645920165_4-kartinkin-net-p-kartinki-otkritaya-kniga-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90441"/>
            <a:ext cx="7416824" cy="45748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05967" y="2924944"/>
            <a:ext cx="258205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Имена существительные Ж.Р.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2967334"/>
            <a:ext cx="193398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Нулевое окончание в И.п., ед.ч.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Работа в парах</a:t>
            </a:r>
            <a:endParaRPr lang="ru-RU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с. 97, упражнение 172</a:t>
            </a:r>
            <a:endParaRPr lang="ru-RU" dirty="0"/>
          </a:p>
        </p:txBody>
      </p:sp>
      <p:pic>
        <p:nvPicPr>
          <p:cNvPr id="7" name="Picture 2" descr="C:\Users\www\Desktop\700-n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20887"/>
            <a:ext cx="3337321" cy="3705275"/>
          </a:xfrm>
          <a:prstGeom prst="rect">
            <a:avLst/>
          </a:prstGeom>
          <a:noFill/>
        </p:spPr>
      </p:pic>
      <p:sp>
        <p:nvSpPr>
          <p:cNvPr id="8" name="5-конечная звезда 7"/>
          <p:cNvSpPr/>
          <p:nvPr/>
        </p:nvSpPr>
        <p:spPr>
          <a:xfrm>
            <a:off x="6660232" y="908720"/>
            <a:ext cx="43204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020272" y="620688"/>
            <a:ext cx="43204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Проверь себя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3 склонение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</a:t>
            </a:r>
            <a:r>
              <a:rPr lang="ru-RU" sz="2000" dirty="0" smtClean="0"/>
              <a:t>тень</a:t>
            </a:r>
          </a:p>
          <a:p>
            <a:pPr>
              <a:buNone/>
            </a:pPr>
            <a:r>
              <a:rPr lang="ru-RU" sz="2000" dirty="0" smtClean="0"/>
              <a:t>                         бровь</a:t>
            </a:r>
          </a:p>
          <a:p>
            <a:pPr>
              <a:buNone/>
            </a:pPr>
            <a:r>
              <a:rPr lang="ru-RU" sz="2000" dirty="0" smtClean="0"/>
              <a:t>                         рысь</a:t>
            </a:r>
          </a:p>
          <a:p>
            <a:pPr>
              <a:buNone/>
            </a:pPr>
            <a:r>
              <a:rPr lang="ru-RU" sz="2000" dirty="0" smtClean="0"/>
              <a:t>                         карамель</a:t>
            </a:r>
          </a:p>
          <a:p>
            <a:pPr>
              <a:buNone/>
            </a:pPr>
            <a:r>
              <a:rPr lang="ru-RU" sz="2000" dirty="0" smtClean="0"/>
              <a:t>                         болезнь</a:t>
            </a:r>
          </a:p>
          <a:p>
            <a:pPr>
              <a:buNone/>
            </a:pPr>
            <a:r>
              <a:rPr lang="ru-RU" sz="2000" dirty="0" smtClean="0"/>
              <a:t>                         медаль</a:t>
            </a:r>
          </a:p>
          <a:p>
            <a:pPr>
              <a:buNone/>
            </a:pPr>
            <a:r>
              <a:rPr lang="ru-RU" sz="2000" dirty="0" smtClean="0"/>
              <a:t>                         площадь</a:t>
            </a:r>
          </a:p>
          <a:p>
            <a:pPr>
              <a:buNone/>
            </a:pPr>
            <a:r>
              <a:rPr lang="ru-RU" sz="2000" dirty="0" smtClean="0"/>
              <a:t>                         тетрадь</a:t>
            </a:r>
          </a:p>
          <a:p>
            <a:pPr>
              <a:buNone/>
            </a:pPr>
            <a:r>
              <a:rPr lang="ru-RU" sz="2000" dirty="0" smtClean="0"/>
              <a:t>                         прорубь</a:t>
            </a:r>
          </a:p>
          <a:p>
            <a:pPr>
              <a:buNone/>
            </a:pPr>
            <a:r>
              <a:rPr lang="ru-RU" sz="2000" dirty="0" smtClean="0"/>
              <a:t>                         акварель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  2 склонение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</a:t>
            </a:r>
            <a:r>
              <a:rPr lang="ru-RU" sz="2000" dirty="0" smtClean="0"/>
              <a:t>день</a:t>
            </a:r>
          </a:p>
          <a:p>
            <a:pPr>
              <a:buNone/>
            </a:pPr>
            <a:r>
              <a:rPr lang="ru-RU" sz="2000" dirty="0" smtClean="0"/>
              <a:t>               червь</a:t>
            </a:r>
          </a:p>
          <a:p>
            <a:pPr>
              <a:buNone/>
            </a:pPr>
            <a:r>
              <a:rPr lang="ru-RU" sz="2000" dirty="0" smtClean="0"/>
              <a:t>               гусь</a:t>
            </a:r>
          </a:p>
          <a:p>
            <a:pPr>
              <a:buNone/>
            </a:pPr>
            <a:r>
              <a:rPr lang="ru-RU" sz="2000" dirty="0" smtClean="0"/>
              <a:t>               конь</a:t>
            </a:r>
          </a:p>
          <a:p>
            <a:pPr>
              <a:buNone/>
            </a:pPr>
            <a:r>
              <a:rPr lang="ru-RU" sz="2000" dirty="0" smtClean="0"/>
              <a:t>               июнь</a:t>
            </a:r>
          </a:p>
          <a:p>
            <a:pPr>
              <a:buNone/>
            </a:pPr>
            <a:r>
              <a:rPr lang="ru-RU" sz="2000" dirty="0" smtClean="0"/>
              <a:t>               камень</a:t>
            </a:r>
          </a:p>
          <a:p>
            <a:pPr>
              <a:buNone/>
            </a:pPr>
            <a:r>
              <a:rPr lang="ru-RU" sz="2000" dirty="0" smtClean="0"/>
              <a:t>               журавль</a:t>
            </a:r>
          </a:p>
          <a:p>
            <a:pPr>
              <a:buNone/>
            </a:pPr>
            <a:r>
              <a:rPr lang="ru-RU" sz="2000" dirty="0" smtClean="0"/>
              <a:t>               писатель</a:t>
            </a:r>
          </a:p>
          <a:p>
            <a:pPr>
              <a:buNone/>
            </a:pPr>
            <a:r>
              <a:rPr lang="ru-RU" sz="2000" dirty="0" smtClean="0"/>
              <a:t>               голубь</a:t>
            </a:r>
          </a:p>
          <a:p>
            <a:pPr>
              <a:buNone/>
            </a:pPr>
            <a:r>
              <a:rPr lang="ru-RU" sz="2000" dirty="0" smtClean="0"/>
              <a:t>               жёлудь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8" name="5-конечная звезда 7"/>
          <p:cNvSpPr/>
          <p:nvPr/>
        </p:nvSpPr>
        <p:spPr>
          <a:xfrm>
            <a:off x="6804248" y="908720"/>
            <a:ext cx="43204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020272" y="620688"/>
            <a:ext cx="43204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 descr="F:\Открытый урок\Смешарики - картинки\youloveit_ru_smeshariki_nusha_kartinki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9352" y="1600200"/>
            <a:ext cx="3625296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2555056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Самостоятельная работа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2000" dirty="0" smtClean="0"/>
              <a:t>1 уровень</a:t>
            </a:r>
            <a:r>
              <a:rPr lang="ru-RU" sz="2800" dirty="0" smtClean="0"/>
              <a:t>. </a:t>
            </a:r>
            <a:r>
              <a:rPr lang="ru-RU" sz="2000" dirty="0" smtClean="0"/>
              <a:t>Выпишите существительные 3 склонения. </a:t>
            </a:r>
            <a:endParaRPr lang="ru-RU" sz="2800" dirty="0" smtClean="0"/>
          </a:p>
          <a:p>
            <a:pPr algn="just">
              <a:buNone/>
            </a:pPr>
            <a:r>
              <a:rPr lang="ru-RU" sz="2800" dirty="0" smtClean="0"/>
              <a:t>   </a:t>
            </a:r>
            <a:r>
              <a:rPr lang="ru-RU" sz="2000" dirty="0" smtClean="0"/>
              <a:t>Путь, счастье, радость, гребень, пыль, ель, лебедь, нить, картофель, земля, небо, печаль.</a:t>
            </a:r>
          </a:p>
          <a:p>
            <a:pPr algn="just">
              <a:buNone/>
            </a:pPr>
            <a:r>
              <a:rPr lang="ru-RU" sz="2000" dirty="0" smtClean="0"/>
              <a:t>    2 уровень. Записать существительные в три столбика по склонениям.</a:t>
            </a:r>
          </a:p>
          <a:p>
            <a:pPr algn="just">
              <a:buNone/>
            </a:pPr>
            <a:r>
              <a:rPr lang="ru-RU" sz="2000" dirty="0" smtClean="0"/>
              <a:t>    Восток, шапка, опушка, холод, минута, ночь, дерево, тетрадь, пустыня, </a:t>
            </a:r>
            <a:r>
              <a:rPr lang="ru-RU" sz="2000" dirty="0" smtClean="0"/>
              <a:t>море, новость, дочь.</a:t>
            </a: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    3 уровень. От данных слов образуйте имена существительные, определите их склонение.</a:t>
            </a:r>
          </a:p>
          <a:p>
            <a:pPr algn="just">
              <a:buNone/>
            </a:pPr>
            <a:r>
              <a:rPr lang="ru-RU" sz="2000" dirty="0" smtClean="0"/>
              <a:t>    Выходить, помогать, любить, веселиться, защищать, радоваться, играть, </a:t>
            </a:r>
            <a:r>
              <a:rPr lang="ru-RU" sz="2000" dirty="0" smtClean="0"/>
              <a:t> </a:t>
            </a:r>
            <a:r>
              <a:rPr lang="ru-RU" sz="2000" dirty="0" smtClean="0"/>
              <a:t>встречаться, петь, объявить, рассказывать, сочинять, гостить.</a:t>
            </a:r>
          </a:p>
          <a:p>
            <a:pPr algn="just"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Проверь себя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000" dirty="0" smtClean="0"/>
              <a:t>1 уровень. </a:t>
            </a:r>
            <a:r>
              <a:rPr lang="ru-RU" sz="2000" b="1" dirty="0" smtClean="0"/>
              <a:t>Радость, пыль, ель, нить, печаль.</a:t>
            </a:r>
            <a:endParaRPr lang="ru-RU" sz="2400" b="1" dirty="0" smtClean="0"/>
          </a:p>
          <a:p>
            <a:pPr>
              <a:buNone/>
            </a:pPr>
            <a:r>
              <a:rPr lang="ru-RU" sz="2400" dirty="0" smtClean="0"/>
              <a:t>  </a:t>
            </a:r>
            <a:r>
              <a:rPr lang="ru-RU" sz="2000" dirty="0" smtClean="0"/>
              <a:t>2 уровень.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</a:t>
            </a:r>
            <a:r>
              <a:rPr lang="ru-RU" sz="2000" b="1" dirty="0" smtClean="0"/>
              <a:t>шапка        восток         ночь</a:t>
            </a:r>
          </a:p>
          <a:p>
            <a:pPr>
              <a:buNone/>
            </a:pPr>
            <a:r>
              <a:rPr lang="ru-RU" sz="2000" b="1" dirty="0" smtClean="0"/>
              <a:t> </a:t>
            </a:r>
            <a:r>
              <a:rPr lang="ru-RU" sz="2000" b="1" dirty="0" smtClean="0"/>
              <a:t>   опушка      холод          тетрадь</a:t>
            </a:r>
          </a:p>
          <a:p>
            <a:pPr>
              <a:buNone/>
            </a:pPr>
            <a:r>
              <a:rPr lang="ru-RU" sz="2000" b="1" dirty="0" smtClean="0"/>
              <a:t> </a:t>
            </a:r>
            <a:r>
              <a:rPr lang="ru-RU" sz="2000" b="1" dirty="0" smtClean="0"/>
              <a:t>   минута      дерево         новость</a:t>
            </a:r>
          </a:p>
          <a:p>
            <a:pPr>
              <a:buNone/>
            </a:pPr>
            <a:r>
              <a:rPr lang="ru-RU" sz="2000" b="1" dirty="0" smtClean="0"/>
              <a:t> </a:t>
            </a:r>
            <a:r>
              <a:rPr lang="ru-RU" sz="2000" b="1" dirty="0" smtClean="0"/>
              <a:t>   пустыня     море           дочь</a:t>
            </a:r>
          </a:p>
          <a:p>
            <a:pPr algn="just"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</a:t>
            </a:r>
            <a:r>
              <a:rPr lang="ru-RU" sz="2000" dirty="0" smtClean="0"/>
              <a:t>3 уровень. </a:t>
            </a:r>
            <a:r>
              <a:rPr lang="ru-RU" sz="2000" b="1" dirty="0" smtClean="0"/>
              <a:t>Выход (2 </a:t>
            </a:r>
            <a:r>
              <a:rPr lang="ru-RU" sz="2000" b="1" dirty="0" err="1" smtClean="0"/>
              <a:t>скл</a:t>
            </a:r>
            <a:r>
              <a:rPr lang="ru-RU" sz="2000" b="1" dirty="0" smtClean="0"/>
              <a:t>.), помощь (3скл.), любовь (3скл.), веселье (2скл.),  защита (1скл.), радость (3скл.), игра (1скл.), встреча (1скл.), пение (2скл.), объявление (2скл.),  рассказ (2скл.), сочинение (2скл.), гость(2скл.).       </a:t>
            </a:r>
            <a:endParaRPr lang="ru-RU" sz="2400" b="1" dirty="0" smtClean="0"/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+mn-lt"/>
              </a:rPr>
              <a:t>      </a:t>
            </a:r>
            <a:r>
              <a:rPr lang="ru-RU" sz="2800" b="1" dirty="0" smtClean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  </a:t>
            </a:r>
            <a:r>
              <a:rPr lang="ru-RU" b="1" dirty="0" smtClean="0">
                <a:latin typeface="+mn-lt"/>
              </a:rPr>
              <a:t>Итог урока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</a:t>
            </a:r>
            <a:r>
              <a:rPr lang="ru-RU" b="1" dirty="0" smtClean="0"/>
              <a:t>Тема:</a:t>
            </a:r>
            <a:r>
              <a:rPr lang="ru-RU" dirty="0" smtClean="0"/>
              <a:t> </a:t>
            </a:r>
            <a:r>
              <a:rPr lang="ru-RU" sz="2800" dirty="0" smtClean="0"/>
              <a:t>3-е склонение имён </a:t>
            </a:r>
            <a:r>
              <a:rPr lang="ru-RU" sz="2800" dirty="0" smtClean="0"/>
              <a:t>существительных.</a:t>
            </a:r>
            <a:endParaRPr lang="ru-RU" dirty="0" smtClean="0"/>
          </a:p>
          <a:p>
            <a:pPr algn="just">
              <a:buNone/>
            </a:pPr>
            <a:r>
              <a:rPr lang="ru-RU" sz="2800" b="1" dirty="0" smtClean="0"/>
              <a:t> </a:t>
            </a:r>
            <a:r>
              <a:rPr lang="ru-RU" sz="2800" b="1" dirty="0" err="1" smtClean="0"/>
              <a:t>Цель:</a:t>
            </a:r>
            <a:r>
              <a:rPr lang="ru-RU" sz="2800" dirty="0" err="1" smtClean="0"/>
              <a:t>познакомиться</a:t>
            </a:r>
            <a:r>
              <a:rPr lang="ru-RU" sz="2800" dirty="0" smtClean="0"/>
              <a:t> </a:t>
            </a:r>
            <a:r>
              <a:rPr lang="ru-RU" sz="2800" dirty="0" smtClean="0"/>
              <a:t>с признаками имён существительных 3-го склонения.</a:t>
            </a:r>
            <a:endParaRPr lang="ru-RU" sz="2400" dirty="0" smtClean="0"/>
          </a:p>
          <a:p>
            <a:pPr algn="just">
              <a:buNone/>
            </a:pPr>
            <a:r>
              <a:rPr lang="ru-RU" sz="2800" b="1" dirty="0" smtClean="0"/>
              <a:t> </a:t>
            </a:r>
            <a:r>
              <a:rPr lang="ru-RU" sz="2800" b="1" dirty="0" err="1" smtClean="0"/>
              <a:t>Задачи:</a:t>
            </a:r>
            <a:r>
              <a:rPr lang="ru-RU" sz="2800" dirty="0" err="1" smtClean="0"/>
              <a:t>научиться</a:t>
            </a:r>
            <a:r>
              <a:rPr lang="ru-RU" sz="2800" dirty="0" smtClean="0"/>
              <a:t> </a:t>
            </a:r>
            <a:r>
              <a:rPr lang="ru-RU" sz="2800" dirty="0" smtClean="0"/>
              <a:t>распознавать имена существительные 3-го склонения,     определять склонение имён существительных по роду и окончанию.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Итог урока</a:t>
            </a:r>
            <a:endParaRPr lang="ru-RU" sz="36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70" y="1700808"/>
          <a:ext cx="784887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774"/>
                <a:gridCol w="1569774"/>
                <a:gridCol w="1569774"/>
                <a:gridCol w="1569774"/>
                <a:gridCol w="1569774"/>
              </a:tblGrid>
              <a:tr h="3456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Склонение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Окончания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Падеж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Число</a:t>
                      </a:r>
                      <a:endParaRPr lang="ru-RU" dirty="0"/>
                    </a:p>
                  </a:txBody>
                  <a:tcPr/>
                </a:tc>
              </a:tr>
              <a:tr h="345688">
                <a:tc>
                  <a:txBody>
                    <a:bodyPr/>
                    <a:lstStyle/>
                    <a:p>
                      <a:r>
                        <a:rPr lang="ru-RU" dirty="0" smtClean="0"/>
                        <a:t>1 склонение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ж.р., м.р.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-а, -я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И.п.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ед.ч.</a:t>
                      </a:r>
                      <a:endParaRPr lang="ru-RU" dirty="0"/>
                    </a:p>
                  </a:txBody>
                  <a:tcPr/>
                </a:tc>
              </a:tr>
              <a:tr h="345688">
                <a:tc>
                  <a:txBody>
                    <a:bodyPr/>
                    <a:lstStyle/>
                    <a:p>
                      <a:r>
                        <a:rPr lang="ru-RU" dirty="0" smtClean="0"/>
                        <a:t>2 склонение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м.р., с.р.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ru-RU" dirty="0" smtClean="0"/>
                        <a:t>нулевое ,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-</a:t>
                      </a:r>
                      <a:r>
                        <a:rPr lang="ru-RU" baseline="0" dirty="0" smtClean="0"/>
                        <a:t>о, -е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И.п.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ед.ч.</a:t>
                      </a:r>
                      <a:endParaRPr lang="ru-RU" dirty="0"/>
                    </a:p>
                  </a:txBody>
                  <a:tcPr/>
                </a:tc>
              </a:tr>
              <a:tr h="345688">
                <a:tc>
                  <a:txBody>
                    <a:bodyPr/>
                    <a:lstStyle/>
                    <a:p>
                      <a:r>
                        <a:rPr lang="ru-RU" dirty="0" smtClean="0"/>
                        <a:t>3 склонение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ж.р.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нулевое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И.п.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ед.ч.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Рефлексия</a:t>
            </a:r>
            <a:endParaRPr lang="ru-RU" dirty="0">
              <a:latin typeface="+mn-lt"/>
            </a:endParaRPr>
          </a:p>
        </p:txBody>
      </p:sp>
      <p:pic>
        <p:nvPicPr>
          <p:cNvPr id="5" name="image63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84785"/>
            <a:ext cx="8229600" cy="504055"/>
          </a:xfrm>
          <a:prstGeom prst="rect">
            <a:avLst/>
          </a:prstGeom>
        </p:spPr>
      </p:pic>
      <p:pic>
        <p:nvPicPr>
          <p:cNvPr id="6" name="image64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592" y="2276872"/>
            <a:ext cx="2448272" cy="180020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63888" y="2204864"/>
          <a:ext cx="4176464" cy="3632448"/>
        </p:xfrm>
        <a:graphic>
          <a:graphicData uri="http://schemas.openxmlformats.org/drawingml/2006/table">
            <a:tbl>
              <a:tblPr/>
              <a:tblGrid>
                <a:gridCol w="4176464"/>
              </a:tblGrid>
              <a:tr h="367322">
                <a:tc>
                  <a:txBody>
                    <a:bodyPr/>
                    <a:lstStyle/>
                    <a:p>
                      <a:pPr marL="64770" algn="l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F487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СЕГОДНЯ НА УРОКЕ: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9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2020"/>
                        </a:lnSpc>
                        <a:spcAft>
                          <a:spcPts val="0"/>
                        </a:spcAft>
                        <a:buClr>
                          <a:srgbClr val="1F487C"/>
                        </a:buClr>
                        <a:buSzPts val="1800"/>
                        <a:buFont typeface="Wingdings"/>
                        <a:buChar char=""/>
                        <a:tabLst>
                          <a:tab pos="522605" algn="l"/>
                        </a:tabLst>
                      </a:pPr>
                      <a:r>
                        <a:rPr lang="ru-RU" sz="1800">
                          <a:solidFill>
                            <a:srgbClr val="1F487C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я научился</a:t>
                      </a:r>
                      <a:r>
                        <a:rPr lang="ru-RU" sz="1800" spc="-15">
                          <a:solidFill>
                            <a:srgbClr val="1F487C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 </a:t>
                      </a:r>
                      <a:r>
                        <a:rPr lang="ru-RU" sz="1800">
                          <a:solidFill>
                            <a:srgbClr val="1F487C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...</a:t>
                      </a:r>
                      <a:endParaRPr lang="ru-RU" sz="1100">
                        <a:latin typeface="Times New Roman"/>
                        <a:ea typeface="Wingdings"/>
                        <a:cs typeface="Wingding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9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2020"/>
                        </a:lnSpc>
                        <a:spcAft>
                          <a:spcPts val="0"/>
                        </a:spcAft>
                        <a:buClr>
                          <a:srgbClr val="1F487C"/>
                        </a:buClr>
                        <a:buSzPts val="1800"/>
                        <a:buFont typeface="Wingdings"/>
                        <a:buChar char=""/>
                        <a:tabLst>
                          <a:tab pos="522605" algn="l"/>
                        </a:tabLst>
                      </a:pPr>
                      <a:r>
                        <a:rPr lang="ru-RU" sz="1800" dirty="0">
                          <a:solidFill>
                            <a:srgbClr val="1F487C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было</a:t>
                      </a:r>
                      <a:r>
                        <a:rPr lang="ru-RU" sz="1800" spc="-5" dirty="0">
                          <a:solidFill>
                            <a:srgbClr val="1F487C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1F487C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интересно…</a:t>
                      </a:r>
                      <a:endParaRPr lang="ru-RU" sz="1100" dirty="0">
                        <a:latin typeface="Times New Roman"/>
                        <a:ea typeface="Wingdings"/>
                        <a:cs typeface="Wingding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9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2020"/>
                        </a:lnSpc>
                        <a:spcAft>
                          <a:spcPts val="0"/>
                        </a:spcAft>
                        <a:buClr>
                          <a:srgbClr val="1F487C"/>
                        </a:buClr>
                        <a:buSzPts val="1800"/>
                        <a:buFont typeface="Wingdings"/>
                        <a:buChar char=""/>
                        <a:tabLst>
                          <a:tab pos="522605" algn="l"/>
                        </a:tabLst>
                      </a:pPr>
                      <a:r>
                        <a:rPr lang="ru-RU" sz="1800">
                          <a:solidFill>
                            <a:srgbClr val="1F487C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было трудно</a:t>
                      </a:r>
                      <a:r>
                        <a:rPr lang="ru-RU" sz="1800" spc="-5">
                          <a:solidFill>
                            <a:srgbClr val="1F487C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 </a:t>
                      </a:r>
                      <a:r>
                        <a:rPr lang="ru-RU" sz="1800">
                          <a:solidFill>
                            <a:srgbClr val="1F487C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...</a:t>
                      </a:r>
                      <a:endParaRPr lang="ru-RU" sz="1100">
                        <a:latin typeface="Times New Roman"/>
                        <a:ea typeface="Wingdings"/>
                        <a:cs typeface="Wingding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7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2020"/>
                        </a:lnSpc>
                        <a:spcAft>
                          <a:spcPts val="0"/>
                        </a:spcAft>
                        <a:buClr>
                          <a:srgbClr val="1F487C"/>
                        </a:buClr>
                        <a:buSzPts val="1800"/>
                        <a:buFont typeface="Wingdings"/>
                        <a:buChar char=""/>
                        <a:tabLst>
                          <a:tab pos="522605" algn="l"/>
                        </a:tabLst>
                      </a:pPr>
                      <a:r>
                        <a:rPr lang="ru-RU" sz="1800">
                          <a:solidFill>
                            <a:srgbClr val="1F487C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могу похвалить себя за то, что</a:t>
                      </a:r>
                      <a:r>
                        <a:rPr lang="ru-RU" sz="1800" spc="-20">
                          <a:solidFill>
                            <a:srgbClr val="1F487C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 </a:t>
                      </a:r>
                      <a:r>
                        <a:rPr lang="ru-RU" sz="1800">
                          <a:solidFill>
                            <a:srgbClr val="1F487C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...</a:t>
                      </a:r>
                      <a:endParaRPr lang="ru-RU" sz="1100">
                        <a:latin typeface="Times New Roman"/>
                        <a:ea typeface="Wingdings"/>
                        <a:cs typeface="Wingding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7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2020"/>
                        </a:lnSpc>
                        <a:spcAft>
                          <a:spcPts val="0"/>
                        </a:spcAft>
                        <a:buClr>
                          <a:srgbClr val="1F487C"/>
                        </a:buClr>
                        <a:buSzPts val="1800"/>
                        <a:buFont typeface="Wingdings"/>
                        <a:buChar char=""/>
                        <a:tabLst>
                          <a:tab pos="522605" algn="l"/>
                        </a:tabLst>
                      </a:pPr>
                      <a:r>
                        <a:rPr lang="ru-RU" sz="1800">
                          <a:solidFill>
                            <a:srgbClr val="1F487C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могу похвалить одноклассников за то, что</a:t>
                      </a:r>
                      <a:r>
                        <a:rPr lang="ru-RU" sz="1800" spc="-45">
                          <a:solidFill>
                            <a:srgbClr val="1F487C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 </a:t>
                      </a:r>
                      <a:r>
                        <a:rPr lang="ru-RU" sz="1800">
                          <a:solidFill>
                            <a:srgbClr val="1F487C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...</a:t>
                      </a:r>
                      <a:endParaRPr lang="ru-RU" sz="1100">
                        <a:latin typeface="Times New Roman"/>
                        <a:ea typeface="Wingdings"/>
                        <a:cs typeface="Wingding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7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2030"/>
                        </a:lnSpc>
                        <a:spcAft>
                          <a:spcPts val="0"/>
                        </a:spcAft>
                        <a:buClr>
                          <a:srgbClr val="1F487C"/>
                        </a:buClr>
                        <a:buSzPts val="1800"/>
                        <a:buFont typeface="Wingdings"/>
                        <a:buChar char=""/>
                        <a:tabLst>
                          <a:tab pos="522605" algn="l"/>
                        </a:tabLst>
                      </a:pPr>
                      <a:r>
                        <a:rPr lang="ru-RU" sz="1800">
                          <a:solidFill>
                            <a:srgbClr val="1F487C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больше всего мне понравилось</a:t>
                      </a:r>
                      <a:r>
                        <a:rPr lang="ru-RU" sz="1800" spc="-15">
                          <a:solidFill>
                            <a:srgbClr val="1F487C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 </a:t>
                      </a:r>
                      <a:r>
                        <a:rPr lang="ru-RU" sz="1800">
                          <a:solidFill>
                            <a:srgbClr val="1F487C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...</a:t>
                      </a:r>
                      <a:endParaRPr lang="ru-RU" sz="1100">
                        <a:latin typeface="Times New Roman"/>
                        <a:ea typeface="Wingdings"/>
                        <a:cs typeface="Wingding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9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2030"/>
                        </a:lnSpc>
                        <a:spcAft>
                          <a:spcPts val="0"/>
                        </a:spcAft>
                        <a:buClr>
                          <a:srgbClr val="1F487C"/>
                        </a:buClr>
                        <a:buSzPts val="1800"/>
                        <a:buFont typeface="Wingdings"/>
                        <a:buChar char=""/>
                        <a:tabLst>
                          <a:tab pos="522605" algn="l"/>
                        </a:tabLst>
                      </a:pPr>
                      <a:r>
                        <a:rPr lang="ru-RU" sz="1800">
                          <a:solidFill>
                            <a:srgbClr val="1F487C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мне показалось важным</a:t>
                      </a:r>
                      <a:r>
                        <a:rPr lang="ru-RU" sz="1800" spc="-5">
                          <a:solidFill>
                            <a:srgbClr val="1F487C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 </a:t>
                      </a:r>
                      <a:r>
                        <a:rPr lang="ru-RU" sz="1800">
                          <a:solidFill>
                            <a:srgbClr val="1F487C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...</a:t>
                      </a:r>
                      <a:endParaRPr lang="ru-RU" sz="1100">
                        <a:latin typeface="Times New Roman"/>
                        <a:ea typeface="Wingdings"/>
                        <a:cs typeface="Wingding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11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2025"/>
                        </a:lnSpc>
                        <a:spcAft>
                          <a:spcPts val="0"/>
                        </a:spcAft>
                        <a:buSzPts val="1100"/>
                        <a:buFont typeface="Wingdings"/>
                        <a:buChar char=""/>
                        <a:tabLst>
                          <a:tab pos="522605" algn="l"/>
                        </a:tabLst>
                      </a:pPr>
                      <a:r>
                        <a:rPr lang="ru-RU" sz="1800" dirty="0">
                          <a:solidFill>
                            <a:srgbClr val="1F487C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для меня было открытием то, что</a:t>
                      </a:r>
                      <a:r>
                        <a:rPr lang="ru-RU" sz="1800" spc="-40" dirty="0">
                          <a:solidFill>
                            <a:srgbClr val="1F487C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1F487C"/>
                          </a:solidFill>
                          <a:latin typeface="Times New Roman"/>
                          <a:ea typeface="Wingdings"/>
                          <a:cs typeface="Wingdings"/>
                        </a:rPr>
                        <a:t>...</a:t>
                      </a:r>
                      <a:endParaRPr lang="ru-RU" sz="1100" dirty="0">
                        <a:latin typeface="Times New Roman"/>
                        <a:ea typeface="Wingdings"/>
                        <a:cs typeface="Wingding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Минутка чистописания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Угадайте слово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Проверяемая безударная гласная в слове </a:t>
            </a:r>
            <a:r>
              <a:rPr lang="ru-RU" sz="2400" dirty="0" err="1" smtClean="0"/>
              <a:t>г.ра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Парный согласный на конце слова </a:t>
            </a:r>
            <a:r>
              <a:rPr lang="ru-RU" sz="2400" dirty="0" err="1" smtClean="0"/>
              <a:t>адре</a:t>
            </a:r>
            <a:r>
              <a:rPr lang="ru-RU" sz="2400" smtClean="0"/>
              <a:t>. 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Непроверяемая безударная гласная в слове б.седа.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Суффикс в слове длинный.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Буква, не обозначающая звука.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Домашнее задание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-    1 уровень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-    2 уровень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                -   3 уровень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2276872"/>
            <a:ext cx="720080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3356992"/>
            <a:ext cx="720080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4509120"/>
            <a:ext cx="720080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Спасибо 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Интернет – ресурсы: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3" y="1412776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cs typeface="Arial" pitchFamily="34" charset="0"/>
              </a:rPr>
              <a:t>Сайт: </a:t>
            </a:r>
            <a:r>
              <a:rPr lang="en-US" i="1" dirty="0" smtClean="0">
                <a:latin typeface="Times New Roman" pitchFamily="18" charset="0"/>
                <a:cs typeface="Arial" pitchFamily="34" charset="0"/>
                <a:hlinkClick r:id="rId2"/>
              </a:rPr>
              <a:t>http://elenaranko.ucoz.ru/</a:t>
            </a:r>
            <a:r>
              <a:rPr lang="ru-RU" i="1" dirty="0" smtClean="0">
                <a:latin typeface="Times New Roman" pitchFamily="18" charset="0"/>
                <a:cs typeface="Arial" pitchFamily="34" charset="0"/>
              </a:rPr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844825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https://kartinkin.net/74116-kartinki-shkolnyj-zvonok.html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234888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https://oir.mobi/677046-osen-listopad.html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2780928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https://muzebra.top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3140968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https://phonoteka.org/22401-njusha-fon-smeshariki.html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3573016"/>
            <a:ext cx="5436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https://proprikol.ru/kartinki/kartinki-znak-voprosa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75656" y="4005064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https://kartinkin.net/74914-kartinki-otkrytaja-kniga.html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75656" y="4365104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https://yandex.ru/images/search?pos=Fedu.nika-school.ru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75656" y="4797152"/>
            <a:ext cx="538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https://nsportal.ru/nachalnayashkola/raznoe/2019/09/22/gimnastika-dlya-glaz-v-stihah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ww\Desktop\trassa-v-osennem-lesu-usypannaja-jarkimi-listjam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937" y="1412777"/>
            <a:ext cx="7211479" cy="4320479"/>
          </a:xfrm>
          <a:prstGeom prst="rect">
            <a:avLst/>
          </a:prstGeom>
          <a:noFill/>
        </p:spPr>
      </p:pic>
      <p:pic>
        <p:nvPicPr>
          <p:cNvPr id="5" name="sopen_osennij_vals_(muzebra.top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0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Минутка чистописания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_____ 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u="sng" dirty="0" smtClean="0"/>
              <a:t>осень</a:t>
            </a:r>
          </a:p>
          <a:p>
            <a:pPr>
              <a:buNone/>
            </a:pPr>
            <a:r>
              <a:rPr lang="ru-RU" dirty="0" smtClean="0"/>
              <a:t>  ос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нь - ос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нний</a:t>
            </a:r>
          </a:p>
          <a:p>
            <a:pPr>
              <a:buNone/>
            </a:pPr>
            <a:r>
              <a:rPr lang="ru-RU" u="sng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Блиц - опрос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Часть речи, обозначающая предмет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 отвечающая на вопросы кто? что?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Имя существительное</a:t>
            </a:r>
          </a:p>
          <a:p>
            <a:pPr>
              <a:buNone/>
            </a:pP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Блиц - опрос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dirty="0" smtClean="0"/>
              <a:t> 2.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Имя существительное изменяется… 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числам и по падежам.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А по родам?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Нет. Имена существительные принадлежат к одному из трёх родов: женскому, мужскому и среднему.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Блиц - опрос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3. Что такое склонение?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b="1" u="sng" dirty="0" smtClean="0"/>
              <a:t>Изменение имён существительных по падежам.</a:t>
            </a:r>
            <a:endParaRPr lang="ru-RU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Блиц - опрос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4.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падежей в русском языке?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Шесть.</a:t>
            </a:r>
            <a:endParaRPr lang="ru-RU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911</Words>
  <Application>Microsoft Office PowerPoint</Application>
  <PresentationFormat>Экран (4:3)</PresentationFormat>
  <Paragraphs>228</Paragraphs>
  <Slides>32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Минутка чистописания</vt:lpstr>
      <vt:lpstr>Слайд 4</vt:lpstr>
      <vt:lpstr>Минутка чистописания</vt:lpstr>
      <vt:lpstr>Блиц - опрос</vt:lpstr>
      <vt:lpstr>Блиц - опрос</vt:lpstr>
      <vt:lpstr>Блиц - опрос</vt:lpstr>
      <vt:lpstr>Блиц - опрос</vt:lpstr>
      <vt:lpstr>Блиц - опрос</vt:lpstr>
      <vt:lpstr>Блиц - опрос</vt:lpstr>
      <vt:lpstr>Блиц - опрос</vt:lpstr>
      <vt:lpstr>Слайд 13</vt:lpstr>
      <vt:lpstr> Имена существительные 1 склонения</vt:lpstr>
      <vt:lpstr>Склонения имён существительных</vt:lpstr>
      <vt:lpstr>Склонения имён существительных</vt:lpstr>
      <vt:lpstr>Слайд 17</vt:lpstr>
      <vt:lpstr>      Тема: 3-е склонение имён существительных</vt:lpstr>
      <vt:lpstr>Понаблюдаем!</vt:lpstr>
      <vt:lpstr>Понаблюдаем!</vt:lpstr>
      <vt:lpstr>3-е склонение имён существительных</vt:lpstr>
      <vt:lpstr>Работа в парах</vt:lpstr>
      <vt:lpstr>Проверь себя</vt:lpstr>
      <vt:lpstr>Физкультминутка </vt:lpstr>
      <vt:lpstr>Самостоятельная работа</vt:lpstr>
      <vt:lpstr>Проверь себя</vt:lpstr>
      <vt:lpstr>         Итог урока</vt:lpstr>
      <vt:lpstr>Итог урока</vt:lpstr>
      <vt:lpstr>Рефлексия</vt:lpstr>
      <vt:lpstr>Домашнее задание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www</cp:lastModifiedBy>
  <cp:revision>64</cp:revision>
  <dcterms:created xsi:type="dcterms:W3CDTF">2013-08-20T23:50:31Z</dcterms:created>
  <dcterms:modified xsi:type="dcterms:W3CDTF">2022-08-24T02:32:26Z</dcterms:modified>
</cp:coreProperties>
</file>