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2" r:id="rId8"/>
    <p:sldId id="263" r:id="rId9"/>
    <p:sldId id="264" r:id="rId10"/>
    <p:sldId id="265" r:id="rId11"/>
    <p:sldId id="267" r:id="rId12"/>
    <p:sldId id="266" r:id="rId13"/>
    <p:sldId id="270" r:id="rId14"/>
    <p:sldId id="268" r:id="rId15"/>
    <p:sldId id="269"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0428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617738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52221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30936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24.08.2022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9527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24.08.2022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1620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24.08.2022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0557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24.08.2022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083913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24.08.2022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28817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41181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24.08.2022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3120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24.08.2022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65839971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764704"/>
            <a:ext cx="7772400" cy="1470025"/>
          </a:xfrm>
        </p:spPr>
        <p:txBody>
          <a:bodyPr/>
          <a:lstStyle/>
          <a:p>
            <a:r>
              <a:rPr lang="ru-RU" b="1" dirty="0" smtClean="0">
                <a:solidFill>
                  <a:schemeClr val="tx1">
                    <a:lumMod val="85000"/>
                    <a:lumOff val="15000"/>
                  </a:schemeClr>
                </a:solidFill>
                <a:latin typeface="Candara Light" pitchFamily="34" charset="0"/>
              </a:rPr>
              <a:t>Описание фотографии</a:t>
            </a:r>
            <a:endParaRPr lang="ru-RU" b="1" dirty="0">
              <a:solidFill>
                <a:schemeClr val="tx1">
                  <a:lumMod val="85000"/>
                  <a:lumOff val="15000"/>
                </a:schemeClr>
              </a:solidFill>
              <a:latin typeface="Candara Light" pitchFamily="34" charset="0"/>
            </a:endParaRPr>
          </a:p>
        </p:txBody>
      </p:sp>
      <p:sp>
        <p:nvSpPr>
          <p:cNvPr id="3" name="Подзаголовок 2"/>
          <p:cNvSpPr>
            <a:spLocks noGrp="1"/>
          </p:cNvSpPr>
          <p:nvPr>
            <p:ph type="subTitle" idx="1"/>
          </p:nvPr>
        </p:nvSpPr>
        <p:spPr>
          <a:xfrm>
            <a:off x="1547664" y="2204864"/>
            <a:ext cx="6400800" cy="1752600"/>
          </a:xfrm>
        </p:spPr>
        <p:txBody>
          <a:bodyPr/>
          <a:lstStyle/>
          <a:p>
            <a:r>
              <a:rPr lang="ru-RU" dirty="0" smtClean="0"/>
              <a:t>Задание 3 УС</a:t>
            </a:r>
          </a:p>
          <a:p>
            <a:r>
              <a:rPr lang="ru-RU" dirty="0" smtClean="0"/>
              <a:t>Монологическое высказывание</a:t>
            </a:r>
            <a:endParaRPr lang="ru-RU" dirty="0"/>
          </a:p>
        </p:txBody>
      </p:sp>
      <p:sp>
        <p:nvSpPr>
          <p:cNvPr id="4" name="Подзаголовок 2"/>
          <p:cNvSpPr txBox="1">
            <a:spLocks/>
          </p:cNvSpPr>
          <p:nvPr/>
        </p:nvSpPr>
        <p:spPr>
          <a:xfrm>
            <a:off x="2483768" y="4725144"/>
            <a:ext cx="6400800" cy="17526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ru-RU" sz="2400" dirty="0" smtClean="0"/>
              <a:t>Презентацию подготовила</a:t>
            </a:r>
          </a:p>
          <a:p>
            <a:r>
              <a:rPr lang="ru-RU" sz="2400" dirty="0" smtClean="0"/>
              <a:t>Лыткина Татьяна Алексеевна,</a:t>
            </a:r>
          </a:p>
          <a:p>
            <a:r>
              <a:rPr lang="ru-RU" sz="2400" dirty="0"/>
              <a:t>у</a:t>
            </a:r>
            <a:r>
              <a:rPr lang="ru-RU" sz="2400" dirty="0" smtClean="0"/>
              <a:t>читель русского языка и литературы</a:t>
            </a:r>
          </a:p>
          <a:p>
            <a:r>
              <a:rPr lang="ru-RU" sz="2400" dirty="0" smtClean="0"/>
              <a:t>ОЧУ СОШ «Лидер»</a:t>
            </a:r>
          </a:p>
          <a:p>
            <a:endParaRPr lang="ru-RU" sz="2400" dirty="0"/>
          </a:p>
        </p:txBody>
      </p:sp>
    </p:spTree>
    <p:extLst>
      <p:ext uri="{BB962C8B-B14F-4D97-AF65-F5344CB8AC3E}">
        <p14:creationId xmlns:p14="http://schemas.microsoft.com/office/powerpoint/2010/main" val="1168324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48680"/>
            <a:ext cx="7776864" cy="583264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257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9036496" cy="6322714"/>
          </a:xfrm>
        </p:spPr>
        <p:txBody>
          <a:bodyPr>
            <a:normAutofit fontScale="90000"/>
          </a:bodyPr>
          <a:lstStyle/>
          <a:p>
            <a:pPr algn="l">
              <a:lnSpc>
                <a:spcPct val="150000"/>
              </a:lnSpc>
            </a:pPr>
            <a:r>
              <a:rPr lang="ru-RU" sz="2800" dirty="0" smtClean="0">
                <a:latin typeface="Times New Roman" pitchFamily="18" charset="0"/>
                <a:cs typeface="Times New Roman" pitchFamily="18" charset="0"/>
              </a:rPr>
              <a:t>               </a:t>
            </a:r>
            <a:br>
              <a:rPr lang="ru-RU" sz="2800" dirty="0" smtClean="0">
                <a:latin typeface="Times New Roman" pitchFamily="18" charset="0"/>
                <a:cs typeface="Times New Roman" pitchFamily="18" charset="0"/>
              </a:rPr>
            </a:b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sz="2800" dirty="0" smtClean="0">
                <a:latin typeface="Times New Roman" pitchFamily="18" charset="0"/>
                <a:cs typeface="Times New Roman" pitchFamily="18" charset="0"/>
              </a:rPr>
              <a:t>                  План -схема описания фотографии: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(место -объект – его признаки)</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1. Вступление</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2.Где происходит событие?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3.Какое  событие? Какие детали это подтверждают?</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4.Кого мы видим на переднем плане?  Кто или что привлекает наше внимание? Их  признаки.</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5.Кого мы видим на заднем плане? Их признаки.</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6.Атмосфера этого события.</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7.Погода. Время года.</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8. Впечатление от фотографии.</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212624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4624"/>
            <a:ext cx="8352928" cy="7571303"/>
          </a:xfrm>
          <a:prstGeom prst="rect">
            <a:avLst/>
          </a:prstGeom>
        </p:spPr>
        <p:txBody>
          <a:bodyPr wrap="square">
            <a:spAutoFit/>
          </a:bodyPr>
          <a:lstStyle/>
          <a:p>
            <a:pPr>
              <a:lnSpc>
                <a:spcPct val="150000"/>
              </a:lnSpc>
            </a:pPr>
            <a:r>
              <a:rPr lang="ru-RU" b="1" dirty="0">
                <a:latin typeface="Times New Roman" pitchFamily="18" charset="0"/>
                <a:cs typeface="Times New Roman" pitchFamily="18" charset="0"/>
              </a:rPr>
              <a:t>Примерный ответ:  </a:t>
            </a:r>
            <a:endParaRPr lang="ru-RU" b="1" dirty="0" smtClean="0">
              <a:latin typeface="Times New Roman" pitchFamily="18" charset="0"/>
              <a:cs typeface="Times New Roman" pitchFamily="18" charset="0"/>
            </a:endParaRPr>
          </a:p>
          <a:p>
            <a:pPr>
              <a:lnSpc>
                <a:spcPct val="150000"/>
              </a:lnSpc>
            </a:pPr>
            <a:r>
              <a:rPr lang="ru-RU" dirty="0" smtClean="0">
                <a:latin typeface="Times New Roman" pitchFamily="18" charset="0"/>
                <a:cs typeface="Times New Roman" pitchFamily="18" charset="0"/>
              </a:rPr>
              <a:t>Фотография – это  интересное событие  или яркий момент, запечатленные  на память.</a:t>
            </a:r>
          </a:p>
          <a:p>
            <a:pPr>
              <a:lnSpc>
                <a:spcPct val="150000"/>
              </a:lnSpc>
            </a:pPr>
            <a:r>
              <a:rPr lang="ru-RU" dirty="0" smtClean="0">
                <a:latin typeface="Times New Roman" pitchFamily="18" charset="0"/>
                <a:cs typeface="Times New Roman" pitchFamily="18" charset="0"/>
              </a:rPr>
              <a:t>На этом снимке  события происходят  на школьном дворе. Судя по  обстановке, дети </a:t>
            </a:r>
            <a:r>
              <a:rPr lang="ru-RU" dirty="0">
                <a:latin typeface="Times New Roman" pitchFamily="18" charset="0"/>
                <a:cs typeface="Times New Roman" pitchFamily="18" charset="0"/>
              </a:rPr>
              <a:t>празднуют окончание учебного </a:t>
            </a:r>
            <a:r>
              <a:rPr lang="ru-RU" dirty="0" smtClean="0">
                <a:latin typeface="Times New Roman" pitchFamily="18" charset="0"/>
                <a:cs typeface="Times New Roman" pitchFamily="18" charset="0"/>
              </a:rPr>
              <a:t>года. Все </a:t>
            </a:r>
            <a:r>
              <a:rPr lang="ru-RU" dirty="0">
                <a:latin typeface="Times New Roman" pitchFamily="18" charset="0"/>
                <a:cs typeface="Times New Roman" pitchFamily="18" charset="0"/>
              </a:rPr>
              <a:t>они одеты в парадную школьную форму: мальчики в черные костюмы, девочки в платья и белые фартуки. На голове девочек красуются белоснежные банты. В руках   школьники держат воздушные шары. </a:t>
            </a:r>
            <a:endParaRPr lang="ru-RU" dirty="0" smtClean="0">
              <a:latin typeface="Times New Roman" pitchFamily="18" charset="0"/>
              <a:cs typeface="Times New Roman" pitchFamily="18" charset="0"/>
            </a:endParaRPr>
          </a:p>
          <a:p>
            <a:pPr>
              <a:lnSpc>
                <a:spcPct val="150000"/>
              </a:lnSpc>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Наше внимание привлекают  мальчик </a:t>
            </a:r>
            <a:r>
              <a:rPr lang="ru-RU" dirty="0">
                <a:latin typeface="Times New Roman" pitchFamily="18" charset="0"/>
                <a:cs typeface="Times New Roman" pitchFamily="18" charset="0"/>
              </a:rPr>
              <a:t>и девочка.</a:t>
            </a:r>
            <a:r>
              <a:rPr lang="ru-RU" dirty="0" smtClean="0">
                <a:latin typeface="Times New Roman" pitchFamily="18" charset="0"/>
                <a:cs typeface="Times New Roman" pitchFamily="18" charset="0"/>
              </a:rPr>
              <a:t> Это  старшеклассники,  которые оканчивают  школу.  На детях  надеты традиционные выпускные </a:t>
            </a:r>
            <a:r>
              <a:rPr lang="ru-RU" dirty="0">
                <a:latin typeface="Times New Roman" pitchFamily="18" charset="0"/>
                <a:cs typeface="Times New Roman" pitchFamily="18" charset="0"/>
              </a:rPr>
              <a:t>ленты. </a:t>
            </a:r>
            <a:r>
              <a:rPr lang="ru-RU" dirty="0" smtClean="0">
                <a:latin typeface="Times New Roman" pitchFamily="18" charset="0"/>
                <a:cs typeface="Times New Roman" pitchFamily="18" charset="0"/>
              </a:rPr>
              <a:t>Ребята </a:t>
            </a:r>
            <a:r>
              <a:rPr lang="ru-RU" dirty="0">
                <a:latin typeface="Times New Roman" pitchFamily="18" charset="0"/>
                <a:cs typeface="Times New Roman" pitchFamily="18" charset="0"/>
              </a:rPr>
              <a:t>дают свой последний школьный звонок. </a:t>
            </a:r>
            <a:endParaRPr lang="ru-RU" dirty="0" smtClean="0">
              <a:latin typeface="Times New Roman" pitchFamily="18" charset="0"/>
              <a:cs typeface="Times New Roman" pitchFamily="18" charset="0"/>
            </a:endParaRPr>
          </a:p>
          <a:p>
            <a:pPr>
              <a:lnSpc>
                <a:spcPct val="150000"/>
              </a:lnSpc>
            </a:pPr>
            <a:r>
              <a:rPr lang="ru-RU" dirty="0" smtClean="0">
                <a:latin typeface="Times New Roman" pitchFamily="18" charset="0"/>
                <a:cs typeface="Times New Roman" pitchFamily="18" charset="0"/>
              </a:rPr>
              <a:t>На </a:t>
            </a:r>
            <a:r>
              <a:rPr lang="ru-RU" dirty="0">
                <a:latin typeface="Times New Roman" pitchFamily="18" charset="0"/>
                <a:cs typeface="Times New Roman" pitchFamily="18" charset="0"/>
              </a:rPr>
              <a:t>заднем </a:t>
            </a:r>
            <a:r>
              <a:rPr lang="ru-RU" dirty="0" smtClean="0">
                <a:latin typeface="Times New Roman" pitchFamily="18" charset="0"/>
                <a:cs typeface="Times New Roman" pitchFamily="18" charset="0"/>
              </a:rPr>
              <a:t>плане  мы видим  родителей</a:t>
            </a:r>
            <a:r>
              <a:rPr lang="ru-RU" dirty="0">
                <a:latin typeface="Times New Roman" pitchFamily="18" charset="0"/>
                <a:cs typeface="Times New Roman" pitchFamily="18" charset="0"/>
              </a:rPr>
              <a:t>, которые с замиранием сердца смотрят на своих повзрослевших детей. Атмосфера праздника </a:t>
            </a:r>
            <a:r>
              <a:rPr lang="ru-RU" dirty="0" smtClean="0">
                <a:latin typeface="Times New Roman" pitchFamily="18" charset="0"/>
                <a:cs typeface="Times New Roman" pitchFamily="18" charset="0"/>
              </a:rPr>
              <a:t> доброжелательная</a:t>
            </a:r>
            <a:r>
              <a:rPr lang="ru-RU" dirty="0">
                <a:latin typeface="Times New Roman" pitchFamily="18" charset="0"/>
                <a:cs typeface="Times New Roman" pitchFamily="18" charset="0"/>
              </a:rPr>
              <a:t>. Этому способствует солнечная погода и радостное настроение школьников. </a:t>
            </a:r>
            <a:endParaRPr lang="ru-RU" dirty="0" smtClean="0">
              <a:latin typeface="Times New Roman" pitchFamily="18" charset="0"/>
              <a:cs typeface="Times New Roman" pitchFamily="18" charset="0"/>
            </a:endParaRPr>
          </a:p>
          <a:p>
            <a:pPr>
              <a:lnSpc>
                <a:spcPct val="150000"/>
              </a:lnSpc>
            </a:pPr>
            <a:r>
              <a:rPr lang="ru-RU" dirty="0" smtClean="0">
                <a:latin typeface="Times New Roman" pitchFamily="18" charset="0"/>
                <a:cs typeface="Times New Roman" pitchFamily="18" charset="0"/>
              </a:rPr>
              <a:t>Этот снимок  оставил  у меня  самое  приятное впечатление, потому что   фотограф мастерски передал  настроение, царящее на  школьном празднике.</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11475108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19" y="620688"/>
            <a:ext cx="8524669" cy="5509200"/>
          </a:xfrm>
          <a:prstGeom prst="rect">
            <a:avLst/>
          </a:prstGeom>
        </p:spPr>
        <p:txBody>
          <a:bodyPr wrap="square">
            <a:spAutoFit/>
          </a:bodyPr>
          <a:lstStyle/>
          <a:p>
            <a:r>
              <a:rPr lang="ru-RU" sz="3200" dirty="0" smtClean="0">
                <a:latin typeface="Times New Roman" pitchFamily="18" charset="0"/>
                <a:cs typeface="Times New Roman" pitchFamily="18" charset="0"/>
              </a:rPr>
              <a:t>1.Расскажите </a:t>
            </a:r>
            <a:r>
              <a:rPr lang="ru-RU" sz="3200" dirty="0">
                <a:latin typeface="Times New Roman" pitchFamily="18" charset="0"/>
                <a:cs typeface="Times New Roman" pitchFamily="18" charset="0"/>
              </a:rPr>
              <a:t>о том, какой школьный праздник Вам запомнился.</a:t>
            </a:r>
          </a:p>
          <a:p>
            <a:endParaRPr lang="ru-RU" sz="3200" dirty="0" smtClean="0">
              <a:latin typeface="Times New Roman" pitchFamily="18" charset="0"/>
              <a:cs typeface="Times New Roman" pitchFamily="18" charset="0"/>
            </a:endParaRPr>
          </a:p>
          <a:p>
            <a:r>
              <a:rPr lang="ru-RU" sz="3200" dirty="0" smtClean="0">
                <a:latin typeface="Times New Roman" pitchFamily="18" charset="0"/>
                <a:cs typeface="Times New Roman" pitchFamily="18" charset="0"/>
              </a:rPr>
              <a:t>2</a:t>
            </a:r>
            <a:r>
              <a:rPr lang="ru-RU" sz="3200" dirty="0">
                <a:latin typeface="Times New Roman" pitchFamily="18" charset="0"/>
                <a:cs typeface="Times New Roman" pitchFamily="18" charset="0"/>
              </a:rPr>
              <a:t>. Каким знаменательным событиям посвящены Ваши школьные праздники?</a:t>
            </a:r>
          </a:p>
          <a:p>
            <a:endParaRPr lang="ru-RU" sz="3200" dirty="0" smtClean="0">
              <a:latin typeface="Times New Roman" pitchFamily="18" charset="0"/>
              <a:cs typeface="Times New Roman" pitchFamily="18" charset="0"/>
            </a:endParaRPr>
          </a:p>
          <a:p>
            <a:r>
              <a:rPr lang="ru-RU" sz="3200" dirty="0" smtClean="0">
                <a:latin typeface="Times New Roman" pitchFamily="18" charset="0"/>
                <a:cs typeface="Times New Roman" pitchFamily="18" charset="0"/>
              </a:rPr>
              <a:t>3</a:t>
            </a:r>
            <a:r>
              <a:rPr lang="ru-RU" sz="3200" dirty="0">
                <a:latin typeface="Times New Roman" pitchFamily="18" charset="0"/>
                <a:cs typeface="Times New Roman" pitchFamily="18" charset="0"/>
              </a:rPr>
              <a:t>. Кем интереснее быть на празднике: участником, организатором или зрителем?</a:t>
            </a:r>
          </a:p>
          <a:p>
            <a:endParaRPr lang="ru-RU" sz="3200" dirty="0" smtClean="0">
              <a:latin typeface="Times New Roman" pitchFamily="18" charset="0"/>
              <a:cs typeface="Times New Roman" pitchFamily="18" charset="0"/>
            </a:endParaRPr>
          </a:p>
          <a:p>
            <a:r>
              <a:rPr lang="ru-RU" sz="3200" dirty="0" smtClean="0">
                <a:latin typeface="Times New Roman" pitchFamily="18" charset="0"/>
                <a:cs typeface="Times New Roman" pitchFamily="18" charset="0"/>
              </a:rPr>
              <a:t>4</a:t>
            </a:r>
            <a:r>
              <a:rPr lang="ru-RU" sz="3200" dirty="0">
                <a:latin typeface="Times New Roman" pitchFamily="18" charset="0"/>
                <a:cs typeface="Times New Roman" pitchFamily="18" charset="0"/>
              </a:rPr>
              <a:t>. Когда можно сказать, что праздник удался?</a:t>
            </a:r>
          </a:p>
          <a:p>
            <a:r>
              <a:rPr lang="ru-RU" sz="3200" dirty="0">
                <a:latin typeface="Times New Roman" pitchFamily="18" charset="0"/>
                <a:cs typeface="Times New Roman" pitchFamily="18" charset="0"/>
              </a:rPr>
              <a:t> </a:t>
            </a:r>
          </a:p>
        </p:txBody>
      </p:sp>
    </p:spTree>
    <p:extLst>
      <p:ext uri="{BB962C8B-B14F-4D97-AF65-F5344CB8AC3E}">
        <p14:creationId xmlns:p14="http://schemas.microsoft.com/office/powerpoint/2010/main" val="971366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43740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38144" y="162798"/>
            <a:ext cx="7978271" cy="400110"/>
          </a:xfrm>
          <a:prstGeom prst="rect">
            <a:avLst/>
          </a:prstGeom>
        </p:spPr>
        <p:txBody>
          <a:bodyPr wrap="square">
            <a:spAutoFit/>
          </a:bodyPr>
          <a:lstStyle/>
          <a:p>
            <a:r>
              <a:rPr lang="ru-RU" dirty="0"/>
              <a:t> </a:t>
            </a:r>
            <a:r>
              <a:rPr lang="ru-RU" sz="2000" dirty="0" smtClean="0">
                <a:latin typeface="Times New Roman" pitchFamily="18" charset="0"/>
                <a:cs typeface="Times New Roman" pitchFamily="18" charset="0"/>
              </a:rPr>
              <a:t>Тема 1. Описание  фотографии.   Тема «Зима пришла»</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680093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556792"/>
            <a:ext cx="8568952" cy="3892861"/>
          </a:xfrm>
          <a:prstGeom prst="rect">
            <a:avLst/>
          </a:prstGeom>
        </p:spPr>
        <p:txBody>
          <a:bodyPr wrap="square">
            <a:spAutoFit/>
          </a:bodyPr>
          <a:lstStyle/>
          <a:p>
            <a:pPr algn="ctr">
              <a:lnSpc>
                <a:spcPct val="150000"/>
              </a:lnSpc>
            </a:pPr>
            <a:r>
              <a:rPr lang="ru-RU" sz="2800" dirty="0" smtClean="0">
                <a:latin typeface="Times New Roman" pitchFamily="18" charset="0"/>
                <a:cs typeface="Times New Roman" pitchFamily="18" charset="0"/>
              </a:rPr>
              <a:t>Задание 4</a:t>
            </a:r>
          </a:p>
          <a:p>
            <a:pPr>
              <a:lnSpc>
                <a:spcPct val="150000"/>
              </a:lnSpc>
            </a:pPr>
            <a:r>
              <a:rPr lang="ru-RU" sz="2800" dirty="0" smtClean="0">
                <a:latin typeface="Times New Roman" pitchFamily="18" charset="0"/>
                <a:cs typeface="Times New Roman" pitchFamily="18" charset="0"/>
              </a:rPr>
              <a:t>1</a:t>
            </a:r>
            <a:r>
              <a:rPr lang="ru-RU" sz="2800" dirty="0">
                <a:latin typeface="Times New Roman" pitchFamily="18" charset="0"/>
                <a:cs typeface="Times New Roman" pitchFamily="18" charset="0"/>
              </a:rPr>
              <a:t>. Любите ли Вы зиму?</a:t>
            </a:r>
          </a:p>
          <a:p>
            <a:pPr>
              <a:lnSpc>
                <a:spcPct val="150000"/>
              </a:lnSpc>
            </a:pPr>
            <a:r>
              <a:rPr lang="ru-RU" sz="2800" dirty="0">
                <a:latin typeface="Times New Roman" pitchFamily="18" charset="0"/>
                <a:cs typeface="Times New Roman" pitchFamily="18" charset="0"/>
              </a:rPr>
              <a:t>2. Почему первый снег всегда поднимает настроение?</a:t>
            </a:r>
          </a:p>
          <a:p>
            <a:pPr>
              <a:lnSpc>
                <a:spcPct val="150000"/>
              </a:lnSpc>
            </a:pPr>
            <a:r>
              <a:rPr lang="ru-RU" sz="2800" dirty="0">
                <a:latin typeface="Times New Roman" pitchFamily="18" charset="0"/>
                <a:cs typeface="Times New Roman" pitchFamily="18" charset="0"/>
              </a:rPr>
              <a:t>3. Какие события, происходящие зимой, Вам особенно памятны?</a:t>
            </a:r>
          </a:p>
          <a:p>
            <a:pPr>
              <a:lnSpc>
                <a:spcPct val="150000"/>
              </a:lnSpc>
            </a:pPr>
            <a:r>
              <a:rPr lang="ru-RU" sz="2800" dirty="0">
                <a:latin typeface="Times New Roman" pitchFamily="18" charset="0"/>
                <a:cs typeface="Times New Roman" pitchFamily="18" charset="0"/>
              </a:rPr>
              <a:t> </a:t>
            </a:r>
          </a:p>
        </p:txBody>
      </p:sp>
    </p:spTree>
    <p:extLst>
      <p:ext uri="{BB962C8B-B14F-4D97-AF65-F5344CB8AC3E}">
        <p14:creationId xmlns:p14="http://schemas.microsoft.com/office/powerpoint/2010/main" val="1737362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445" y="476672"/>
            <a:ext cx="7872875" cy="59046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941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Обратите внимание!  Фотография начинается с замысла , который фотограф хочет воплотить в своем фотоснимке и донести до зрителя.  Фотограф находит в окружающем мире тот изобразительный материал, который ляжет в основу снимка, отбирая только то, что раскрывает смысл и содержание его замысла, следовательно, смысловой центр снимка является его зрительным центром.  Смысловой центр снимка – это центр сюжета, главный объект изображения, через который раскрывается замысел фотограф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63269"/>
            <a:ext cx="7877713" cy="59082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780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584843" cy="59046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076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47" y="404664"/>
            <a:ext cx="7920880" cy="59406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443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961"/>
          <a:stretch/>
        </p:blipFill>
        <p:spPr bwMode="auto">
          <a:xfrm>
            <a:off x="1043609" y="3546503"/>
            <a:ext cx="7237040" cy="263838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748" y="964390"/>
            <a:ext cx="73279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50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14264"/>
            <a:ext cx="7632848" cy="57246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174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620688"/>
            <a:ext cx="7632848" cy="57246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588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622276"/>
            <a:ext cx="7486715" cy="56150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80584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TotalTime>
  <Words>101</Words>
  <Application>Microsoft Office PowerPoint</Application>
  <PresentationFormat>Экран (4:3)</PresentationFormat>
  <Paragraphs>28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Описание фотографии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План -схема описания фотографии:                     (место -объект – его признаки) 1. Вступление 2.Где происходит событие?  3.Какое  событие? Какие детали это подтверждают? 4.Кого мы видим на переднем плане?  Кто или что привлекает наше внимание? Их  признаки. 5.Кого мы видим на заднем плане? Их признаки. 6.Атмосфера этого события. 7.Погода. Время года. 8. Впечатление от фотографии.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Описание фотографии</dc:title>
  <dc:creator>Татьяна</dc:creator>
  <cp:lastModifiedBy>Татьяна</cp:lastModifiedBy>
  <cp:revision>8</cp:revision>
  <dcterms:created xsi:type="dcterms:W3CDTF">2022-02-06T09:38:35Z</dcterms:created>
  <dcterms:modified xsi:type="dcterms:W3CDTF">2022-08-24T13:40:11Z</dcterms:modified>
</cp:coreProperties>
</file>