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3" r:id="rId4"/>
    <p:sldId id="258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02" y="-9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1E7F-6C11-4532-A196-FC80DA054DFE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BCF3-4116-4D68-8371-6E60475A3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2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1E7F-6C11-4532-A196-FC80DA054DFE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BCF3-4116-4D68-8371-6E60475A3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70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1E7F-6C11-4532-A196-FC80DA054DFE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BCF3-4116-4D68-8371-6E60475A3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7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1E7F-6C11-4532-A196-FC80DA054DFE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BCF3-4116-4D68-8371-6E60475A3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1E7F-6C11-4532-A196-FC80DA054DFE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BCF3-4116-4D68-8371-6E60475A3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1E7F-6C11-4532-A196-FC80DA054DFE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BCF3-4116-4D68-8371-6E60475A3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22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1E7F-6C11-4532-A196-FC80DA054DFE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BCF3-4116-4D68-8371-6E60475A3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66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1E7F-6C11-4532-A196-FC80DA054DFE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BCF3-4116-4D68-8371-6E60475A3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87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1E7F-6C11-4532-A196-FC80DA054DFE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BCF3-4116-4D68-8371-6E60475A3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68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1E7F-6C11-4532-A196-FC80DA054DFE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BCF3-4116-4D68-8371-6E60475A3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252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1E7F-6C11-4532-A196-FC80DA054DFE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9BCF3-4116-4D68-8371-6E60475A3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9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1E7F-6C11-4532-A196-FC80DA054DFE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9BCF3-4116-4D68-8371-6E60475A3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13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asyen.ru/load/shablony_prezentacij/dlja_doshkolnikov/shablony_dlja_sozdanija_prezentacij_po_teme_skazki_a_s_pushkina_1/522-1-0-71255" TargetMode="External"/><Relationship Id="rId7" Type="http://schemas.openxmlformats.org/officeDocument/2006/relationships/hyperlink" Target="https://hotplayer.ru/?s=%D0%A0%D0%B8%D0%BC%D1%81%D0%BA%D0%B8%D0%B9-%D0%9A%D0%BE%D1%80%D1%81%D0%B0%D0%BA%D0%BE%D0%B2%20%D0%A2%D1%80%D0%B8%20%D0%A7%D1%83%D0%B4%D0%B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" TargetMode="External"/><Relationship Id="rId5" Type="http://schemas.openxmlformats.org/officeDocument/2006/relationships/hyperlink" Target="https://www.youtube.com/watch?v=UgOcLKaP9Dc" TargetMode="External"/><Relationship Id="rId4" Type="http://schemas.openxmlformats.org/officeDocument/2006/relationships/hyperlink" Target="https://yandex.ru/images/search?from=tabbar&amp;text=%D1%81%D0%BA%D0%B0%D0%B7%D0%BA%D0%B0%20%D0%BE%20%D1%86%D0%B0%D1%80%D0%B5%20%D1%81%D0%B0%D0%BB%D1%82%D0%B0%D0%BD%D0%B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6575" y="1405697"/>
            <a:ext cx="9693498" cy="285720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Тема урока:</a:t>
            </a:r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«Что за прелесть эти сказки! </a:t>
            </a:r>
            <a:b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Три чуда»</a:t>
            </a:r>
            <a:b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4 класс</a:t>
            </a:r>
            <a:endParaRPr lang="ru-RU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22017" y="4497768"/>
            <a:ext cx="4228563" cy="1655762"/>
          </a:xfrm>
        </p:spPr>
        <p:txBody>
          <a:bodyPr/>
          <a:lstStyle/>
          <a:p>
            <a:pPr algn="r"/>
            <a:r>
              <a:rPr lang="ru-RU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Балахонова</a:t>
            </a:r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Екатерина Васильевна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МАОУ СШ №150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0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5326" y="734095"/>
            <a:ext cx="4995929" cy="1124018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>
                <a:solidFill>
                  <a:srgbClr val="FFC000"/>
                </a:solidFill>
                <a:latin typeface="Monotype Corsiva" panose="03010101010201010101" pitchFamily="66" charset="0"/>
              </a:rPr>
              <a:t>Второе </a:t>
            </a:r>
            <a:r>
              <a:rPr lang="ru-RU" u="sng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чудо</a:t>
            </a:r>
            <a:br>
              <a:rPr lang="ru-RU" u="sng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33 богатыря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4826" y="1384358"/>
            <a:ext cx="3966693" cy="457084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300" dirty="0">
                <a:latin typeface="Monotype Corsiva" panose="03010101010201010101" pitchFamily="66" charset="0"/>
              </a:rPr>
              <a:t>А второе в граде диво:</a:t>
            </a:r>
            <a:br>
              <a:rPr lang="ru-RU" sz="3300" dirty="0">
                <a:latin typeface="Monotype Corsiva" panose="03010101010201010101" pitchFamily="66" charset="0"/>
              </a:rPr>
            </a:br>
            <a:r>
              <a:rPr lang="ru-RU" sz="3300" dirty="0">
                <a:latin typeface="Monotype Corsiva" panose="03010101010201010101" pitchFamily="66" charset="0"/>
              </a:rPr>
              <a:t>Море вздуется бурливо,</a:t>
            </a:r>
            <a:br>
              <a:rPr lang="ru-RU" sz="3300" dirty="0">
                <a:latin typeface="Monotype Corsiva" panose="03010101010201010101" pitchFamily="66" charset="0"/>
              </a:rPr>
            </a:br>
            <a:r>
              <a:rPr lang="ru-RU" sz="3300" dirty="0">
                <a:latin typeface="Monotype Corsiva" panose="03010101010201010101" pitchFamily="66" charset="0"/>
              </a:rPr>
              <a:t>Закипит, подымет вой,</a:t>
            </a:r>
            <a:br>
              <a:rPr lang="ru-RU" sz="3300" dirty="0">
                <a:latin typeface="Monotype Corsiva" panose="03010101010201010101" pitchFamily="66" charset="0"/>
              </a:rPr>
            </a:br>
            <a:r>
              <a:rPr lang="ru-RU" sz="3300" dirty="0">
                <a:latin typeface="Monotype Corsiva" panose="03010101010201010101" pitchFamily="66" charset="0"/>
              </a:rPr>
              <a:t>Хлынет на берег пустой,</a:t>
            </a:r>
            <a:br>
              <a:rPr lang="ru-RU" sz="3300" dirty="0">
                <a:latin typeface="Monotype Corsiva" panose="03010101010201010101" pitchFamily="66" charset="0"/>
              </a:rPr>
            </a:br>
            <a:r>
              <a:rPr lang="ru-RU" sz="3300" dirty="0">
                <a:latin typeface="Monotype Corsiva" panose="03010101010201010101" pitchFamily="66" charset="0"/>
              </a:rPr>
              <a:t>Разольется в шумном беге</a:t>
            </a:r>
            <a:br>
              <a:rPr lang="ru-RU" sz="3300" dirty="0">
                <a:latin typeface="Monotype Corsiva" panose="03010101010201010101" pitchFamily="66" charset="0"/>
              </a:rPr>
            </a:br>
            <a:r>
              <a:rPr lang="ru-RU" sz="3300" dirty="0">
                <a:latin typeface="Monotype Corsiva" panose="03010101010201010101" pitchFamily="66" charset="0"/>
              </a:rPr>
              <a:t>И останутся на бреге</a:t>
            </a:r>
            <a:br>
              <a:rPr lang="ru-RU" sz="3300" dirty="0">
                <a:latin typeface="Monotype Corsiva" panose="03010101010201010101" pitchFamily="66" charset="0"/>
              </a:rPr>
            </a:br>
            <a:r>
              <a:rPr lang="ru-RU" sz="3300" dirty="0">
                <a:latin typeface="Monotype Corsiva" panose="03010101010201010101" pitchFamily="66" charset="0"/>
              </a:rPr>
              <a:t>В чешуе, как жар горя,</a:t>
            </a:r>
            <a:br>
              <a:rPr lang="ru-RU" sz="3300" dirty="0">
                <a:latin typeface="Monotype Corsiva" panose="03010101010201010101" pitchFamily="66" charset="0"/>
              </a:rPr>
            </a:br>
            <a:r>
              <a:rPr lang="ru-RU" sz="3300" dirty="0">
                <a:latin typeface="Monotype Corsiva" panose="03010101010201010101" pitchFamily="66" charset="0"/>
              </a:rPr>
              <a:t>Тридцать три богатыря.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300" dirty="0">
                <a:latin typeface="Monotype Corsiva" panose="03010101010201010101" pitchFamily="66" charset="0"/>
              </a:rPr>
              <a:t>Все красавцы молодые,</a:t>
            </a:r>
            <a:br>
              <a:rPr lang="ru-RU" sz="3300" dirty="0">
                <a:latin typeface="Monotype Corsiva" panose="03010101010201010101" pitchFamily="66" charset="0"/>
              </a:rPr>
            </a:br>
            <a:r>
              <a:rPr lang="ru-RU" sz="3300" dirty="0">
                <a:latin typeface="Monotype Corsiva" panose="03010101010201010101" pitchFamily="66" charset="0"/>
              </a:rPr>
              <a:t>Великаны удалые,</a:t>
            </a:r>
            <a:br>
              <a:rPr lang="ru-RU" sz="3300" dirty="0">
                <a:latin typeface="Monotype Corsiva" panose="03010101010201010101" pitchFamily="66" charset="0"/>
              </a:rPr>
            </a:br>
            <a:r>
              <a:rPr lang="ru-RU" sz="3300" dirty="0">
                <a:latin typeface="Monotype Corsiva" panose="03010101010201010101" pitchFamily="66" charset="0"/>
              </a:rPr>
              <a:t>Все равны, как на подбор,</a:t>
            </a:r>
            <a:br>
              <a:rPr lang="ru-RU" sz="3300" dirty="0">
                <a:latin typeface="Monotype Corsiva" panose="03010101010201010101" pitchFamily="66" charset="0"/>
              </a:rPr>
            </a:br>
            <a:r>
              <a:rPr lang="ru-RU" sz="3300" dirty="0">
                <a:latin typeface="Monotype Corsiva" panose="03010101010201010101" pitchFamily="66" charset="0"/>
              </a:rPr>
              <a:t>С ними дядька Черномор".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65" y="1858113"/>
            <a:ext cx="4558155" cy="3410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71" y="3582281"/>
            <a:ext cx="3590855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20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05307"/>
            <a:ext cx="10515600" cy="1085381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>
                <a:solidFill>
                  <a:srgbClr val="FFC000"/>
                </a:solidFill>
                <a:latin typeface="Monotype Corsiva" panose="03010101010201010101" pitchFamily="66" charset="0"/>
              </a:rPr>
              <a:t>Третье чудо</a:t>
            </a: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тема Царевны Лебедь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0766" y="1825625"/>
            <a:ext cx="10053034" cy="4351338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latin typeface="Monotype Corsiva" panose="03010101010201010101" pitchFamily="66" charset="0"/>
              </a:rPr>
              <a:t>Говорят, царевна есть,</a:t>
            </a:r>
            <a:br>
              <a:rPr lang="ru-RU" i="1" dirty="0">
                <a:latin typeface="Monotype Corsiva" panose="03010101010201010101" pitchFamily="66" charset="0"/>
              </a:rPr>
            </a:br>
            <a:r>
              <a:rPr lang="ru-RU" i="1" dirty="0">
                <a:latin typeface="Monotype Corsiva" panose="03010101010201010101" pitchFamily="66" charset="0"/>
              </a:rPr>
              <a:t>Что не можно глаз </a:t>
            </a:r>
            <a:r>
              <a:rPr lang="ru-RU" i="1" dirty="0" err="1">
                <a:latin typeface="Monotype Corsiva" panose="03010101010201010101" pitchFamily="66" charset="0"/>
              </a:rPr>
              <a:t>отвесть</a:t>
            </a:r>
            <a:r>
              <a:rPr lang="ru-RU" i="1" dirty="0">
                <a:latin typeface="Monotype Corsiva" panose="03010101010201010101" pitchFamily="66" charset="0"/>
              </a:rPr>
              <a:t>.</a:t>
            </a:r>
            <a:br>
              <a:rPr lang="ru-RU" i="1" dirty="0">
                <a:latin typeface="Monotype Corsiva" panose="03010101010201010101" pitchFamily="66" charset="0"/>
              </a:rPr>
            </a:br>
            <a:r>
              <a:rPr lang="ru-RU" i="1" dirty="0">
                <a:latin typeface="Monotype Corsiva" panose="03010101010201010101" pitchFamily="66" charset="0"/>
              </a:rPr>
              <a:t>Днем свет божий затмевает,</a:t>
            </a:r>
            <a:br>
              <a:rPr lang="ru-RU" i="1" dirty="0">
                <a:latin typeface="Monotype Corsiva" panose="03010101010201010101" pitchFamily="66" charset="0"/>
              </a:rPr>
            </a:br>
            <a:r>
              <a:rPr lang="ru-RU" i="1" dirty="0">
                <a:latin typeface="Monotype Corsiva" panose="03010101010201010101" pitchFamily="66" charset="0"/>
              </a:rPr>
              <a:t>Ночью землю освещает -</a:t>
            </a:r>
            <a:br>
              <a:rPr lang="ru-RU" i="1" dirty="0">
                <a:latin typeface="Monotype Corsiva" panose="03010101010201010101" pitchFamily="66" charset="0"/>
              </a:rPr>
            </a:br>
            <a:r>
              <a:rPr lang="ru-RU" i="1" dirty="0">
                <a:latin typeface="Monotype Corsiva" panose="03010101010201010101" pitchFamily="66" charset="0"/>
              </a:rPr>
              <a:t>Месяц под косой блестит,</a:t>
            </a:r>
            <a:br>
              <a:rPr lang="ru-RU" i="1" dirty="0">
                <a:latin typeface="Monotype Corsiva" panose="03010101010201010101" pitchFamily="66" charset="0"/>
              </a:rPr>
            </a:br>
            <a:r>
              <a:rPr lang="ru-RU" i="1" dirty="0">
                <a:latin typeface="Monotype Corsiva" panose="03010101010201010101" pitchFamily="66" charset="0"/>
              </a:rPr>
              <a:t>А во лбу звезда горит.</a:t>
            </a:r>
            <a:br>
              <a:rPr lang="ru-RU" i="1" dirty="0">
                <a:latin typeface="Monotype Corsiva" panose="03010101010201010101" pitchFamily="66" charset="0"/>
              </a:rPr>
            </a:br>
            <a:r>
              <a:rPr lang="ru-RU" i="1" dirty="0">
                <a:latin typeface="Monotype Corsiva" panose="03010101010201010101" pitchFamily="66" charset="0"/>
              </a:rPr>
              <a:t>А сама-то величава,</a:t>
            </a:r>
            <a:br>
              <a:rPr lang="ru-RU" i="1" dirty="0">
                <a:latin typeface="Monotype Corsiva" panose="03010101010201010101" pitchFamily="66" charset="0"/>
              </a:rPr>
            </a:br>
            <a:r>
              <a:rPr lang="ru-RU" i="1" dirty="0">
                <a:latin typeface="Monotype Corsiva" panose="03010101010201010101" pitchFamily="66" charset="0"/>
              </a:rPr>
              <a:t>Выступает, будто пава;</a:t>
            </a:r>
            <a:br>
              <a:rPr lang="ru-RU" i="1" dirty="0">
                <a:latin typeface="Monotype Corsiva" panose="03010101010201010101" pitchFamily="66" charset="0"/>
              </a:rPr>
            </a:br>
            <a:r>
              <a:rPr lang="ru-RU" i="1" dirty="0" err="1">
                <a:latin typeface="Monotype Corsiva" panose="03010101010201010101" pitchFamily="66" charset="0"/>
              </a:rPr>
              <a:t>Сладку</a:t>
            </a:r>
            <a:r>
              <a:rPr lang="ru-RU" i="1" dirty="0">
                <a:latin typeface="Monotype Corsiva" panose="03010101010201010101" pitchFamily="66" charset="0"/>
              </a:rPr>
              <a:t> речь-то говорит,</a:t>
            </a:r>
            <a:br>
              <a:rPr lang="ru-RU" i="1" dirty="0">
                <a:latin typeface="Monotype Corsiva" panose="03010101010201010101" pitchFamily="66" charset="0"/>
              </a:rPr>
            </a:br>
            <a:r>
              <a:rPr lang="ru-RU" i="1" dirty="0">
                <a:latin typeface="Monotype Corsiva" panose="03010101010201010101" pitchFamily="66" charset="0"/>
              </a:rPr>
              <a:t>Будто реченька журчит.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034" y="2905870"/>
            <a:ext cx="6558049" cy="34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06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medi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6148" y="1714905"/>
            <a:ext cx="6099701" cy="3428190"/>
          </a:xfrm>
        </p:spPr>
      </p:pic>
    </p:spTree>
    <p:extLst>
      <p:ext uri="{BB962C8B-B14F-4D97-AF65-F5344CB8AC3E}">
        <p14:creationId xmlns:p14="http://schemas.microsoft.com/office/powerpoint/2010/main" val="254197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Используемые источники</a:t>
            </a:r>
            <a:endParaRPr lang="ru-RU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 smtClean="0">
                <a:hlinkClick r:id="rId3"/>
              </a:rPr>
              <a:t>https</a:t>
            </a:r>
            <a:r>
              <a:rPr lang="en-US" sz="1800" dirty="0">
                <a:hlinkClick r:id="rId3"/>
              </a:rPr>
              <a:t>://</a:t>
            </a:r>
            <a:r>
              <a:rPr lang="en-US" sz="1800" dirty="0" smtClean="0">
                <a:hlinkClick r:id="rId3"/>
              </a:rPr>
              <a:t>easyen.ru/load/shablony_prezentacij/dlja_doshkolnikov/shablony_dlja_sozdanija_prezentacij_po_teme_skazki_a_s_pushkina_1/522-1-0-71255</a:t>
            </a:r>
            <a:endParaRPr lang="ru-RU" sz="1800" dirty="0" smtClean="0"/>
          </a:p>
          <a:p>
            <a:pPr marL="0" indent="0">
              <a:buNone/>
            </a:pPr>
            <a:r>
              <a:rPr lang="en-US" sz="1800" dirty="0">
                <a:hlinkClick r:id="rId4"/>
              </a:rPr>
              <a:t>https://yandex.ru/images/search?from=tabbar&amp;text=%</a:t>
            </a:r>
            <a:r>
              <a:rPr lang="en-US" sz="1800" dirty="0" smtClean="0">
                <a:hlinkClick r:id="rId4"/>
              </a:rPr>
              <a:t>D1%81%D0%BA%D0%B0%D0%B7%D0%BA%D0%B0%20%D0%BE%20%D1%86%D0%B0%D1%80%D0%B5%20%D1%81%D0%B0%D0%BB%D1%82%D0%B0%D0%BD%D0%B5</a:t>
            </a:r>
            <a:endParaRPr lang="ru-RU" sz="1800" dirty="0" smtClean="0"/>
          </a:p>
          <a:p>
            <a:pPr marL="0" indent="0">
              <a:buNone/>
            </a:pPr>
            <a:r>
              <a:rPr lang="en-US" sz="1800" dirty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www.youtube.com/watch?v=UgOcLKaP9Dc</a:t>
            </a:r>
            <a:endParaRPr lang="ru-RU" sz="1800" dirty="0" smtClean="0"/>
          </a:p>
          <a:p>
            <a:pPr marL="0" indent="0">
              <a:buNone/>
            </a:pPr>
            <a:r>
              <a:rPr lang="en-US" sz="1800" dirty="0">
                <a:hlinkClick r:id="rId6"/>
              </a:rPr>
              <a:t>https://www.youtube.com</a:t>
            </a:r>
            <a:r>
              <a:rPr lang="en-US" sz="1800" dirty="0" smtClean="0">
                <a:hlinkClick r:id="rId6"/>
              </a:rPr>
              <a:t>/</a:t>
            </a:r>
            <a:endParaRPr lang="ru-RU" sz="1800" dirty="0" smtClean="0"/>
          </a:p>
          <a:p>
            <a:pPr marL="0" indent="0">
              <a:buNone/>
            </a:pPr>
            <a:r>
              <a:rPr lang="en-US" sz="1800" dirty="0">
                <a:hlinkClick r:id="rId7"/>
              </a:rPr>
              <a:t>https://hotplayer.ru/?s=%D0%A0%D0%B8%D0%BC%D1%81%D0%BA%D0%B8%D0%B9-%</a:t>
            </a:r>
            <a:r>
              <a:rPr lang="en-US" sz="1800" dirty="0" smtClean="0">
                <a:hlinkClick r:id="rId7"/>
              </a:rPr>
              <a:t>D0%9A%D0%BE%D1%80%D1%81%D0%B0%D0%BA%D0%BE%D0%B2%20%D0%A2%D1%80%D0%B8%20%D0%A7%D1%83%D0%B4%D0%B0</a:t>
            </a:r>
            <a:endParaRPr lang="ru-RU" sz="1800" dirty="0" smtClean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426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 гостях у сказки застав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2180" y="87044"/>
            <a:ext cx="9938197" cy="66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0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163" y="3039413"/>
            <a:ext cx="4726548" cy="217653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Что за прелесть эти сказки.</a:t>
            </a:r>
            <a:b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Три чуда.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3650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8288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944" y="888642"/>
            <a:ext cx="10709856" cy="5288321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>
                <a:latin typeface="Monotype Corsiva" panose="03010101010201010101" pitchFamily="66" charset="0"/>
              </a:rPr>
              <a:t>В каждой сказке есть </a:t>
            </a:r>
            <a:r>
              <a:rPr lang="ru-RU" sz="4000" u="sng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ЧУДО. </a:t>
            </a:r>
            <a:r>
              <a:rPr lang="ru-RU" sz="4000" dirty="0" smtClean="0">
                <a:latin typeface="Monotype Corsiva" panose="03010101010201010101" pitchFamily="66" charset="0"/>
              </a:rPr>
              <a:t>Сказочное чудо стихов композитор передал в музыке.</a:t>
            </a:r>
          </a:p>
          <a:p>
            <a:pPr marL="0" indent="0" algn="ctr">
              <a:buNone/>
            </a:pP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Николай Андреевич Римский-Корсаков </a:t>
            </a:r>
          </a:p>
          <a:p>
            <a:pPr marL="0" indent="0" algn="ctr">
              <a:buNone/>
            </a:pP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(1844-1908)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Monotype Corsiva" panose="03010101010201010101" pitchFamily="66" charset="0"/>
              </a:rPr>
              <a:t> Русский композитор- сказочник,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Monotype Corsiva" panose="03010101010201010101" pitchFamily="66" charset="0"/>
              </a:rPr>
              <a:t> Морской офицер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Monotype Corsiva" panose="03010101010201010101" pitchFamily="66" charset="0"/>
              </a:rPr>
              <a:t> Сочинил 15 опер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084" y="2708307"/>
            <a:ext cx="3306625" cy="69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1567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055477-A043-42F7-B396-ECC930975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670"/>
            <a:ext cx="10515600" cy="1124018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rgbClr val="FFC000"/>
                </a:solidFill>
                <a:latin typeface="Monotype Corsiva" panose="03010101010201010101" pitchFamily="66" charset="0"/>
              </a:rPr>
              <a:t>Опера «Сказка о царе </a:t>
            </a:r>
            <a:r>
              <a:rPr lang="ru-RU" sz="5400" dirty="0" err="1">
                <a:solidFill>
                  <a:srgbClr val="FFC000"/>
                </a:solidFill>
                <a:latin typeface="Monotype Corsiva" panose="03010101010201010101" pitchFamily="66" charset="0"/>
              </a:rPr>
              <a:t>Салтане</a:t>
            </a:r>
            <a:r>
              <a:rPr lang="ru-RU" sz="5400" dirty="0">
                <a:solidFill>
                  <a:srgbClr val="FFC000"/>
                </a:solidFill>
                <a:latin typeface="Monotype Corsiva" panose="03010101010201010101" pitchFamily="66" charset="0"/>
              </a:rPr>
              <a:t>»</a:t>
            </a:r>
            <a:endParaRPr lang="ru-RU" sz="5400" dirty="0">
              <a:latin typeface="Monotype Corsiva" panose="03010101010201010101" pitchFamily="66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42992" y="1540189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smtClean="0">
                <a:latin typeface="Monotype Corsiva" panose="03010101010201010101" pitchFamily="66" charset="0"/>
              </a:rPr>
              <a:t>В синем небе звезды блещут,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200" smtClean="0">
                <a:latin typeface="Monotype Corsiva" panose="03010101010201010101" pitchFamily="66" charset="0"/>
              </a:rPr>
              <a:t>В синем море волны хлещут;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200" smtClean="0">
                <a:latin typeface="Monotype Corsiva" panose="03010101010201010101" pitchFamily="66" charset="0"/>
              </a:rPr>
              <a:t>Туча по небу идет,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200" smtClean="0">
                <a:latin typeface="Monotype Corsiva" panose="03010101010201010101" pitchFamily="66" charset="0"/>
              </a:rPr>
              <a:t>Бочка по морю плывет.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200" smtClean="0">
                <a:latin typeface="Monotype Corsiva" panose="03010101010201010101" pitchFamily="66" charset="0"/>
              </a:rPr>
              <a:t>Словно горькая вдовица,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200" smtClean="0">
                <a:latin typeface="Monotype Corsiva" panose="03010101010201010101" pitchFamily="66" charset="0"/>
              </a:rPr>
              <a:t>Плачет, бьется в ней царица;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200" smtClean="0">
                <a:latin typeface="Monotype Corsiva" panose="03010101010201010101" pitchFamily="66" charset="0"/>
              </a:rPr>
              <a:t>И растет ребенок там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200" smtClean="0">
                <a:latin typeface="Monotype Corsiva" panose="03010101010201010101" pitchFamily="66" charset="0"/>
              </a:rPr>
              <a:t>Не по дням, а по часам.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33498"/>
            <a:ext cx="5547841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50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055477-A043-42F7-B396-ECC930975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704"/>
            <a:ext cx="10515600" cy="759854"/>
          </a:xfrm>
        </p:spPr>
        <p:txBody>
          <a:bodyPr>
            <a:noAutofit/>
          </a:bodyPr>
          <a:lstStyle/>
          <a:p>
            <a:pPr algn="ctr"/>
            <a:r>
              <a:rPr lang="ru-RU" u="sng" dirty="0">
                <a:solidFill>
                  <a:srgbClr val="C00000"/>
                </a:solidFill>
                <a:latin typeface="Monotype Corsiva" panose="03010101010201010101" pitchFamily="66" charset="0"/>
              </a:rPr>
              <a:t>Слушаем:</a:t>
            </a: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вступление ко </a:t>
            </a:r>
            <a:r>
              <a:rPr lang="en-US" dirty="0">
                <a:solidFill>
                  <a:srgbClr val="FFC000"/>
                </a:solidFill>
                <a:latin typeface="Monotype Corsiva" panose="03010101010201010101" pitchFamily="66" charset="0"/>
              </a:rPr>
              <a:t>II </a:t>
            </a: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действию оперы</a:t>
            </a:r>
            <a:b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 «Сказка о царе </a:t>
            </a:r>
            <a:r>
              <a:rPr lang="ru-RU" dirty="0" err="1">
                <a:solidFill>
                  <a:srgbClr val="FFC000"/>
                </a:solidFill>
                <a:latin typeface="Monotype Corsiva" panose="03010101010201010101" pitchFamily="66" charset="0"/>
              </a:rPr>
              <a:t>Салтане</a:t>
            </a: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974920" y="2453045"/>
            <a:ext cx="6164884" cy="3832225"/>
          </a:xfrm>
          <a:prstGeom prst="rect">
            <a:avLst/>
          </a:prstGeom>
        </p:spPr>
      </p:pic>
      <p:pic>
        <p:nvPicPr>
          <p:cNvPr id="6" name="Сказка о царе Салтане, соч. 57_ Вступление ко II действию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0876" y="5563673"/>
            <a:ext cx="539840" cy="5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7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3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0645" y="400621"/>
            <a:ext cx="5549721" cy="1325563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FFC000"/>
                </a:solidFill>
                <a:latin typeface="Monotype Corsiva" panose="03010101010201010101" pitchFamily="66" charset="0"/>
              </a:rPr>
              <a:t>«Три чуда»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7156" y="1825625"/>
            <a:ext cx="6266644" cy="4351338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>
                <a:latin typeface="Monotype Corsiva" panose="03010101010201010101" pitchFamily="66" charset="0"/>
              </a:rPr>
              <a:t>В опере Н. А. Римского-Корсаково, как и в сказке А. С. Пушкина, тоже есть три чуда.</a:t>
            </a:r>
          </a:p>
          <a:p>
            <a:pPr marL="0" indent="0">
              <a:buNone/>
            </a:pPr>
            <a:r>
              <a:rPr lang="ru-RU" sz="4000" dirty="0">
                <a:latin typeface="Monotype Corsiva" panose="03010101010201010101" pitchFamily="66" charset="0"/>
              </a:rPr>
              <a:t>У каждого чуда своя музыкальная тема – яркие картинки, написанные звуками.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63" y="1491989"/>
            <a:ext cx="3506867" cy="468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32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989" y="790128"/>
            <a:ext cx="10515600" cy="1515190"/>
          </a:xfrm>
        </p:spPr>
        <p:txBody>
          <a:bodyPr>
            <a:noAutofit/>
          </a:bodyPr>
          <a:lstStyle/>
          <a:p>
            <a:pPr algn="ctr"/>
            <a:r>
              <a:rPr lang="ru-RU" u="sng" dirty="0">
                <a:solidFill>
                  <a:srgbClr val="C00000"/>
                </a:solidFill>
                <a:latin typeface="Monotype Corsiva" panose="03010101010201010101" pitchFamily="66" charset="0"/>
              </a:rPr>
              <a:t>Слушаем:</a:t>
            </a: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«Три чуда» вступление к 4 действию  из оперы «Сказка о царе </a:t>
            </a:r>
            <a:r>
              <a:rPr lang="ru-RU" dirty="0" err="1">
                <a:solidFill>
                  <a:srgbClr val="FFC000"/>
                </a:solidFill>
                <a:latin typeface="Monotype Corsiva" panose="03010101010201010101" pitchFamily="66" charset="0"/>
              </a:rPr>
              <a:t>Салтане</a:t>
            </a: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85278" y="2454801"/>
            <a:ext cx="6200389" cy="3722162"/>
          </a:xfrm>
          <a:prstGeom prst="rect">
            <a:avLst/>
          </a:prstGeom>
        </p:spPr>
      </p:pic>
      <p:pic>
        <p:nvPicPr>
          <p:cNvPr id="7" name="Н. А. Римский-Корсаков — Три чуда_Опера _Сказка о царе Салтане_ Вступление к 4 д. 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3660" y="5499279"/>
            <a:ext cx="552718" cy="55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120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69701"/>
            <a:ext cx="7417158" cy="1335606"/>
          </a:xfrm>
        </p:spPr>
        <p:txBody>
          <a:bodyPr>
            <a:noAutofit/>
          </a:bodyPr>
          <a:lstStyle/>
          <a:p>
            <a:pPr algn="ctr"/>
            <a:r>
              <a:rPr lang="ru-RU" u="sng" dirty="0">
                <a:solidFill>
                  <a:srgbClr val="FFC000"/>
                </a:solidFill>
                <a:latin typeface="Monotype Corsiva" panose="03010101010201010101" pitchFamily="66" charset="0"/>
              </a:rPr>
              <a:t>Первое </a:t>
            </a:r>
            <a:r>
              <a:rPr lang="ru-RU" u="sng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чудо</a:t>
            </a:r>
            <a:br>
              <a:rPr lang="ru-RU" u="sng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C000"/>
                </a:solidFill>
                <a:latin typeface="Monotype Corsiva" panose="03010101010201010101" pitchFamily="66" charset="0"/>
              </a:rPr>
              <a:t>тема Белочки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798" y="3578876"/>
            <a:ext cx="2845958" cy="215222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03075" y="3258354"/>
            <a:ext cx="4279546" cy="3211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664" y="670499"/>
            <a:ext cx="4051296" cy="3037166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838200" y="2005307"/>
            <a:ext cx="4764627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i="1" dirty="0" smtClean="0">
                <a:latin typeface="Monotype Corsiva" panose="03010101010201010101" pitchFamily="66" charset="0"/>
              </a:rPr>
              <a:t>Есть там белка, что при всех</a:t>
            </a:r>
            <a:br>
              <a:rPr lang="ru-RU" i="1" dirty="0" smtClean="0">
                <a:latin typeface="Monotype Corsiva" panose="03010101010201010101" pitchFamily="66" charset="0"/>
              </a:rPr>
            </a:br>
            <a:r>
              <a:rPr lang="ru-RU" i="1" dirty="0" smtClean="0">
                <a:latin typeface="Monotype Corsiva" panose="03010101010201010101" pitchFamily="66" charset="0"/>
              </a:rPr>
              <a:t>Золотой грызет орех</a:t>
            </a:r>
            <a:br>
              <a:rPr lang="ru-RU" i="1" dirty="0" smtClean="0">
                <a:latin typeface="Monotype Corsiva" panose="03010101010201010101" pitchFamily="66" charset="0"/>
              </a:rPr>
            </a:br>
            <a:r>
              <a:rPr lang="ru-RU" i="1" dirty="0" err="1" smtClean="0">
                <a:latin typeface="Monotype Corsiva" panose="03010101010201010101" pitchFamily="66" charset="0"/>
              </a:rPr>
              <a:t>Изумрудец</a:t>
            </a:r>
            <a:r>
              <a:rPr lang="ru-RU" i="1" dirty="0" smtClean="0">
                <a:latin typeface="Monotype Corsiva" panose="03010101010201010101" pitchFamily="66" charset="0"/>
              </a:rPr>
              <a:t> вынимает,</a:t>
            </a:r>
            <a:br>
              <a:rPr lang="ru-RU" i="1" dirty="0" smtClean="0">
                <a:latin typeface="Monotype Corsiva" panose="03010101010201010101" pitchFamily="66" charset="0"/>
              </a:rPr>
            </a:br>
            <a:r>
              <a:rPr lang="ru-RU" i="1" dirty="0" smtClean="0">
                <a:latin typeface="Monotype Corsiva" panose="03010101010201010101" pitchFamily="66" charset="0"/>
              </a:rPr>
              <a:t>А скорлупку собирает,</a:t>
            </a:r>
            <a:br>
              <a:rPr lang="ru-RU" i="1" dirty="0" smtClean="0">
                <a:latin typeface="Monotype Corsiva" panose="03010101010201010101" pitchFamily="66" charset="0"/>
              </a:rPr>
            </a:br>
            <a:r>
              <a:rPr lang="ru-RU" i="1" dirty="0" smtClean="0">
                <a:latin typeface="Monotype Corsiva" panose="03010101010201010101" pitchFamily="66" charset="0"/>
              </a:rPr>
              <a:t>Кучки ровные кладет</a:t>
            </a:r>
            <a:br>
              <a:rPr lang="ru-RU" i="1" dirty="0" smtClean="0">
                <a:latin typeface="Monotype Corsiva" panose="03010101010201010101" pitchFamily="66" charset="0"/>
              </a:rPr>
            </a:br>
            <a:r>
              <a:rPr lang="ru-RU" i="1" dirty="0" smtClean="0">
                <a:latin typeface="Monotype Corsiva" panose="03010101010201010101" pitchFamily="66" charset="0"/>
              </a:rPr>
              <a:t>И с </a:t>
            </a:r>
            <a:r>
              <a:rPr lang="ru-RU" i="1" dirty="0" err="1" smtClean="0">
                <a:latin typeface="Monotype Corsiva" panose="03010101010201010101" pitchFamily="66" charset="0"/>
              </a:rPr>
              <a:t>присвисточкой</a:t>
            </a:r>
            <a:r>
              <a:rPr lang="ru-RU" i="1" dirty="0" smtClean="0">
                <a:latin typeface="Monotype Corsiva" panose="03010101010201010101" pitchFamily="66" charset="0"/>
              </a:rPr>
              <a:t> поет</a:t>
            </a:r>
            <a:br>
              <a:rPr lang="ru-RU" i="1" dirty="0" smtClean="0">
                <a:latin typeface="Monotype Corsiva" panose="03010101010201010101" pitchFamily="66" charset="0"/>
              </a:rPr>
            </a:br>
            <a:r>
              <a:rPr lang="ru-RU" i="1" dirty="0" smtClean="0">
                <a:latin typeface="Monotype Corsiva" panose="03010101010201010101" pitchFamily="66" charset="0"/>
              </a:rPr>
              <a:t>При честном при всем народе</a:t>
            </a:r>
            <a:br>
              <a:rPr lang="ru-RU" i="1" dirty="0" smtClean="0">
                <a:latin typeface="Monotype Corsiva" panose="03010101010201010101" pitchFamily="66" charset="0"/>
              </a:rPr>
            </a:br>
            <a:r>
              <a:rPr lang="ru-RU" i="1" dirty="0" smtClean="0">
                <a:latin typeface="Monotype Corsiva" panose="03010101010201010101" pitchFamily="66" charset="0"/>
              </a:rPr>
              <a:t>«Во саду ли в огороде».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10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194</Words>
  <Application>Microsoft Office PowerPoint</Application>
  <PresentationFormat>Произвольный</PresentationFormat>
  <Paragraphs>39</Paragraphs>
  <Slides>13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Тема урока: «Что за прелесть эти сказки!  Три чуда» 4 класс</vt:lpstr>
      <vt:lpstr>Презентация PowerPoint</vt:lpstr>
      <vt:lpstr>Что за прелесть эти сказки. Три чуда.</vt:lpstr>
      <vt:lpstr>Презентация PowerPoint</vt:lpstr>
      <vt:lpstr>Опера «Сказка о царе Салтане»</vt:lpstr>
      <vt:lpstr>Слушаем: вступление ко II действию оперы  «Сказка о царе Салтане»</vt:lpstr>
      <vt:lpstr>«Три чуда»</vt:lpstr>
      <vt:lpstr>Слушаем: «Три чуда» вступление к 4 действию  из оперы «Сказка о царе Салтане»</vt:lpstr>
      <vt:lpstr>Первое чудо тема Белочки</vt:lpstr>
      <vt:lpstr>Второе чудо 33 богатыря</vt:lpstr>
      <vt:lpstr>Третье чудо тема Царевны Лебедь</vt:lpstr>
      <vt:lpstr>Презентация PowerPoint</vt:lpstr>
      <vt:lpstr>Используемые источники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Надежда Пронская</cp:lastModifiedBy>
  <cp:revision>18</cp:revision>
  <dcterms:created xsi:type="dcterms:W3CDTF">2021-01-19T11:43:32Z</dcterms:created>
  <dcterms:modified xsi:type="dcterms:W3CDTF">2022-08-25T12:08:20Z</dcterms:modified>
</cp:coreProperties>
</file>