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1" r:id="rId4"/>
    <p:sldId id="260" r:id="rId5"/>
    <p:sldId id="272" r:id="rId6"/>
    <p:sldId id="266" r:id="rId7"/>
    <p:sldId id="262" r:id="rId8"/>
    <p:sldId id="267" r:id="rId9"/>
    <p:sldId id="263" r:id="rId10"/>
    <p:sldId id="273" r:id="rId11"/>
    <p:sldId id="271" r:id="rId12"/>
    <p:sldId id="274" r:id="rId13"/>
    <p:sldId id="268" r:id="rId14"/>
    <p:sldId id="269" r:id="rId15"/>
    <p:sldId id="270" r:id="rId16"/>
    <p:sldId id="264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87155-C766-4C5C-AA83-D6678EEC6D65}" type="datetimeFigureOut">
              <a:rPr lang="ru-RU" smtClean="0"/>
              <a:t>07.07.2022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CC22-D3C2-4C3E-A70B-8C7FB2EFE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6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Найдите</a:t>
            </a:r>
            <a:r>
              <a:rPr lang="ru-RU" baseline="0" dirty="0"/>
              <a:t> разный виды параллелограммов  </a:t>
            </a:r>
            <a:r>
              <a:rPr lang="ru-RU" baseline="0"/>
              <a:t>в архитектуре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4CC22-D3C2-4C3E-A70B-8C7FB2EFEDC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3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07.07.2022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0" i="0" dirty="0">
                <a:solidFill>
                  <a:srgbClr val="343A40"/>
                </a:solidFill>
                <a:effectLst/>
                <a:latin typeface="Roboto" panose="020B0604020202020204" pitchFamily="2" charset="0"/>
              </a:rPr>
              <a:t>Поэт должен видеть то, чего не видят другие. И это же должен и математик.</a:t>
            </a:r>
            <a:br>
              <a:rPr lang="ru-RU" b="0" i="0" dirty="0">
                <a:solidFill>
                  <a:srgbClr val="343A40"/>
                </a:solidFill>
                <a:effectLst/>
                <a:latin typeface="Roboto" panose="020B0604020202020204" pitchFamily="2" charset="0"/>
              </a:rPr>
            </a:br>
            <a:r>
              <a:rPr lang="ru-RU" b="0" i="0" dirty="0">
                <a:solidFill>
                  <a:srgbClr val="343A40"/>
                </a:solidFill>
                <a:effectLst/>
                <a:latin typeface="Roboto" panose="020B0604020202020204" pitchFamily="2" charset="0"/>
              </a:rPr>
              <a:t>                           </a:t>
            </a:r>
            <a:r>
              <a:rPr lang="ru-RU" i="1" dirty="0">
                <a:effectLst/>
              </a:rPr>
              <a:t>Софья Ковалевская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EC262BB-BC78-DF4D-1FAF-E5E7F97C0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3207568" cy="406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762CE6-D973-4607-EE40-C9387119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/>
              <a:t>Как привести многочлен к стандартному виду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42056C-8599-8ED5-EC90-53BDB628B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   Чтобы привести многочлен к стандартному виду, нужно: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 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1. Привести каждый член многочлена к стандартному виду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2. Выполнить приведение подобных многочленов 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Привести к стандартному виду многочлен: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AF8653-4A29-2321-FB9C-73AFBF03D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819782"/>
            <a:ext cx="6259212" cy="87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1) №8.1 – устно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2) №8.4 (1, 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2"/>
          </a:xfrm>
        </p:spPr>
        <p:txBody>
          <a:bodyPr/>
          <a:lstStyle/>
          <a:p>
            <a:pPr marL="0" indent="0" algn="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Степень многочлена – наибольшая степень, которую имеют одночлены,  составляющие данный многочлен стандартного вида.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x³y - 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x²y³ </a:t>
            </a:r>
            <a:r>
              <a:rPr lang="en-US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+ 5x²y – 2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степень 5</a:t>
            </a:r>
          </a:p>
        </p:txBody>
      </p:sp>
    </p:spTree>
    <p:extLst>
      <p:ext uri="{BB962C8B-B14F-4D97-AF65-F5344CB8AC3E}">
        <p14:creationId xmlns:p14="http://schemas.microsoft.com/office/powerpoint/2010/main" val="13007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i="1" dirty="0"/>
              <a:t>Многочлены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7638"/>
            <a:ext cx="777686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представление о многочленах</a:t>
            </a: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распознавать многочлены</a:t>
            </a: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Записывать многочлен в стандартном виде</a:t>
            </a: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Определять степень многочлена</a:t>
            </a:r>
          </a:p>
          <a:p>
            <a:pPr marL="0" indent="0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4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3"/>
            <a:ext cx="7715200" cy="3960440"/>
          </a:xfrm>
        </p:spPr>
        <p:txBody>
          <a:bodyPr/>
          <a:lstStyle/>
          <a:p>
            <a:r>
              <a:rPr lang="ru-RU" dirty="0"/>
              <a:t>П.8, вопросы стр. 57, № 8.5</a:t>
            </a:r>
          </a:p>
        </p:txBody>
      </p:sp>
      <p:pic>
        <p:nvPicPr>
          <p:cNvPr id="2050" name="Picture 2" descr="Иллюстрация концепции математики">
            <a:extLst>
              <a:ext uri="{FF2B5EF4-FFF2-40B4-BE49-F238E27FC236}">
                <a16:creationId xmlns:a16="http://schemas.microsoft.com/office/drawing/2014/main" xmlns="" id="{69858840-7FC4-29F4-7AF7-8A1B747FA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67666"/>
            <a:ext cx="4421485" cy="4421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65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01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 называют многочленом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многочлен называют двучленом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Трехчленом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называют подобными членами многочлена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многочлен называют многочленом стандартного вида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называют степенью многочлена стандартного вида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3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72808" cy="692696"/>
          </a:xfrm>
        </p:spPr>
        <p:txBody>
          <a:bodyPr>
            <a:normAutofit fontScale="90000"/>
          </a:bodyPr>
          <a:lstStyle/>
          <a:p>
            <a:r>
              <a:rPr lang="ru-RU" dirty="0"/>
              <a:t>Устная работа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46138"/>
                <a:ext cx="8229600" cy="5976664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buAutoNum type="arabicPeriod"/>
                </a:pPr>
                <a:r>
                  <a:rPr lang="ru-RU" sz="2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Вычислите: 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</a:t>
                </a:r>
                <a:r>
                  <a:rPr lang="ru-RU" sz="3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- 8 + 3,5;</a:t>
                </a:r>
              </a:p>
              <a:p>
                <a:pPr marL="0" indent="0">
                  <a:buNone/>
                </a:pPr>
                <a:r>
                  <a:rPr lang="ru-RU" sz="3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- 5,6 – 4; </a:t>
                </a:r>
              </a:p>
              <a:p>
                <a:pPr marL="0" indent="0">
                  <a:buNone/>
                </a:pPr>
                <a:r>
                  <a:rPr lang="ru-RU" sz="3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</a:t>
                </a:r>
                <a:r>
                  <a:rPr lang="en-US" sz="3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3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,5 – (- 3,5);</a:t>
                </a:r>
              </a:p>
              <a:p>
                <a:pPr marL="0" indent="0">
                  <a:buNone/>
                </a:pPr>
                <a:r>
                  <a:rPr lang="ru-RU" sz="3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·7; </a:t>
                </a:r>
              </a:p>
              <a:p>
                <a:pPr marL="0" indent="0">
                  <a:buNone/>
                </a:pPr>
                <a:r>
                  <a:rPr lang="ru-RU" sz="3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0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3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3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2. Назовите подобные слагаемые: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-4а;  5,5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-0,3a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1,6ax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2,8ab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-4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²</m:t>
                    </m:r>
                    <m:r>
                      <a:rPr lang="ru-RU" b="1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3ab³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;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-1,2a³b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; 8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ab²</a:t>
                </a:r>
                <a:endParaRPr lang="ru-RU" b="1" dirty="0">
                  <a:solidFill>
                    <a:schemeClr val="tx1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3000" b="1" dirty="0">
                    <a:solidFill>
                      <a:schemeClr val="tx1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3.Назовите одночлены стандартного вида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xy³y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2,8a³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𝟕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– 3x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ru-RU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-3a²b³</a:t>
                </a:r>
                <a:endPara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ru-RU" dirty="0">
                  <a:solidFill>
                    <a:srgbClr val="7030A0"/>
                  </a:solidFill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46138"/>
                <a:ext cx="8229600" cy="5976664"/>
              </a:xfrm>
              <a:blipFill>
                <a:blip r:embed="rId2"/>
                <a:stretch>
                  <a:fillRect l="-1704" t="-20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8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6048672"/>
              </a:xfrm>
            </p:spPr>
            <p:txBody>
              <a:bodyPr>
                <a:normAutofit/>
              </a:bodyPr>
              <a:lstStyle/>
              <a:p>
                <a:pPr marL="0" lvl="0" indent="0"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3600" u="sng" dirty="0">
                    <a:latin typeface="Times New Roman" pitchFamily="18" charset="0"/>
                    <a:cs typeface="Times New Roman" pitchFamily="18" charset="0"/>
                  </a:rPr>
                  <a:t>Распределите выражения в 2 группы</a:t>
                </a:r>
                <a:endParaRPr lang="en-US" sz="3600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endParaRPr lang="ru-RU" sz="2000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-4а; 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36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y – 11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-4</a:t>
                </a:r>
                <a:r>
                  <a:rPr lang="en-US" sz="36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²</m:t>
                    </m:r>
                    <m:r>
                      <a:rPr lang="ru-RU" sz="36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</a:t>
                </a:r>
              </a:p>
              <a:p>
                <a:pPr marL="0" lv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    3ab³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; 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  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8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rPr>
                  <a:t>ab²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2nm -5z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1,6ax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lv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3a – a² + b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36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y – 11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5,5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– 2nm -5z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11x³ – 2x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2,8ab</a:t>
                </a:r>
                <a:r>
                  <a:rPr lang="ru-RU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36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6048672"/>
              </a:xfrm>
              <a:blipFill>
                <a:blip r:embed="rId2"/>
                <a:stretch>
                  <a:fillRect t="-10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8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279690"/>
                  </p:ext>
                </p:extLst>
              </p:nvPr>
            </p:nvGraphicFramePr>
            <p:xfrm>
              <a:off x="2195736" y="692696"/>
              <a:ext cx="5616624" cy="527354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808312"/>
                    <a:gridCol w="2808312"/>
                  </a:tblGrid>
                  <a:tr h="3261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200" dirty="0">
                              <a:effectLst/>
                            </a:rPr>
                            <a:t>одночлены</a:t>
                          </a:r>
                          <a:endParaRPr lang="ru-RU" sz="3200" dirty="0">
                            <a:effectLst/>
                            <a:latin typeface="Times New Roman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200" dirty="0">
                              <a:effectLst/>
                            </a:rPr>
                            <a:t>многочлены</a:t>
                          </a:r>
                          <a:endParaRPr lang="ru-RU" sz="3200" dirty="0">
                            <a:effectLst/>
                            <a:latin typeface="Times New Roman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4685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865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3200" kern="1200" dirty="0">
                              <a:effectLst/>
                            </a:rPr>
                            <a:t>-4</a:t>
                          </a:r>
                          <a:r>
                            <a:rPr lang="ru-RU" sz="3200" kern="1200" dirty="0">
                              <a:effectLst/>
                            </a:rPr>
                            <a:t>а</a:t>
                          </a:r>
                          <a:r>
                            <a:rPr lang="en-US" sz="3200" kern="1200" dirty="0">
                              <a:effectLst/>
                            </a:rPr>
                            <a:t>; </a:t>
                          </a:r>
                          <a:endParaRPr lang="ru-RU" sz="3200" kern="1200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865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3200" kern="1200" dirty="0" smtClean="0">
                              <a:effectLst/>
                            </a:rPr>
                            <a:t>-</a:t>
                          </a:r>
                          <a:r>
                            <a:rPr lang="en-US" sz="3200" kern="1200" dirty="0">
                              <a:effectLst/>
                            </a:rPr>
                            <a:t>4ab</a:t>
                          </a:r>
                          <a14:m>
                            <m:oMath xmlns:m="http://schemas.openxmlformats.org/officeDocument/2006/math">
                              <m:r>
                                <a:rPr lang="en-US" sz="3200" kern="1200">
                                  <a:effectLst/>
                                </a:rPr>
                                <m:t>²;</m:t>
                              </m:r>
                            </m:oMath>
                          </a14:m>
                          <a:r>
                            <a:rPr lang="en-US" sz="3200" kern="1200" dirty="0">
                              <a:effectLst/>
                            </a:rPr>
                            <a:t> </a:t>
                          </a:r>
                          <a:endParaRPr lang="ru-RU" sz="3200" kern="1200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865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3200" kern="1200" dirty="0" smtClean="0">
                              <a:effectLst/>
                            </a:rPr>
                            <a:t>3ab³</a:t>
                          </a:r>
                          <a:r>
                            <a:rPr lang="en-US" sz="3200" kern="1200" dirty="0">
                              <a:effectLst/>
                            </a:rPr>
                            <a:t>; </a:t>
                          </a:r>
                          <a:endParaRPr lang="ru-RU" sz="32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865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3200" kern="1200" dirty="0">
                              <a:effectLst/>
                            </a:rPr>
                            <a:t>1,6ax; </a:t>
                          </a:r>
                          <a:endParaRPr lang="ru-RU" sz="3200" dirty="0">
                            <a:effectLst/>
                          </a:endParaRPr>
                        </a:p>
                        <a:p>
                          <a:pPr>
                            <a:spcBef>
                              <a:spcPts val="8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kern="1200" dirty="0">
                              <a:effectLst/>
                            </a:rPr>
                            <a:t>5,5b </a:t>
                          </a:r>
                          <a:endParaRPr lang="ru-RU" sz="3200" dirty="0">
                            <a:effectLst/>
                          </a:endParaRPr>
                        </a:p>
                        <a:p>
                          <a:pPr>
                            <a:spcBef>
                              <a:spcPts val="8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kern="1200" dirty="0" smtClean="0">
                              <a:effectLst/>
                            </a:rPr>
                            <a:t>2,8ab</a:t>
                          </a:r>
                          <a:r>
                            <a:rPr lang="en-US" sz="3200" kern="1200" dirty="0">
                              <a:effectLst/>
                            </a:rPr>
                            <a:t>; </a:t>
                          </a:r>
                          <a:endParaRPr lang="ru-RU" sz="32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 </a:t>
                          </a:r>
                          <a:endParaRPr lang="ru-RU" sz="3200" b="0" dirty="0">
                            <a:effectLst/>
                            <a:latin typeface="Times New Roman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865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000" kern="1200" dirty="0">
                              <a:effectLst/>
                            </a:rPr>
                            <a:t> </a:t>
                          </a:r>
                          <a:r>
                            <a:rPr lang="en-US" sz="2800" kern="1200" dirty="0">
                              <a:effectLst/>
                            </a:rPr>
                            <a:t>7xy + y – 11;  </a:t>
                          </a:r>
                          <a:endParaRPr lang="ru-RU" sz="2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865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2800" kern="1200" dirty="0">
                              <a:effectLst/>
                            </a:rPr>
                            <a:t>8ab² – 2nm -5z; </a:t>
                          </a:r>
                          <a:endParaRPr lang="ru-RU" sz="2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865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2800" kern="1200" dirty="0">
                              <a:effectLst/>
                            </a:rPr>
                            <a:t> 3a – a² + b; </a:t>
                          </a:r>
                          <a:endParaRPr lang="ru-RU" sz="2800" dirty="0">
                            <a:effectLst/>
                          </a:endParaRPr>
                        </a:p>
                        <a:p>
                          <a:pPr>
                            <a:spcBef>
                              <a:spcPts val="8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kern="1200" dirty="0">
                              <a:effectLst/>
                            </a:rPr>
                            <a:t>7xy + y – 11;   </a:t>
                          </a:r>
                          <a:endParaRPr lang="ru-RU" sz="2800" dirty="0">
                            <a:effectLst/>
                          </a:endParaRPr>
                        </a:p>
                        <a:p>
                          <a:pPr>
                            <a:spcBef>
                              <a:spcPts val="8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kern="1200" dirty="0">
                              <a:effectLst/>
                            </a:rPr>
                            <a:t>  – 2nm - 5z; </a:t>
                          </a:r>
                          <a:endParaRPr lang="ru-RU" sz="2800" dirty="0">
                            <a:effectLst/>
                          </a:endParaRPr>
                        </a:p>
                        <a:p>
                          <a:pPr>
                            <a:spcBef>
                              <a:spcPts val="8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kern="1200" dirty="0">
                              <a:effectLst/>
                            </a:rPr>
                            <a:t>11x³ – 2x;   </a:t>
                          </a:r>
                          <a:endParaRPr lang="ru-RU" sz="28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279690"/>
                  </p:ext>
                </p:extLst>
              </p:nvPr>
            </p:nvGraphicFramePr>
            <p:xfrm>
              <a:off x="2195736" y="692696"/>
              <a:ext cx="5616624" cy="5273548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2808312"/>
                    <a:gridCol w="2808312"/>
                  </a:tblGrid>
                  <a:tr h="4876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200" dirty="0">
                              <a:effectLst/>
                            </a:rPr>
                            <a:t>одночлены</a:t>
                          </a:r>
                          <a:endParaRPr lang="ru-RU" sz="3200" dirty="0">
                            <a:effectLst/>
                            <a:latin typeface="Times New Roman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3200" dirty="0">
                              <a:effectLst/>
                            </a:rPr>
                            <a:t>многочлены</a:t>
                          </a:r>
                          <a:endParaRPr lang="ru-RU" sz="3200" dirty="0">
                            <a:effectLst/>
                            <a:latin typeface="Times New Roman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  <a:tr h="47858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t="-1273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865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000" kern="1200" dirty="0">
                              <a:effectLst/>
                            </a:rPr>
                            <a:t> </a:t>
                          </a:r>
                          <a:r>
                            <a:rPr lang="en-US" sz="2800" kern="1200" dirty="0">
                              <a:effectLst/>
                            </a:rPr>
                            <a:t>7xy + y – 11;  </a:t>
                          </a:r>
                          <a:endParaRPr lang="ru-RU" sz="2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865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2800" kern="1200" dirty="0">
                              <a:effectLst/>
                            </a:rPr>
                            <a:t>8ab² – 2nm -5z; </a:t>
                          </a:r>
                          <a:endParaRPr lang="ru-RU" sz="2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865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2800" kern="1200" dirty="0">
                              <a:effectLst/>
                            </a:rPr>
                            <a:t> 3a – a² + b; </a:t>
                          </a:r>
                          <a:endParaRPr lang="ru-RU" sz="2800" dirty="0">
                            <a:effectLst/>
                          </a:endParaRPr>
                        </a:p>
                        <a:p>
                          <a:pPr>
                            <a:spcBef>
                              <a:spcPts val="8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kern="1200" dirty="0">
                              <a:effectLst/>
                            </a:rPr>
                            <a:t>7xy + y – 11;   </a:t>
                          </a:r>
                          <a:endParaRPr lang="ru-RU" sz="2800" dirty="0">
                            <a:effectLst/>
                          </a:endParaRPr>
                        </a:p>
                        <a:p>
                          <a:pPr>
                            <a:spcBef>
                              <a:spcPts val="8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kern="1200" dirty="0">
                              <a:effectLst/>
                            </a:rPr>
                            <a:t>  – 2nm - 5z; </a:t>
                          </a:r>
                          <a:endParaRPr lang="ru-RU" sz="2800" dirty="0">
                            <a:effectLst/>
                          </a:endParaRPr>
                        </a:p>
                        <a:p>
                          <a:pPr>
                            <a:spcBef>
                              <a:spcPts val="8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kern="1200" dirty="0">
                              <a:effectLst/>
                            </a:rPr>
                            <a:t>11x³ – 2x;   </a:t>
                          </a:r>
                          <a:endParaRPr lang="ru-RU" sz="2800" dirty="0">
                            <a:effectLst/>
                          </a:endParaRP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/>
                            <a:ea typeface="Times New Roman"/>
                            <a:cs typeface="Arial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4278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58326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Выражение, которое является суммой нескольких одночленов, называют многочленом.</a:t>
            </a:r>
            <a:endParaRPr lang="en-US" b="1" i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b="1" i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    3a – a³ + b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+ y – 11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– 5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x²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– 7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,6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Одночлены, из которых составлен многочлен, называют членами многочлена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sz="3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36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           11x – 2x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     3a – a + b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4400" b="1" i="1" dirty="0">
                <a:latin typeface="Cambria"/>
                <a:ea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sz="4400" b="1" i="1" dirty="0">
                <a:latin typeface="Cambria"/>
                <a:ea typeface="Times New Roman"/>
                <a:cs typeface="Times New Roman"/>
              </a:rPr>
              <a:t>             </a:t>
            </a:r>
            <a:r>
              <a:rPr lang="ru-RU" sz="4400" b="1" i="1" dirty="0" err="1">
                <a:latin typeface="Cambria"/>
                <a:ea typeface="Times New Roman"/>
                <a:cs typeface="Times New Roman"/>
              </a:rPr>
              <a:t>ab</a:t>
            </a:r>
            <a:r>
              <a:rPr lang="ru-RU" sz="4400" b="1" i="1" dirty="0">
                <a:latin typeface="Cambria"/>
                <a:ea typeface="Times New Roman"/>
                <a:cs typeface="Times New Roman"/>
              </a:rPr>
              <a:t> + 2a</a:t>
            </a:r>
            <a:r>
              <a:rPr lang="en-US" sz="4400" b="1" i="1" dirty="0">
                <a:latin typeface="Cambria"/>
                <a:ea typeface="Times New Roman"/>
                <a:cs typeface="Times New Roman"/>
              </a:rPr>
              <a:t>b</a:t>
            </a:r>
            <a:r>
              <a:rPr lang="ru-RU" sz="4400" b="1" i="1" dirty="0">
                <a:latin typeface="Cambria"/>
                <a:ea typeface="Times New Roman"/>
                <a:cs typeface="Times New Roman"/>
              </a:rPr>
              <a:t>;     −3c</a:t>
            </a:r>
            <a:r>
              <a:rPr lang="ru-RU" sz="4400" b="1" i="1" baseline="30000" dirty="0">
                <a:latin typeface="Cambria"/>
                <a:ea typeface="Times New Roman"/>
                <a:cs typeface="Times New Roman"/>
              </a:rPr>
              <a:t>2</a:t>
            </a:r>
            <a:r>
              <a:rPr lang="ru-RU" sz="4400" b="1" i="1" dirty="0">
                <a:latin typeface="Cambria"/>
                <a:ea typeface="Times New Roman"/>
                <a:cs typeface="Times New Roman"/>
              </a:rPr>
              <a:t>d – 6c</a:t>
            </a:r>
            <a:r>
              <a:rPr lang="ru-RU" sz="4400" b="1" i="1" baseline="30000" dirty="0">
                <a:latin typeface="Cambria"/>
                <a:ea typeface="Times New Roman"/>
                <a:cs typeface="Times New Roman"/>
              </a:rPr>
              <a:t>2</a:t>
            </a:r>
            <a:r>
              <a:rPr lang="ru-RU" sz="4400" b="1" i="1" dirty="0">
                <a:latin typeface="Cambria"/>
                <a:ea typeface="Times New Roman"/>
                <a:cs typeface="Times New Roman"/>
              </a:rPr>
              <a:t>d</a:t>
            </a:r>
            <a:r>
              <a:rPr lang="ru-RU" sz="4400" b="1" dirty="0">
                <a:latin typeface="Scripticus_bold"/>
                <a:ea typeface="Times New Roman"/>
                <a:cs typeface="Times New Roman"/>
              </a:rPr>
              <a:t>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11х - 2х; 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3а - а  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- подобные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11х – 2х = (11 – 2)х = 9х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692696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endParaRPr lang="en-US" sz="3600" b="1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     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𝒃𝒂</m:t>
                    </m:r>
                    <m:sSup>
                      <m:sSupPr>
                        <m:ctrlPr>
                          <a:rPr lang="en-US" sz="36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sSup>
                      <m:sSupPr>
                        <m:ctrlPr>
                          <a:rPr lang="en-US" sz="3600" b="1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     </a:t>
                </a:r>
              </a:p>
              <a:p>
                <a:pPr marL="0" indent="0">
                  <a:buNone/>
                </a:pP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692696"/>
                <a:ext cx="82296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Иллюстрация концепции математики Бесплатные векторы">
            <a:extLst>
              <a:ext uri="{FF2B5EF4-FFF2-40B4-BE49-F238E27FC236}">
                <a16:creationId xmlns:a16="http://schemas.microsoft.com/office/drawing/2014/main" xmlns="" id="{546BFFA2-2BD0-CFE5-F26E-9B0F73D9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00" y="2492896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692696"/>
                <a:ext cx="8229600" cy="5616624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r>
                  <a:rPr lang="ru-RU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Многочлен, состоящий из одночленов стандартного вида, среди которых нет подобных, называют многочленом</a:t>
                </a:r>
                <a:r>
                  <a:rPr lang="en-US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….</a:t>
                </a:r>
              </a:p>
              <a:p>
                <a:pPr marL="0" indent="0">
                  <a:buNone/>
                </a:pPr>
                <a:endParaRPr lang="ru-RU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r">
                  <a:buNone/>
                </a:pPr>
                <a:r>
                  <a:rPr lang="ru-RU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стандартного вида</a:t>
                </a:r>
                <a:endParaRPr lang="en-US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692696"/>
                <a:ext cx="8229600" cy="5616624"/>
              </a:xfrm>
              <a:blipFill>
                <a:blip r:embed="rId2"/>
                <a:stretch>
                  <a:fillRect r="-19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Иллюстрация концепции математики Бесплатные векторы">
            <a:extLst>
              <a:ext uri="{FF2B5EF4-FFF2-40B4-BE49-F238E27FC236}">
                <a16:creationId xmlns:a16="http://schemas.microsoft.com/office/drawing/2014/main" xmlns="" id="{3775E755-4FF8-8D77-B0A7-C65F83091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8" y="3789040"/>
            <a:ext cx="273630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7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04664"/>
            <a:ext cx="7704856" cy="4525963"/>
          </a:xfrm>
        </p:spPr>
        <p:txBody>
          <a:bodyPr/>
          <a:lstStyle/>
          <a:p>
            <a:pPr marL="0" indent="0">
              <a:buNone/>
            </a:pPr>
            <a:r>
              <a:rPr lang="ru-RU" u="sng" dirty="0"/>
              <a:t>Приведите многочлен к стандартному виду:</a:t>
            </a:r>
          </a:p>
          <a:p>
            <a:pPr lvl="0"/>
            <a:r>
              <a:rPr lang="ru-RU" dirty="0"/>
              <a:t>- 18x³ + 14x – 17x² + 3x³ - 9x² - 14x</a:t>
            </a:r>
          </a:p>
          <a:p>
            <a:pPr lvl="0"/>
            <a:r>
              <a:rPr lang="en-US" dirty="0"/>
              <a:t>0,4x·(-2y)·15x² + ( -0,7x)·8y²</a:t>
            </a:r>
            <a:endParaRPr lang="ru-RU" dirty="0"/>
          </a:p>
          <a:p>
            <a:pPr lvl="0"/>
            <a:r>
              <a:rPr lang="en-US" dirty="0"/>
              <a:t>(8c² + 3c) + ( -7c² - 11c + 3) – ( - 3c² - 4)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861048"/>
            <a:ext cx="54726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Проверь </a:t>
            </a:r>
            <a:r>
              <a:rPr lang="ru-RU" sz="3200" dirty="0" smtClean="0"/>
              <a:t>себя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– </a:t>
            </a:r>
            <a:r>
              <a:rPr lang="ru-RU" sz="3200" dirty="0"/>
              <a:t>15</a:t>
            </a:r>
            <a:r>
              <a:rPr lang="en-US" sz="3200" dirty="0"/>
              <a:t>x³ - </a:t>
            </a:r>
            <a:r>
              <a:rPr lang="en-US" sz="3200" dirty="0" smtClean="0"/>
              <a:t>26x²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en-US" sz="3200" dirty="0" smtClean="0"/>
              <a:t>– </a:t>
            </a:r>
            <a:r>
              <a:rPr lang="en-US" sz="3200" dirty="0"/>
              <a:t>12x³y  – </a:t>
            </a:r>
            <a:r>
              <a:rPr lang="en-US" sz="3200" dirty="0" smtClean="0"/>
              <a:t>5,6xy²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smtClean="0"/>
              <a:t> </a:t>
            </a:r>
            <a:r>
              <a:rPr lang="en-US" sz="3200" dirty="0" smtClean="0"/>
              <a:t>4c² </a:t>
            </a:r>
            <a:r>
              <a:rPr lang="en-US" sz="3200" dirty="0"/>
              <a:t>- 8c +7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36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634</Words>
  <Application>Microsoft Office PowerPoint</Application>
  <PresentationFormat>Экран (4:3)</PresentationFormat>
  <Paragraphs>91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Специальное оформление</vt:lpstr>
      <vt:lpstr>Поэт должен видеть то, чего не видят другие. И это же должен и математик.                            Софья Ковалевская</vt:lpstr>
      <vt:lpstr>Устная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привести многочлен к стандартному виду</vt:lpstr>
      <vt:lpstr>Работа по учебнику</vt:lpstr>
      <vt:lpstr>Презентация PowerPoint</vt:lpstr>
      <vt:lpstr>Многочлены</vt:lpstr>
      <vt:lpstr>Домашнее задание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Пользователь Windows</cp:lastModifiedBy>
  <cp:revision>70</cp:revision>
  <dcterms:created xsi:type="dcterms:W3CDTF">2009-01-08T12:15:48Z</dcterms:created>
  <dcterms:modified xsi:type="dcterms:W3CDTF">2022-07-07T08:11:51Z</dcterms:modified>
</cp:coreProperties>
</file>