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68" r:id="rId4"/>
    <p:sldId id="257" r:id="rId5"/>
    <p:sldId id="278" r:id="rId6"/>
    <p:sldId id="258" r:id="rId7"/>
    <p:sldId id="259" r:id="rId8"/>
    <p:sldId id="269" r:id="rId9"/>
    <p:sldId id="271" r:id="rId10"/>
    <p:sldId id="270" r:id="rId11"/>
    <p:sldId id="260" r:id="rId12"/>
    <p:sldId id="261" r:id="rId13"/>
    <p:sldId id="262" r:id="rId14"/>
    <p:sldId id="272" r:id="rId15"/>
    <p:sldId id="263" r:id="rId16"/>
    <p:sldId id="279" r:id="rId17"/>
    <p:sldId id="264" r:id="rId18"/>
    <p:sldId id="280" r:id="rId19"/>
    <p:sldId id="265" r:id="rId20"/>
    <p:sldId id="266" r:id="rId21"/>
    <p:sldId id="273" r:id="rId22"/>
    <p:sldId id="281" r:id="rId23"/>
    <p:sldId id="282" r:id="rId24"/>
    <p:sldId id="283" r:id="rId25"/>
    <p:sldId id="274" r:id="rId26"/>
    <p:sldId id="275" r:id="rId27"/>
    <p:sldId id="276" r:id="rId28"/>
    <p:sldId id="284" r:id="rId29"/>
    <p:sldId id="26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47863C7-6212-4575-8B35-C1386B3B438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DC76532-BB91-4F66-82F6-A5EDCEDA49B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63C7-6212-4575-8B35-C1386B3B438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6532-BB91-4F66-82F6-A5EDCEDA4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63C7-6212-4575-8B35-C1386B3B438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6532-BB91-4F66-82F6-A5EDCEDA4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63525" y="1598613"/>
            <a:ext cx="7386638" cy="449738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4B0D2-1851-4CDE-8444-94FE1A5222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884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63C7-6212-4575-8B35-C1386B3B438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6532-BB91-4F66-82F6-A5EDCEDA4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47863C7-6212-4575-8B35-C1386B3B438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DC76532-BB91-4F66-82F6-A5EDCEDA49B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63C7-6212-4575-8B35-C1386B3B438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DC76532-BB91-4F66-82F6-A5EDCEDA49B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63C7-6212-4575-8B35-C1386B3B438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DC76532-BB91-4F66-82F6-A5EDCEDA4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63C7-6212-4575-8B35-C1386B3B438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6532-BB91-4F66-82F6-A5EDCEDA49B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63C7-6212-4575-8B35-C1386B3B438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6532-BB91-4F66-82F6-A5EDCEDA4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47863C7-6212-4575-8B35-C1386B3B438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DC76532-BB91-4F66-82F6-A5EDCEDA49B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47863C7-6212-4575-8B35-C1386B3B438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DC76532-BB91-4F66-82F6-A5EDCEDA49B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47863C7-6212-4575-8B35-C1386B3B438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DC76532-BB91-4F66-82F6-A5EDCEDA49B9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Хозяйство Европейского Юга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image_7207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100" y="1085850"/>
            <a:ext cx="2444750" cy="2949575"/>
          </a:xfrm>
        </p:spPr>
      </p:pic>
      <p:pic>
        <p:nvPicPr>
          <p:cNvPr id="13315" name="Рисунок 4" descr="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476250"/>
            <a:ext cx="2144712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5" descr="ph076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664075"/>
            <a:ext cx="2078038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6" descr="1301490090_Цитрус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3749675"/>
            <a:ext cx="2017713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7" descr="green-tea-benefits-43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762250"/>
            <a:ext cx="2449513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8" descr="2583_o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5578475"/>
            <a:ext cx="22860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9" descr="v0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1768475"/>
            <a:ext cx="2560637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2514600" y="762000"/>
            <a:ext cx="44958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FF00"/>
                </a:solidFill>
              </a:rPr>
              <a:t>ТЕХНИЧЕСКИЕ КУЛЬТУРЫ</a:t>
            </a:r>
          </a:p>
          <a:p>
            <a:pPr eaLnBrk="1" hangingPunct="1"/>
            <a:r>
              <a:rPr lang="ru-RU" altLang="ru-RU" b="1"/>
              <a:t>-Подсолнечник </a:t>
            </a:r>
            <a:r>
              <a:rPr lang="ru-RU" altLang="ru-RU"/>
              <a:t>(Краснодарский край)</a:t>
            </a:r>
          </a:p>
          <a:p>
            <a:pPr eaLnBrk="1" hangingPunct="1"/>
            <a:r>
              <a:rPr lang="ru-RU" altLang="ru-RU"/>
              <a:t>-</a:t>
            </a:r>
            <a:r>
              <a:rPr lang="ru-RU" altLang="ru-RU" b="1"/>
              <a:t>Табак  </a:t>
            </a:r>
            <a:r>
              <a:rPr lang="ru-RU" altLang="ru-RU"/>
              <a:t>(Черноморское побережье)</a:t>
            </a:r>
          </a:p>
          <a:p>
            <a:pPr eaLnBrk="1" hangingPunct="1"/>
            <a:endParaRPr lang="ru-RU" altLang="ru-RU"/>
          </a:p>
          <a:p>
            <a:pPr algn="ctr" eaLnBrk="1" hangingPunct="1"/>
            <a:r>
              <a:rPr lang="ru-RU" altLang="ru-RU" b="1">
                <a:solidFill>
                  <a:srgbClr val="FFFF00"/>
                </a:solidFill>
              </a:rPr>
              <a:t>ВИНОГРАДАРСТВО</a:t>
            </a:r>
          </a:p>
          <a:p>
            <a:pPr eaLnBrk="1" hangingPunct="1"/>
            <a:r>
              <a:rPr lang="ru-RU" altLang="ru-RU"/>
              <a:t>Нижний Дон, Дагестан, Черноморское побережье</a:t>
            </a:r>
          </a:p>
          <a:p>
            <a:pPr eaLnBrk="1" hangingPunct="1"/>
            <a:endParaRPr lang="ru-RU" altLang="ru-RU"/>
          </a:p>
          <a:p>
            <a:pPr algn="ctr" eaLnBrk="1" hangingPunct="1"/>
            <a:r>
              <a:rPr lang="ru-RU" altLang="ru-RU" b="1">
                <a:solidFill>
                  <a:srgbClr val="FFFF00"/>
                </a:solidFill>
              </a:rPr>
              <a:t>СУБТРОПИЧЕСКИЕ КУЛЬТУРЫ</a:t>
            </a:r>
          </a:p>
          <a:p>
            <a:pPr eaLnBrk="1" hangingPunct="1"/>
            <a:r>
              <a:rPr lang="ru-RU" altLang="ru-RU"/>
              <a:t>-</a:t>
            </a:r>
            <a:r>
              <a:rPr lang="ru-RU" altLang="ru-RU" b="1"/>
              <a:t>Цитрусовые, чай, гранат </a:t>
            </a:r>
            <a:r>
              <a:rPr lang="ru-RU" altLang="ru-RU"/>
              <a:t>(Черноморское побережье)</a:t>
            </a:r>
          </a:p>
          <a:p>
            <a:pPr algn="ctr" eaLnBrk="1" hangingPunct="1"/>
            <a:endParaRPr lang="ru-RU" altLang="ru-RU" b="1">
              <a:solidFill>
                <a:srgbClr val="FFFF00"/>
              </a:solidFill>
            </a:endParaRPr>
          </a:p>
          <a:p>
            <a:pPr algn="ctr" eaLnBrk="1" hangingPunct="1"/>
            <a:r>
              <a:rPr lang="ru-RU" altLang="ru-RU" b="1">
                <a:solidFill>
                  <a:srgbClr val="FFFF00"/>
                </a:solidFill>
              </a:rPr>
              <a:t>ЖИВОТНОВОДСТВО</a:t>
            </a:r>
          </a:p>
          <a:p>
            <a:pPr eaLnBrk="1" hangingPunct="1"/>
            <a:r>
              <a:rPr lang="ru-RU" altLang="ru-RU"/>
              <a:t>-</a:t>
            </a:r>
            <a:r>
              <a:rPr lang="ru-RU" altLang="ru-RU" b="1"/>
              <a:t>Тонкорунное овцеводство </a:t>
            </a:r>
            <a:r>
              <a:rPr lang="ru-RU" altLang="ru-RU"/>
              <a:t>(Ростовская обл, Ставропольский край, Дагестан)</a:t>
            </a:r>
          </a:p>
          <a:p>
            <a:pPr eaLnBrk="1" hangingPunct="1"/>
            <a:r>
              <a:rPr lang="ru-RU" altLang="ru-RU"/>
              <a:t>- Разведение КРС, свиноводство, птицеводство </a:t>
            </a:r>
          </a:p>
        </p:txBody>
      </p:sp>
    </p:spTree>
    <p:extLst>
      <p:ext uri="{BB962C8B-B14F-4D97-AF65-F5344CB8AC3E}">
        <p14:creationId xmlns:p14="http://schemas.microsoft.com/office/powerpoint/2010/main" val="20956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encrypted-tbn1.gstatic.com/images?q=tbn:ANd9GcQhaFvpaA1_2J4qVf1uM5lxnbhxP014ygBMP6Zp0MhJikvngxe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encrypted-tbn1.gstatic.com/images?q=tbn:ANd9GcRJeo_Rfga8eWaHtj8-B-b--p_FXSG3fTZyXtA1r7KIHFT58Q-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000372"/>
            <a:ext cx="2619375" cy="18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encrypted-tbn3.gstatic.com/images?q=tbn:ANd9GcQEPfEDgNOnX3cpyqnznq73wLzEjO-3t60_6s7fIQEU2l2z4QB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714488"/>
            <a:ext cx="257176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encrypted-tbn1.gstatic.com/images?q=tbn:ANd9GcTYUAtfTZTXqPXuO0aFbg1VSslABNu0Lf2tb525nK5JFtR6_zWv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071942"/>
            <a:ext cx="242889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olxoz.com/wp-content/uploads/2011/06/sunflower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071942"/>
            <a:ext cx="2695576" cy="211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«Пищевой цех России»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Овощефруктовые, масложировые, мукомольные, сахарные заводы – есть практически во всех городах и крупных сёлах района.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Машиностроение Европейского Юга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получило металлоёмкое машиностроение, т.к. имеется наличие собственной металлургии (г. Таганрог) и близость украинской.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Машиностроение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mtClean="0">
              <a:solidFill>
                <a:srgbClr val="FF99FF"/>
              </a:solidFill>
            </a:endParaRPr>
          </a:p>
          <a:p>
            <a:pPr eaLnBrk="1" hangingPunct="1"/>
            <a:endParaRPr lang="ru-RU" altLang="ru-RU" smtClean="0"/>
          </a:p>
        </p:txBody>
      </p:sp>
      <p:pic>
        <p:nvPicPr>
          <p:cNvPr id="15364" name="Рисунок 3" descr="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668838"/>
            <a:ext cx="304800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4" descr="d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11238"/>
            <a:ext cx="2938463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5" descr="atommas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1090613"/>
            <a:ext cx="290195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6" descr="1319039017_img_7821_resiz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364038"/>
            <a:ext cx="29749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7" descr="be200-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468438"/>
            <a:ext cx="30416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152400" y="2819400"/>
            <a:ext cx="3200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C000"/>
                </a:solidFill>
              </a:rPr>
              <a:t>Сельскохозяйственное</a:t>
            </a:r>
          </a:p>
          <a:p>
            <a:pPr eaLnBrk="1" hangingPunct="1"/>
            <a:r>
              <a:rPr lang="ru-RU" altLang="ru-RU"/>
              <a:t>Ростов-на-Дону, Таганрог, Миллерово,Новочеркасск, Краснодар (комбайны, машины для возделывания табака, винограда)</a:t>
            </a:r>
          </a:p>
        </p:txBody>
      </p: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3429000" y="3276600"/>
            <a:ext cx="2514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C000"/>
                </a:solidFill>
              </a:rPr>
              <a:t>Авиастроение</a:t>
            </a:r>
          </a:p>
          <a:p>
            <a:pPr eaLnBrk="1" hangingPunct="1"/>
            <a:r>
              <a:rPr lang="ru-RU" altLang="ru-RU"/>
              <a:t>         Таганрог</a:t>
            </a:r>
          </a:p>
          <a:p>
            <a:pPr eaLnBrk="1" hangingPunct="1"/>
            <a:r>
              <a:rPr lang="ru-RU" altLang="ru-RU"/>
              <a:t>      (самолеты Бе)</a:t>
            </a:r>
          </a:p>
        </p:txBody>
      </p:sp>
      <p:sp>
        <p:nvSpPr>
          <p:cNvPr id="15371" name="TextBox 10"/>
          <p:cNvSpPr txBox="1">
            <a:spLocks noChangeArrowheads="1"/>
          </p:cNvSpPr>
          <p:nvPr/>
        </p:nvSpPr>
        <p:spPr bwMode="auto">
          <a:xfrm>
            <a:off x="6324600" y="3048000"/>
            <a:ext cx="2286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C000"/>
                </a:solidFill>
              </a:rPr>
              <a:t>Энергетическое</a:t>
            </a:r>
          </a:p>
          <a:p>
            <a:pPr eaLnBrk="1" hangingPunct="1"/>
            <a:r>
              <a:rPr lang="ru-RU" altLang="ru-RU"/>
              <a:t>Таганрог (паровые котлы), Волгодонск (оборудование для АЭС)</a:t>
            </a:r>
          </a:p>
        </p:txBody>
      </p: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2743200" y="4343400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C000"/>
                </a:solidFill>
              </a:rPr>
              <a:t>Транспортное</a:t>
            </a:r>
          </a:p>
          <a:p>
            <a:pPr eaLnBrk="1" hangingPunct="1"/>
            <a:r>
              <a:rPr lang="ru-RU" altLang="ru-RU"/>
              <a:t>Новочеркасск(электровозы),Краснодар (автобусы)</a:t>
            </a:r>
          </a:p>
        </p:txBody>
      </p:sp>
      <p:sp>
        <p:nvSpPr>
          <p:cNvPr id="15373" name="TextBox 12"/>
          <p:cNvSpPr txBox="1">
            <a:spLocks noChangeArrowheads="1"/>
          </p:cNvSpPr>
          <p:nvPr/>
        </p:nvSpPr>
        <p:spPr bwMode="auto">
          <a:xfrm>
            <a:off x="4343400" y="5334000"/>
            <a:ext cx="3048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C000"/>
                </a:solidFill>
              </a:rPr>
              <a:t>Оборудование для нефтегазовой и пищевой промышленности </a:t>
            </a:r>
            <a:r>
              <a:rPr lang="ru-RU" altLang="ru-RU"/>
              <a:t>(Таганрог, Волгодонск)</a:t>
            </a:r>
          </a:p>
        </p:txBody>
      </p:sp>
      <p:sp>
        <p:nvSpPr>
          <p:cNvPr id="14" name="Управляющая кнопка: домой 13">
            <a:hlinkClick r:id="rId7" action="ppaction://hlinksldjump" highlightClick="1"/>
          </p:cNvPr>
          <p:cNvSpPr/>
          <p:nvPr/>
        </p:nvSpPr>
        <p:spPr>
          <a:xfrm>
            <a:off x="8077200" y="6248400"/>
            <a:ext cx="7620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Сельскохозяйственное машиностроение</a:t>
            </a:r>
            <a:endParaRPr lang="ru-RU" dirty="0"/>
          </a:p>
        </p:txBody>
      </p:sp>
      <p:pic>
        <p:nvPicPr>
          <p:cNvPr id="4" name="Содержимое 3" descr="https://encrypted-tbn1.gstatic.com/images?q=tbn:ANd9GcSb35rz5tV1HG4foQj1gS-xR17VLRjdC9JscVBqKMyH4wjhOdc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7161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encrypted-tbn3.gstatic.com/images?q=tbn:ANd9GcTKj44xaYwu9cvebsYxovxQ0UiVKTsys4GrNYpsE8X15qE6ell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714884"/>
            <a:ext cx="23907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57224" y="1785926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«Ростсельмаш» г. Ростов-на-Дону;</a:t>
            </a:r>
          </a:p>
          <a:p>
            <a:r>
              <a:rPr lang="ru-RU" dirty="0" smtClean="0"/>
              <a:t>Г. Таганрог, г. Краснодар, г.Новочеркасск.</a:t>
            </a:r>
            <a:endParaRPr lang="ru-RU" dirty="0"/>
          </a:p>
        </p:txBody>
      </p:sp>
      <p:pic>
        <p:nvPicPr>
          <p:cNvPr id="7" name="Рисунок 6" descr="https://encrypted-tbn1.gstatic.com/images?q=tbn:ANd9GcQA0WpTGUtxoa51EQarUOFd5q881ml9TuC1gUkCf1UIo5Tj24LJx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07181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Ростсельма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Транспортное машиностроение</a:t>
            </a:r>
            <a:endParaRPr lang="ru-RU" dirty="0"/>
          </a:p>
        </p:txBody>
      </p:sp>
      <p:pic>
        <p:nvPicPr>
          <p:cNvPr id="4" name="Содержимое 3" descr="http://www.nevz.com/images/photo/production/2es5k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571612"/>
            <a:ext cx="464347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1785926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Новочеркасский</a:t>
            </a:r>
            <a:r>
              <a:rPr lang="ru-RU" dirty="0" smtClean="0"/>
              <a:t> электровозостроительный завод (г. Новочеркасск)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Металлургия</a:t>
            </a:r>
          </a:p>
        </p:txBody>
      </p:sp>
      <p:sp>
        <p:nvSpPr>
          <p:cNvPr id="41987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598613"/>
            <a:ext cx="3624263" cy="4497387"/>
          </a:xfrm>
        </p:spPr>
        <p:txBody>
          <a:bodyPr/>
          <a:lstStyle/>
          <a:p>
            <a:pPr marL="533400" indent="-533400" eaLnBrk="1" hangingPunct="1"/>
            <a:r>
              <a:rPr lang="ru-RU" altLang="ru-RU" b="1" i="1" smtClean="0"/>
              <a:t>Черная металлургия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altLang="ru-RU" b="1" smtClean="0"/>
              <a:t>Таганрог;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altLang="ru-RU" b="1" smtClean="0"/>
              <a:t>Красный Сулин (производство труб)</a:t>
            </a:r>
          </a:p>
        </p:txBody>
      </p:sp>
      <p:sp>
        <p:nvSpPr>
          <p:cNvPr id="41988" name="Rectangle 19"/>
          <p:cNvSpPr>
            <a:spLocks noGrp="1" noChangeArrowheads="1"/>
          </p:cNvSpPr>
          <p:nvPr>
            <p:ph type="body" sz="half" idx="2"/>
          </p:nvPr>
        </p:nvSpPr>
        <p:spPr>
          <a:xfrm>
            <a:off x="4025900" y="1598613"/>
            <a:ext cx="3624263" cy="4497387"/>
          </a:xfrm>
        </p:spPr>
        <p:txBody>
          <a:bodyPr/>
          <a:lstStyle/>
          <a:p>
            <a:pPr marL="533400" indent="-533400" eaLnBrk="1" hangingPunct="1"/>
            <a:r>
              <a:rPr lang="ru-RU" altLang="ru-RU" b="1" i="1" smtClean="0"/>
              <a:t>Цветная металлургия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altLang="ru-RU" b="1" smtClean="0"/>
              <a:t>Владикавказ (свинцово-цинковая)</a:t>
            </a:r>
          </a:p>
        </p:txBody>
      </p:sp>
    </p:spTree>
    <p:extLst>
      <p:ext uri="{BB962C8B-B14F-4D97-AF65-F5344CB8AC3E}">
        <p14:creationId xmlns:p14="http://schemas.microsoft.com/office/powerpoint/2010/main" val="21506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Энергетическое машиностроение</a:t>
            </a:r>
            <a:endParaRPr lang="ru-RU" dirty="0"/>
          </a:p>
        </p:txBody>
      </p:sp>
      <p:pic>
        <p:nvPicPr>
          <p:cNvPr id="4" name="Содержимое 3" descr="proizvodstvo_korpusnogo_obor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9124" y="2000240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ОАО Таганрогский котлостроительный завод «Красный котельщик» г. Таганрог (паровые котлы, муфельные печи, трубы и т.д.)</a:t>
            </a:r>
            <a:endParaRPr lang="ru-RU" dirty="0"/>
          </a:p>
        </p:txBody>
      </p:sp>
      <p:pic>
        <p:nvPicPr>
          <p:cNvPr id="6" name="Рисунок 5" descr="http://upload.wikimedia.org/wikipedia/commons/thumb/6/6f/RIAN_archive_450317_Assembly_of_reactor_frame.jpg/180px-RIAN_archive_450317_Assembly_of_reactor_fram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643446"/>
            <a:ext cx="2071702" cy="189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upload.wikimedia.org/wikipedia/commons/thumb/9/9e/Sea_Launch_01.jpg/250px-Sea_Launch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786191"/>
            <a:ext cx="2095498" cy="2000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00100" y="485776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Атоммаш</a:t>
            </a:r>
            <a:r>
              <a:rPr lang="ru-RU" dirty="0" smtClean="0"/>
              <a:t>» г. Волгодонск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mtClean="0"/>
              <a:t>Европейский ЮГ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989138"/>
            <a:ext cx="8207375" cy="1752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800" b="1" dirty="0" smtClean="0"/>
              <a:t>Северо-Кавказский экономический район выделяется отраслями агропромышленного и энергетического комплексов. Ведущая роль в С-КЭР принадлежит многоотраслевому и высокоразвитому сельскому хозяйству.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dirty="0" smtClean="0"/>
              <a:t>В промышленности наиболее развиты отрасли сельскохозяйственного, транспортного и энергетического машиностроения.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dirty="0" smtClean="0"/>
              <a:t>Уникальное значение имеет курортное хозяйство района. Курорты Большого Сочи, Кавказских минеральных вод имеют общероссийское значение</a:t>
            </a:r>
          </a:p>
        </p:txBody>
      </p:sp>
    </p:spTree>
    <p:extLst>
      <p:ext uri="{BB962C8B-B14F-4D97-AF65-F5344CB8AC3E}">
        <p14:creationId xmlns:p14="http://schemas.microsoft.com/office/powerpoint/2010/main" val="20662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Авиастроение</a:t>
            </a:r>
            <a:endParaRPr lang="ru-RU" dirty="0"/>
          </a:p>
        </p:txBody>
      </p:sp>
      <p:pic>
        <p:nvPicPr>
          <p:cNvPr id="4" name="Содержимое 3" descr="Бe-20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714884"/>
            <a:ext cx="292895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Бe-32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357562"/>
            <a:ext cx="2857520" cy="1785950"/>
          </a:xfrm>
          <a:prstGeom prst="rect">
            <a:avLst/>
          </a:prstGeom>
          <a:noFill/>
        </p:spPr>
      </p:pic>
      <p:pic>
        <p:nvPicPr>
          <p:cNvPr id="6" name="Рисунок 5" descr="Бe-10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000240"/>
            <a:ext cx="24288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43306" y="1785926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ОАО «Таганрогский авиационный научно-технический комплекс </a:t>
            </a:r>
            <a:br>
              <a:rPr lang="ru-RU" b="1" dirty="0"/>
            </a:br>
            <a:r>
              <a:rPr lang="ru-RU" b="1" dirty="0"/>
              <a:t>им. Г.М. </a:t>
            </a:r>
            <a:r>
              <a:rPr lang="ru-RU" b="1" dirty="0" err="1"/>
              <a:t>Бериева</a:t>
            </a:r>
            <a:r>
              <a:rPr lang="ru-RU" b="1" dirty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FFFF00"/>
                </a:solidFill>
              </a:rPr>
              <a:t>Топливно-энергетический комплекс (ТЭК)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mtClean="0">
              <a:solidFill>
                <a:srgbClr val="FF99FF"/>
              </a:solidFill>
            </a:endParaRPr>
          </a:p>
          <a:p>
            <a:pPr eaLnBrk="1" hangingPunct="1">
              <a:buFontTx/>
              <a:buNone/>
            </a:pPr>
            <a:endParaRPr lang="ru-RU" altLang="ru-RU" smtClean="0">
              <a:solidFill>
                <a:srgbClr val="FF9900"/>
              </a:solidFill>
            </a:endParaRPr>
          </a:p>
        </p:txBody>
      </p:sp>
      <p:pic>
        <p:nvPicPr>
          <p:cNvPr id="16388" name="Рисунок 3" descr="post-3-12605379733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4870450"/>
            <a:ext cx="28829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4" descr="P40500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3121025"/>
            <a:ext cx="2547937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5" descr="rotec-2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384300"/>
            <a:ext cx="25590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6" descr="lake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5" y="755650"/>
            <a:ext cx="26701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2514600" y="1600200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/>
              <a:t>Развивается на собственном топливе (нефть, газ, уголь)</a:t>
            </a: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533400" y="2362200"/>
            <a:ext cx="5867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FF00"/>
                </a:solidFill>
              </a:rPr>
              <a:t>ТЭС</a:t>
            </a:r>
            <a:r>
              <a:rPr lang="ru-RU" altLang="ru-RU" sz="2800" b="1"/>
              <a:t>-</a:t>
            </a:r>
            <a:r>
              <a:rPr lang="ru-RU" altLang="ru-RU"/>
              <a:t> </a:t>
            </a:r>
            <a:r>
              <a:rPr lang="ru-RU" altLang="ru-RU" sz="2400" b="1"/>
              <a:t>Ростовская, Краснодарская, Ставропольская</a:t>
            </a: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533400" y="3733800"/>
            <a:ext cx="3657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FF00"/>
                </a:solidFill>
              </a:rPr>
              <a:t>ГЭС</a:t>
            </a:r>
            <a:r>
              <a:rPr lang="ru-RU" altLang="ru-RU">
                <a:solidFill>
                  <a:srgbClr val="FFFF00"/>
                </a:solidFill>
              </a:rPr>
              <a:t> </a:t>
            </a:r>
            <a:r>
              <a:rPr lang="ru-RU" altLang="ru-RU"/>
              <a:t>– </a:t>
            </a:r>
            <a:r>
              <a:rPr lang="ru-RU" altLang="ru-RU" sz="2400" b="1"/>
              <a:t>Цимлянская, Чиркейская</a:t>
            </a:r>
          </a:p>
        </p:txBody>
      </p:sp>
      <p:sp>
        <p:nvSpPr>
          <p:cNvPr id="16395" name="TextBox 10"/>
          <p:cNvSpPr txBox="1">
            <a:spLocks noChangeArrowheads="1"/>
          </p:cNvSpPr>
          <p:nvPr/>
        </p:nvSpPr>
        <p:spPr bwMode="auto">
          <a:xfrm>
            <a:off x="1066800" y="54102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</a:rPr>
              <a:t>АЭС</a:t>
            </a:r>
            <a:r>
              <a:rPr lang="ru-RU" altLang="ru-RU" sz="2000" b="1">
                <a:solidFill>
                  <a:srgbClr val="FF0000"/>
                </a:solidFill>
              </a:rPr>
              <a:t> </a:t>
            </a:r>
            <a:r>
              <a:rPr lang="ru-RU" altLang="ru-RU" sz="2000"/>
              <a:t>- </a:t>
            </a:r>
            <a:r>
              <a:rPr lang="ru-RU" altLang="ru-RU" sz="2400" b="1"/>
              <a:t>Ростовская (Волгодонская)</a:t>
            </a:r>
          </a:p>
        </p:txBody>
      </p:sp>
      <p:sp>
        <p:nvSpPr>
          <p:cNvPr id="12" name="Управляющая кнопка: домой 11">
            <a:hlinkClick r:id="rId6" action="ppaction://hlinksldjump" highlightClick="1"/>
          </p:cNvPr>
          <p:cNvSpPr/>
          <p:nvPr/>
        </p:nvSpPr>
        <p:spPr>
          <a:xfrm>
            <a:off x="304800" y="6019800"/>
            <a:ext cx="9144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ВЭС в Краснодасрком кра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23090"/>
            <a:ext cx="3888370" cy="259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2679700" y="758825"/>
            <a:ext cx="3636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/>
              <a:t>ВЭС в Краснодарском крае</a:t>
            </a:r>
          </a:p>
        </p:txBody>
      </p:sp>
      <p:pic>
        <p:nvPicPr>
          <p:cNvPr id="4098" name="Picture 2" descr="https://www.mobilenews.hsbc.com/wp-content/uploads/2019/11/180912-esg-becomes-a-priority-1600x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27" y="3717032"/>
            <a:ext cx="4960551" cy="27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6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smtClean="0"/>
              <a:t>Нефтеперерабатывающие заводы</a:t>
            </a:r>
            <a:br>
              <a:rPr lang="ru-RU" altLang="ru-RU" sz="3600" smtClean="0"/>
            </a:br>
            <a:r>
              <a:rPr lang="ru-RU" altLang="ru-RU" sz="3600" smtClean="0"/>
              <a:t>(НПЗ)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29600" cy="4525962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Туапсе</a:t>
            </a:r>
          </a:p>
          <a:p>
            <a:pPr eaLnBrk="1" hangingPunct="1"/>
            <a:r>
              <a:rPr lang="ru-RU" altLang="ru-RU" b="1" smtClean="0"/>
              <a:t>Новороссийск</a:t>
            </a:r>
          </a:p>
          <a:p>
            <a:pPr eaLnBrk="1" hangingPunct="1"/>
            <a:r>
              <a:rPr lang="ru-RU" altLang="ru-RU" b="1" smtClean="0"/>
              <a:t>ПрАО НГПЗ «Крым»</a:t>
            </a:r>
          </a:p>
        </p:txBody>
      </p:sp>
      <p:pic>
        <p:nvPicPr>
          <p:cNvPr id="4" name="Picture 4" descr="нефтехимический комплек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4176464" cy="373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3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Новороссийск-по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4963"/>
            <a:ext cx="5030788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1476375" y="903288"/>
            <a:ext cx="6408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/>
              <a:t>Г.Новороссийск- главный Российский порт </a:t>
            </a:r>
          </a:p>
          <a:p>
            <a:pPr eaLnBrk="1" hangingPunct="1"/>
            <a:r>
              <a:rPr lang="ru-RU" altLang="ru-RU" sz="2000" b="1" i="1"/>
              <a:t>на Черном море</a:t>
            </a:r>
          </a:p>
        </p:txBody>
      </p:sp>
    </p:spTree>
    <p:extLst>
      <p:ext uri="{BB962C8B-B14F-4D97-AF65-F5344CB8AC3E}">
        <p14:creationId xmlns:p14="http://schemas.microsoft.com/office/powerpoint/2010/main" val="3172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8" descr="DSC00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85725"/>
            <a:ext cx="24257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3" descr="2887591_1268851024_81230895_6--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5725"/>
            <a:ext cx="27368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FFFF00"/>
                </a:solidFill>
              </a:rPr>
              <a:t>Рекреационные районы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mtClean="0">
              <a:solidFill>
                <a:srgbClr val="FF99FF"/>
              </a:solidFill>
            </a:endParaRPr>
          </a:p>
          <a:p>
            <a:pPr eaLnBrk="1" hangingPunct="1"/>
            <a:endParaRPr lang="ru-RU" altLang="ru-RU" smtClean="0"/>
          </a:p>
        </p:txBody>
      </p:sp>
      <p:pic>
        <p:nvPicPr>
          <p:cNvPr id="17414" name="Рисунок 4" descr="city_voFlb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4743450"/>
            <a:ext cx="2640012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5" descr="dombaj_2011_118_kopi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4438650"/>
            <a:ext cx="2651125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Рисунок 7" descr="66ec03b953e3818a4d046c3a2f7432c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359275"/>
            <a:ext cx="279082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457200" y="1981200"/>
            <a:ext cx="2057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FFFF00"/>
                </a:solidFill>
              </a:rPr>
              <a:t>Черноморское побережье Кавказа</a:t>
            </a:r>
          </a:p>
        </p:txBody>
      </p: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3276600" y="2057400"/>
            <a:ext cx="2362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FFFF00"/>
                </a:solidFill>
              </a:rPr>
              <a:t>Кавказские Минеральные воды</a:t>
            </a:r>
          </a:p>
        </p:txBody>
      </p:sp>
      <p:sp>
        <p:nvSpPr>
          <p:cNvPr id="17419" name="TextBox 12"/>
          <p:cNvSpPr txBox="1">
            <a:spLocks noChangeArrowheads="1"/>
          </p:cNvSpPr>
          <p:nvPr/>
        </p:nvSpPr>
        <p:spPr bwMode="auto">
          <a:xfrm>
            <a:off x="6096000" y="2057400"/>
            <a:ext cx="259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FFFF00"/>
                </a:solidFill>
              </a:rPr>
              <a:t>Центральная часть Кавказского хребта</a:t>
            </a:r>
          </a:p>
        </p:txBody>
      </p:sp>
      <p:sp>
        <p:nvSpPr>
          <p:cNvPr id="17420" name="TextBox 13"/>
          <p:cNvSpPr txBox="1">
            <a:spLocks noChangeArrowheads="1"/>
          </p:cNvSpPr>
          <p:nvPr/>
        </p:nvSpPr>
        <p:spPr bwMode="auto">
          <a:xfrm>
            <a:off x="381000" y="32766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Сочи, Анапа, Геленджик</a:t>
            </a:r>
          </a:p>
        </p:txBody>
      </p:sp>
      <p:sp>
        <p:nvSpPr>
          <p:cNvPr id="17421" name="TextBox 14"/>
          <p:cNvSpPr txBox="1">
            <a:spLocks noChangeArrowheads="1"/>
          </p:cNvSpPr>
          <p:nvPr/>
        </p:nvSpPr>
        <p:spPr bwMode="auto">
          <a:xfrm>
            <a:off x="3276600" y="3352800"/>
            <a:ext cx="2057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Пятигорск, Кисловодск, Железногорск, Ессентуки</a:t>
            </a:r>
          </a:p>
        </p:txBody>
      </p:sp>
      <p:sp>
        <p:nvSpPr>
          <p:cNvPr id="17422" name="TextBox 15"/>
          <p:cNvSpPr txBox="1">
            <a:spLocks noChangeArrowheads="1"/>
          </p:cNvSpPr>
          <p:nvPr/>
        </p:nvSpPr>
        <p:spPr bwMode="auto">
          <a:xfrm>
            <a:off x="6172200" y="3429000"/>
            <a:ext cx="2438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Теберда, Домбай, Архыз, Приэльбрусье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1295400" y="11430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3581401" y="1600200"/>
            <a:ext cx="914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6057900" y="1181100"/>
            <a:ext cx="9144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990601" y="3200400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619501" y="3238500"/>
            <a:ext cx="381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6858000" y="3276600"/>
            <a:ext cx="38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4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kau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kaz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231775"/>
            <a:ext cx="33829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kaz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04800"/>
            <a:ext cx="33401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kaz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017963"/>
            <a:ext cx="3451225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kaz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4090988"/>
            <a:ext cx="333375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7072313" y="2714625"/>
            <a:ext cx="1014412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Теберда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4357688" y="5143500"/>
            <a:ext cx="10937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г.Эльбрус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000125" y="2786063"/>
            <a:ext cx="7842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Архыз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6461125" y="6400800"/>
            <a:ext cx="9302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Архыз</a:t>
            </a: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1431925" y="6518275"/>
            <a:ext cx="1311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600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898525" y="6310313"/>
            <a:ext cx="14874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Приэльбрусье</a:t>
            </a:r>
          </a:p>
        </p:txBody>
      </p:sp>
      <p:sp>
        <p:nvSpPr>
          <p:cNvPr id="18445" name="TextBox 12"/>
          <p:cNvSpPr txBox="1">
            <a:spLocks noChangeArrowheads="1"/>
          </p:cNvSpPr>
          <p:nvPr/>
        </p:nvSpPr>
        <p:spPr bwMode="auto">
          <a:xfrm>
            <a:off x="3657600" y="914400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FFFF00"/>
                </a:solidFill>
              </a:rPr>
              <a:t>ТУРИЗМ</a:t>
            </a:r>
          </a:p>
        </p:txBody>
      </p:sp>
    </p:spTree>
    <p:extLst>
      <p:ext uri="{BB962C8B-B14F-4D97-AF65-F5344CB8AC3E}">
        <p14:creationId xmlns:p14="http://schemas.microsoft.com/office/powerpoint/2010/main" val="24250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47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47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build="p" autoUpdateAnimBg="0"/>
      <p:bldP spid="47113" grpId="0" build="p" autoUpdateAnimBg="0"/>
      <p:bldP spid="47114" grpId="0" build="p" autoUpdateAnimBg="0"/>
      <p:bldP spid="47115" grpId="0" build="p" autoUpdateAnimBg="0"/>
      <p:bldP spid="4711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kur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643063"/>
            <a:ext cx="39624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kur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4017963"/>
            <a:ext cx="36274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kur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158750"/>
            <a:ext cx="3402012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kur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943350"/>
            <a:ext cx="366395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 descr="kur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76213"/>
            <a:ext cx="3333750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7000875" y="2571750"/>
            <a:ext cx="13779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г. Пятигорск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93725" y="2500313"/>
            <a:ext cx="15224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г.  Кисловодск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517525" y="6615113"/>
            <a:ext cx="184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600"/>
          </a:p>
          <a:p>
            <a:pPr eaLnBrk="1" hangingPunct="1"/>
            <a:endParaRPr lang="ru-RU" altLang="ru-RU" sz="1600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1214438" y="6429375"/>
            <a:ext cx="152241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г.  Кисловодск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6324600" y="6521450"/>
            <a:ext cx="1566863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г. Ессентуки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794125" y="4938713"/>
            <a:ext cx="17335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Г. Железноводск</a:t>
            </a:r>
          </a:p>
        </p:txBody>
      </p:sp>
      <p:sp>
        <p:nvSpPr>
          <p:cNvPr id="19469" name="TextBox 12"/>
          <p:cNvSpPr txBox="1">
            <a:spLocks noChangeArrowheads="1"/>
          </p:cNvSpPr>
          <p:nvPr/>
        </p:nvSpPr>
        <p:spPr bwMode="auto">
          <a:xfrm>
            <a:off x="3429000" y="685800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FFFF00"/>
                </a:solidFill>
              </a:rPr>
              <a:t>КУРОРТЫ</a:t>
            </a:r>
          </a:p>
        </p:txBody>
      </p:sp>
    </p:spTree>
    <p:extLst>
      <p:ext uri="{BB962C8B-B14F-4D97-AF65-F5344CB8AC3E}">
        <p14:creationId xmlns:p14="http://schemas.microsoft.com/office/powerpoint/2010/main" val="64727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build="p" autoUpdateAnimBg="0"/>
      <p:bldP spid="44041" grpId="0" build="p" autoUpdateAnimBg="0"/>
      <p:bldP spid="44043" grpId="0" build="p" autoUpdateAnimBg="0"/>
      <p:bldP spid="44044" grpId="0" build="p" autoUpdateAnimBg="0"/>
      <p:bldP spid="4404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5" descr="http://winallos.com/uploads/posts/2014-12/1417419214_zimnie-olimpiyskie-igry-ochi-2014-talismany-sochi-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11530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4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Курортное хозяйство</a:t>
            </a:r>
            <a:endParaRPr lang="ru-RU" dirty="0"/>
          </a:p>
        </p:txBody>
      </p:sp>
      <p:pic>
        <p:nvPicPr>
          <p:cNvPr id="4" name="Содержимое 3" descr="https://encrypted-tbn2.gstatic.com/images?q=tbn:ANd9GcQV7r2ROdmKEOB_gC4xVUbQ1IBP7rs96ugane3RwYBbs2cnggV2iw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14818"/>
            <a:ext cx="2571768" cy="21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encrypted-tbn1.gstatic.com/images?q=tbn:ANd9GcTTBFwFq5G3uRJpKdst95UQlcVSQEqZOZ2Fz-u-7_lhtEc0ghA0s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71612"/>
            <a:ext cx="281463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ankurtur.ru/upload/iblock/ded/dedd05ac01fdcbab761c36a0fe28838d_70_w183_h164_crop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214686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ankurtur.ru/upload/iblock/a2b/a2b743d661bc729163b7838ab91878e6_70_w183_h164_crop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429132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ankurtur.ru/upload/iblock/3fb/3fb77255ad2dcb67be9e0b4f419daa22_70_w183_h164_crop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714488"/>
            <a:ext cx="2428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</a:rPr>
              <a:t>Хозяйство Европейского Юга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4000" b="1" dirty="0" smtClean="0"/>
              <a:t>Отрасли специализации: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4000" b="1" dirty="0" smtClean="0">
                <a:hlinkClick r:id="rId2" action="ppaction://hlinksldjump"/>
              </a:rPr>
              <a:t>Агропромышленный комплекс</a:t>
            </a:r>
            <a:endParaRPr lang="ru-RU" altLang="ru-RU" sz="4000" b="1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4000" b="1" dirty="0" smtClean="0">
                <a:hlinkClick r:id="rId3" action="ppaction://hlinksldjump"/>
              </a:rPr>
              <a:t>Машиностроение</a:t>
            </a:r>
            <a:endParaRPr lang="ru-RU" altLang="ru-RU" sz="4000" b="1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4000" b="1" u="sng" dirty="0" smtClean="0">
                <a:hlinkClick r:id="rId4" action="ppaction://hlinksldjump"/>
              </a:rPr>
              <a:t>ТЭК</a:t>
            </a:r>
            <a:endParaRPr lang="ru-RU" altLang="ru-RU" sz="4000" b="1" u="sng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4000" b="1" dirty="0" smtClean="0">
                <a:hlinkClick r:id="" action="ppaction://noaction"/>
              </a:rPr>
              <a:t>Курортное хозяйство,</a:t>
            </a:r>
          </a:p>
          <a:p>
            <a:pPr eaLnBrk="1" hangingPunct="1">
              <a:buFontTx/>
              <a:buNone/>
            </a:pPr>
            <a:r>
              <a:rPr lang="ru-RU" altLang="ru-RU" sz="4000" b="1" dirty="0" smtClean="0">
                <a:hlinkClick r:id="" action="ppaction://noaction"/>
              </a:rPr>
              <a:t> туризм</a:t>
            </a:r>
            <a:endParaRPr lang="ru-RU" alt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3088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характеристика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территории Северного Кавказа получили развитие добывающие и обрабатывающие отрасли промышленности, многогранное сельское хозяйство и курортное хозяйство мирового значения.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600" smtClean="0"/>
              <a:t>Отраслевая структура промышленного производства </a:t>
            </a:r>
            <a:br>
              <a:rPr lang="ru-RU" altLang="ru-RU" sz="3600" smtClean="0"/>
            </a:br>
            <a:r>
              <a:rPr lang="ru-RU" altLang="ru-RU" sz="3600" smtClean="0"/>
              <a:t>С-КЭР,%</a:t>
            </a:r>
          </a:p>
        </p:txBody>
      </p:sp>
      <p:pic>
        <p:nvPicPr>
          <p:cNvPr id="1026" name="Object 5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525" y="1598613"/>
            <a:ext cx="7386638" cy="4495800"/>
          </a:xfrm>
        </p:spPr>
      </p:pic>
    </p:spTree>
    <p:extLst>
      <p:ext uri="{BB962C8B-B14F-4D97-AF65-F5344CB8AC3E}">
        <p14:creationId xmlns:p14="http://schemas.microsoft.com/office/powerpoint/2010/main" val="32552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Европейский юг – это </a:t>
            </a:r>
            <a:r>
              <a:rPr lang="ru-RU" dirty="0" err="1" smtClean="0"/>
              <a:t>экспортно</a:t>
            </a:r>
            <a:r>
              <a:rPr lang="ru-RU" dirty="0" smtClean="0"/>
              <a:t>- импортные ворота России.</a:t>
            </a:r>
            <a:endParaRPr lang="ru-RU" dirty="0"/>
          </a:p>
        </p:txBody>
      </p:sp>
      <p:pic>
        <p:nvPicPr>
          <p:cNvPr id="4" name="Содержимое 3" descr="http://bezformata.ru/content/Images/000/039/263/image3926308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encrypted-tbn3.gstatic.com/images?q=tbn:ANd9GcTK5QxOdMDDoIqC42ZbCVK7i8wUu46UhBNCaSGZta3JnWRJE57Dqx7q0y8y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86124"/>
            <a:ext cx="4048135" cy="27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Отрасль специализации – АПК</a:t>
            </a:r>
            <a:br>
              <a:rPr lang="ru-RU" dirty="0" smtClean="0"/>
            </a:br>
            <a:r>
              <a:rPr lang="ru-RU" dirty="0" smtClean="0"/>
              <a:t>(50 % продукции)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Кубань – озимая пшеница;</a:t>
            </a:r>
          </a:p>
          <a:p>
            <a:r>
              <a:rPr lang="ru-RU" sz="2400" dirty="0" smtClean="0"/>
              <a:t>Предгорные и горные районы – кукуруза;</a:t>
            </a:r>
          </a:p>
          <a:p>
            <a:r>
              <a:rPr lang="ru-RU" sz="2400" dirty="0" smtClean="0"/>
              <a:t>Низовья Дона, Кубани, Терека – рис;</a:t>
            </a:r>
          </a:p>
          <a:p>
            <a:r>
              <a:rPr lang="ru-RU" sz="2400" dirty="0" smtClean="0"/>
              <a:t>Краснодарский край, Черноморское побережье – подсолнечник, табак, </a:t>
            </a:r>
            <a:r>
              <a:rPr lang="ru-RU" sz="2400" dirty="0" err="1" smtClean="0"/>
              <a:t>сах</a:t>
            </a:r>
            <a:r>
              <a:rPr lang="ru-RU" sz="2400" dirty="0" smtClean="0"/>
              <a:t>. Свекла;</a:t>
            </a:r>
          </a:p>
          <a:p>
            <a:r>
              <a:rPr lang="ru-RU" sz="2400" dirty="0" smtClean="0"/>
              <a:t>Краснодарский край, Дагестан, Нижний Дон, Черноморское побережье –виноградарство;</a:t>
            </a:r>
          </a:p>
          <a:p>
            <a:r>
              <a:rPr lang="ru-RU" sz="2400" dirty="0" smtClean="0"/>
              <a:t>Черноморское побережье – субтропические культуры, чай;</a:t>
            </a:r>
          </a:p>
          <a:p>
            <a:r>
              <a:rPr lang="ru-RU" sz="2400" dirty="0" smtClean="0"/>
              <a:t>Ростовская область, Ставропольский край, Дагестан (тонкорунное), предгорья и горы (грубошерстное) -  овцеводство.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FFFF00"/>
                </a:solidFill>
              </a:rPr>
              <a:t>Агропромышленный комплекс (АПК)</a:t>
            </a:r>
          </a:p>
        </p:txBody>
      </p:sp>
      <p:pic>
        <p:nvPicPr>
          <p:cNvPr id="12291" name="Рисунок 9" descr="b3c57d141a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4578350"/>
            <a:ext cx="27368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14" descr="Wheat1-640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505325"/>
            <a:ext cx="26273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15" descr="r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4821238"/>
            <a:ext cx="2663825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7"/>
          <p:cNvSpPr txBox="1">
            <a:spLocks noChangeArrowheads="1"/>
          </p:cNvSpPr>
          <p:nvPr/>
        </p:nvSpPr>
        <p:spPr bwMode="auto">
          <a:xfrm>
            <a:off x="990600" y="1524000"/>
            <a:ext cx="7010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Более 50 % продукции Европейского Юга дает АПК.</a:t>
            </a:r>
          </a:p>
          <a:p>
            <a:pPr eaLnBrk="1" hangingPunct="1"/>
            <a:r>
              <a:rPr lang="ru-RU" altLang="ru-RU" sz="2000"/>
              <a:t>Благоприятные почвенно-климатические условия позволяют выращивать здесь многие продовольственные культуры.</a:t>
            </a:r>
          </a:p>
          <a:p>
            <a:pPr algn="ctr" eaLnBrk="1" hangingPunct="1"/>
            <a:r>
              <a:rPr lang="ru-RU" altLang="ru-RU" sz="2000" b="1">
                <a:solidFill>
                  <a:srgbClr val="FFFF00"/>
                </a:solidFill>
              </a:rPr>
              <a:t>ЗЕРНОВЫЕ</a:t>
            </a:r>
          </a:p>
          <a:p>
            <a:pPr eaLnBrk="1" hangingPunct="1">
              <a:buFontTx/>
              <a:buChar char="-"/>
            </a:pPr>
            <a:r>
              <a:rPr lang="ru-RU" altLang="ru-RU" sz="2000" b="1">
                <a:solidFill>
                  <a:srgbClr val="FFFF00"/>
                </a:solidFill>
              </a:rPr>
              <a:t>Озимая пшеница </a:t>
            </a:r>
            <a:r>
              <a:rPr lang="ru-RU" altLang="ru-RU" sz="2000"/>
              <a:t>(Кубано-Приазовские равнины, Ставрополье, Сальские степи)</a:t>
            </a:r>
          </a:p>
          <a:p>
            <a:pPr eaLnBrk="1" hangingPunct="1">
              <a:buFontTx/>
              <a:buChar char="-"/>
            </a:pPr>
            <a:r>
              <a:rPr lang="ru-RU" altLang="ru-RU" sz="2000" b="1">
                <a:solidFill>
                  <a:srgbClr val="FFFF00"/>
                </a:solidFill>
              </a:rPr>
              <a:t> Кукуруза </a:t>
            </a:r>
            <a:r>
              <a:rPr lang="ru-RU" altLang="ru-RU" sz="2000"/>
              <a:t>(Ставрополье, предгорные и горные районы)</a:t>
            </a:r>
          </a:p>
          <a:p>
            <a:pPr eaLnBrk="1" hangingPunct="1">
              <a:buFontTx/>
              <a:buChar char="-"/>
            </a:pPr>
            <a:r>
              <a:rPr lang="ru-RU" altLang="ru-RU" sz="2000" b="1">
                <a:solidFill>
                  <a:srgbClr val="FFFF00"/>
                </a:solidFill>
              </a:rPr>
              <a:t> Рис </a:t>
            </a:r>
            <a:r>
              <a:rPr lang="ru-RU" altLang="ru-RU" sz="2000"/>
              <a:t>(низовья Дона, Кубани, Терека)</a:t>
            </a:r>
          </a:p>
        </p:txBody>
      </p:sp>
    </p:spTree>
    <p:extLst>
      <p:ext uri="{BB962C8B-B14F-4D97-AF65-F5344CB8AC3E}">
        <p14:creationId xmlns:p14="http://schemas.microsoft.com/office/powerpoint/2010/main" val="2961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FFFF00"/>
                </a:solidFill>
              </a:rPr>
              <a:t>Отрасли пищевой промышленности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mtClean="0">
              <a:solidFill>
                <a:srgbClr val="FF99FF"/>
              </a:solidFill>
            </a:endParaRPr>
          </a:p>
          <a:p>
            <a:pPr eaLnBrk="1" hangingPunct="1"/>
            <a:endParaRPr lang="ru-RU" altLang="ru-RU" smtClean="0">
              <a:solidFill>
                <a:srgbClr val="FFFF00"/>
              </a:solidFill>
            </a:endParaRPr>
          </a:p>
        </p:txBody>
      </p:sp>
      <p:pic>
        <p:nvPicPr>
          <p:cNvPr id="14340" name="Рисунок 3" descr="2_butylki-934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4718050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4" descr="0039cx8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5200650"/>
            <a:ext cx="1951038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5" descr="18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4645025"/>
            <a:ext cx="16335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6" descr="Fish in Caspian s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5200650"/>
            <a:ext cx="189547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800" y="1752600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сахарная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33600" y="1752600"/>
            <a:ext cx="1905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маслобойная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95800" y="1752600"/>
            <a:ext cx="1828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мукомольная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05600" y="1752600"/>
            <a:ext cx="1905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</a:rPr>
              <a:t>Крахмало-паточная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9200" y="28956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мясная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96000" y="2895600"/>
            <a:ext cx="137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табачная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05200" y="2819400"/>
            <a:ext cx="1752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молочная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43600" y="4038600"/>
            <a:ext cx="137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рыбная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24200" y="4038600"/>
            <a:ext cx="259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</a:rPr>
              <a:t>Плодо</a:t>
            </a:r>
            <a:r>
              <a:rPr lang="ru-RU" b="1" dirty="0">
                <a:solidFill>
                  <a:schemeClr val="tx1"/>
                </a:solidFill>
              </a:rPr>
              <a:t> - овощеконсервная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95400" y="396240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виноделие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1295400" y="1371600"/>
            <a:ext cx="10668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629400" y="1295400"/>
            <a:ext cx="990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1524000" y="1600200"/>
            <a:ext cx="14478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2933701" y="2705100"/>
            <a:ext cx="2667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5715000" y="1752600"/>
            <a:ext cx="1524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524000" y="2209800"/>
            <a:ext cx="26670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4191000" y="2209800"/>
            <a:ext cx="27432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Управляющая кнопка: домой 29">
            <a:hlinkClick r:id="rId6" action="ppaction://hlinksldjump" highlightClick="1"/>
          </p:cNvPr>
          <p:cNvSpPr/>
          <p:nvPr/>
        </p:nvSpPr>
        <p:spPr>
          <a:xfrm>
            <a:off x="8153400" y="6324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421</TotalTime>
  <Words>626</Words>
  <Application>Microsoft Office PowerPoint</Application>
  <PresentationFormat>Экран (4:3)</PresentationFormat>
  <Paragraphs>118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Cambria</vt:lpstr>
      <vt:lpstr>Rockwell</vt:lpstr>
      <vt:lpstr>Wingdings</vt:lpstr>
      <vt:lpstr>Wingdings 2</vt:lpstr>
      <vt:lpstr>Литейная</vt:lpstr>
      <vt:lpstr>Хозяйство Европейского Юга</vt:lpstr>
      <vt:lpstr>Европейский ЮГ</vt:lpstr>
      <vt:lpstr>Хозяйство Европейского Юга</vt:lpstr>
      <vt:lpstr>Общая характеристика</vt:lpstr>
      <vt:lpstr>Отраслевая структура промышленного производства  С-КЭР,%</vt:lpstr>
      <vt:lpstr>Европейский юг – это экспортно- импортные ворота России.</vt:lpstr>
      <vt:lpstr>Отрасль специализации – АПК (50 % продукции)</vt:lpstr>
      <vt:lpstr>Агропромышленный комплекс (АПК)</vt:lpstr>
      <vt:lpstr>Отрасли пищевой промышленности</vt:lpstr>
      <vt:lpstr>Презентация PowerPoint</vt:lpstr>
      <vt:lpstr>Презентация PowerPoint</vt:lpstr>
      <vt:lpstr>«Пищевой цех России»</vt:lpstr>
      <vt:lpstr>Машиностроение Европейского Юга</vt:lpstr>
      <vt:lpstr>Машиностроение</vt:lpstr>
      <vt:lpstr>Сельскохозяйственное машиностроение</vt:lpstr>
      <vt:lpstr>Презентация PowerPoint</vt:lpstr>
      <vt:lpstr>Транспортное машиностроение</vt:lpstr>
      <vt:lpstr>Металлургия</vt:lpstr>
      <vt:lpstr>Энергетическое машиностроение</vt:lpstr>
      <vt:lpstr>Авиастроение</vt:lpstr>
      <vt:lpstr>Топливно-энергетический комплекс (ТЭК)</vt:lpstr>
      <vt:lpstr>Презентация PowerPoint</vt:lpstr>
      <vt:lpstr>Нефтеперерабатывающие заводы (НПЗ)</vt:lpstr>
      <vt:lpstr>Презентация PowerPoint</vt:lpstr>
      <vt:lpstr>Рекреационные районы</vt:lpstr>
      <vt:lpstr>Презентация PowerPoint</vt:lpstr>
      <vt:lpstr>Презентация PowerPoint</vt:lpstr>
      <vt:lpstr>Презентация PowerPoint</vt:lpstr>
      <vt:lpstr>Курортное хозяйство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Хозяйство Европейского Юга</dc:title>
  <dc:creator>саша</dc:creator>
  <cp:lastModifiedBy>Светлана Викторовна Соболева</cp:lastModifiedBy>
  <cp:revision>20</cp:revision>
  <dcterms:created xsi:type="dcterms:W3CDTF">2014-01-29T14:34:52Z</dcterms:created>
  <dcterms:modified xsi:type="dcterms:W3CDTF">2022-02-10T09:04:26Z</dcterms:modified>
</cp:coreProperties>
</file>