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  <p:sldId id="350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100"/>
    <a:srgbClr val="BEAA12"/>
    <a:srgbClr val="007635"/>
    <a:srgbClr val="264B96"/>
    <a:srgbClr val="70578F"/>
    <a:srgbClr val="FFA3A3"/>
    <a:srgbClr val="1E3C7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39771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29</a:t>
            </a:fld>
            <a:endParaRPr lang="ru-RU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8.jp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10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2/2/633/2633622_6076627_5283499_i102714521_66418.gif" TargetMode="External"/><Relationship Id="rId13" Type="http://schemas.openxmlformats.org/officeDocument/2006/relationships/hyperlink" Target="https://www.yandex.ru/turbo?text=http://allforchildren.ru/kidfun/riddles_economics.php&amp;d=1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://img0.liveinternet.ru/images/attach/c/3/77/957/77957384_77772038_zvezdochki.gif" TargetMode="External"/><Relationship Id="rId12" Type="http://schemas.openxmlformats.org/officeDocument/2006/relationships/hyperlink" Target="https://www.folklora.ru/2016/04/poslovicy-pogovorki-dengi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5109/svetlera.16c/0_5662a_8158dd54_orig" TargetMode="External"/><Relationship Id="rId11" Type="http://schemas.openxmlformats.org/officeDocument/2006/relationships/hyperlink" Target="http://www.treningmozga.com/tasks/taskssoob0025.html" TargetMode="External"/><Relationship Id="rId5" Type="http://schemas.openxmlformats.org/officeDocument/2006/relationships/hyperlink" Target="http://pixelbrush.ru/uploads/posts/2013-09/1378896989_02.jpg" TargetMode="External"/><Relationship Id="rId10" Type="http://schemas.openxmlformats.org/officeDocument/2006/relationships/hyperlink" Target="http://domashniirestoran.ru/images/star-511-106(3).gif" TargetMode="External"/><Relationship Id="rId4" Type="http://schemas.openxmlformats.org/officeDocument/2006/relationships/hyperlink" Target="http://serp-dm.ru/_nw/0/71629456.jpg" TargetMode="External"/><Relationship Id="rId9" Type="http://schemas.openxmlformats.org/officeDocument/2006/relationships/hyperlink" Target="https://pedsovet.su/load/403-1-0-4621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734502"/>
            <a:ext cx="52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Интерактивная 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11005" y="5462051"/>
            <a:ext cx="784866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Улизко Николай Сергеевич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100" i="1" dirty="0" err="1">
                <a:solidFill>
                  <a:schemeClr val="accent2">
                    <a:lumMod val="75000"/>
                  </a:schemeClr>
                </a:solidFill>
              </a:rPr>
              <a:t>пдо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</a:rPr>
              <a:t> МАОУДО Центр «Диалог»,  учитель экономики </a:t>
            </a:r>
            <a:r>
              <a:rPr lang="ru-RU" sz="1100" i="1" smtClean="0">
                <a:solidFill>
                  <a:schemeClr val="accent2">
                    <a:lumMod val="75000"/>
                  </a:schemeClr>
                </a:solidFill>
              </a:rPr>
              <a:t>и информатики МОУ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</a:rPr>
              <a:t>«СОШ № 16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с УИОП»</a:t>
            </a:r>
          </a:p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Улизко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Наталия Анатольевна</a:t>
            </a:r>
          </a:p>
          <a:p>
            <a:pPr algn="ctr" eaLnBrk="1" hangingPunct="1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методист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МАОУДО Центр «Диалог»,  учитель информатики МОУ «СОШ № 16 с УИОП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sz="1200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 eaLnBrk="1" hangingPunct="1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03719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622" y="198567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" y="4269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4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7" y="45205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046" y="4026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7638" y="4967578"/>
            <a:ext cx="2405814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0287" y="2486353"/>
            <a:ext cx="1897649" cy="24157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7631" y="2188101"/>
            <a:ext cx="7047410" cy="4065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Царство</a:t>
            </a:r>
            <a:r>
              <a:rPr lang="ru-RU" sz="5400" dirty="0"/>
              <a:t>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экономики</a:t>
            </a:r>
            <a:r>
              <a:rPr lang="ru-RU" sz="5400" dirty="0"/>
              <a:t> </a:t>
            </a:r>
            <a:br>
              <a:rPr lang="ru-RU" sz="5400" dirty="0"/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</a:t>
            </a:r>
            <a:r>
              <a:rPr lang="ru-RU" sz="5400" dirty="0"/>
              <a:t>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финансов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54"/>
    </mc:Choice>
    <mc:Fallback xmlns="">
      <p:transition spd="slow" advClick="0" advTm="18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54336" y="1803894"/>
            <a:ext cx="684076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Пачка бумаги в магазине  около   банка  стоит  140 рублей, а  на складе, до которого надо ехать на  автобусе  - 90 руб.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Где выгоднее совершить покупку, если билет на автобус  стоит  15 рублей?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90540" y="5445224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15+15+90=120 (руб.)  </a:t>
            </a:r>
            <a:br>
              <a:rPr lang="ru-RU" i="1" dirty="0"/>
            </a:br>
            <a:r>
              <a:rPr lang="ru-RU" i="1" dirty="0"/>
              <a:t>Дешевле  купить на складе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Выбор</a:t>
            </a:r>
          </a:p>
        </p:txBody>
      </p:sp>
    </p:spTree>
    <p:extLst>
      <p:ext uri="{BB962C8B-B14F-4D97-AF65-F5344CB8AC3E}">
        <p14:creationId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90585" y="1768444"/>
            <a:ext cx="676875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В первом банке вклад в 200 у.е через год превратился в </a:t>
            </a:r>
            <a:br>
              <a:rPr lang="ru-RU" dirty="0"/>
            </a:br>
            <a:r>
              <a:rPr lang="ru-RU" dirty="0"/>
              <a:t>284 у.е, а во втором банке – вклад в 300 у.е. превратился в </a:t>
            </a:r>
            <a:br>
              <a:rPr lang="ru-RU" dirty="0"/>
            </a:br>
            <a:r>
              <a:rPr lang="ru-RU" dirty="0"/>
              <a:t>390 у.е. 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Найдите, чему равна прибыль на сто  у.е. в год в каждом банке. В каком банке выгоднее хранить деньги?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942" y="5013176"/>
            <a:ext cx="3434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600" i="1" dirty="0"/>
              <a:t>(</a:t>
            </a:r>
            <a:r>
              <a:rPr lang="ru-RU" i="1" dirty="0"/>
              <a:t>284-200):2 =42 у.е.</a:t>
            </a:r>
            <a:br>
              <a:rPr lang="ru-RU" i="1" dirty="0"/>
            </a:br>
            <a:r>
              <a:rPr lang="ru-RU" i="1" dirty="0"/>
              <a:t>(390-300):3=30 у.е. 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Выгоднее хранить в 1 банке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Выбор</a:t>
            </a:r>
          </a:p>
        </p:txBody>
      </p:sp>
    </p:spTree>
    <p:extLst>
      <p:ext uri="{BB962C8B-B14F-4D97-AF65-F5344CB8AC3E}">
        <p14:creationId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43808" y="5445224"/>
            <a:ext cx="3280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Коля, потому что у него </a:t>
            </a:r>
            <a:br>
              <a:rPr lang="ru-RU" i="1" dirty="0"/>
            </a:br>
            <a:r>
              <a:rPr lang="ru-RU" i="1" dirty="0"/>
              <a:t>более качественный стул.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Выбор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0585" y="1556792"/>
            <a:ext cx="6768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Коля свой стул продавал подороже,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 труда вложил он похоже: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Стул расписной и резной, и устойчив.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 в цене был довольно настойчив.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Миша свой стул продавал подешевле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Продать бы быстрее, ножка у стула была кривее,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и стоит он как-то боком, не упал бы ненароком.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  <a:tabLst>
                <a:tab pos="1035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ответит мне скорее,</a:t>
            </a:r>
          </a:p>
          <a:p>
            <a:pPr indent="571500" algn="just">
              <a:tabLst>
                <a:tab pos="1035050" algn="l"/>
              </a:tabLst>
            </a:pPr>
            <a:r>
              <a:rPr lang="ru-RU" dirty="0"/>
              <a:t>Кто же стул продаст быстрее?</a:t>
            </a:r>
          </a:p>
        </p:txBody>
      </p:sp>
    </p:spTree>
    <p:extLst>
      <p:ext uri="{BB962C8B-B14F-4D97-AF65-F5344CB8AC3E}">
        <p14:creationId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635"/>
                </a:solidFill>
              </a:rPr>
              <a:t>Семейный бюджет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62518" y="5642352"/>
            <a:ext cx="3424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600+243-200-250=393 рубля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8679" y="1671246"/>
            <a:ext cx="6817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/>
              <a:t>В семье 4 человека. Мама получает 200 рублей, папа - 250 рублей. В месяц семья тратит 600 рублей. </a:t>
            </a:r>
            <a:br>
              <a:rPr lang="ru-RU" dirty="0"/>
            </a:br>
            <a:r>
              <a:rPr lang="ru-RU" dirty="0"/>
              <a:t>Сколько зарабатывает их сын, если они откладывают по 243 рубля на обучение младшего сына?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87623" y="1600213"/>
            <a:ext cx="676875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ru-RU" dirty="0"/>
              <a:t>Семья Сережи и Маши состоит из 4 человек. Папа получает 200 у.е.., мама – 150 у.е. На коммунальные платежи семья тратит 30у.е., </a:t>
            </a:r>
          </a:p>
          <a:p>
            <a:pPr eaLnBrk="1" hangingPunct="1"/>
            <a:r>
              <a:rPr lang="ru-RU" dirty="0"/>
              <a:t>поездки на транспорте - 35у.е. в месяц, на питание -20 у.е. За оплату связи уходит 20 у.е. , на развлечение - 5 у.е., </a:t>
            </a:r>
            <a:br>
              <a:rPr lang="ru-RU" dirty="0"/>
            </a:br>
            <a:r>
              <a:rPr lang="ru-RU" dirty="0"/>
              <a:t>на одежду 20 у.е. На непредвиденные расходы семья оставляет 2 у.е.</a:t>
            </a:r>
          </a:p>
          <a:p>
            <a:pPr eaLnBrk="1" hangingPunct="1"/>
            <a:r>
              <a:rPr lang="ru-RU" dirty="0"/>
              <a:t>Сколько свободных денег остается в семье</a:t>
            </a:r>
          </a:p>
          <a:p>
            <a:pPr eaLnBrk="1" hangingPunct="1"/>
            <a:r>
              <a:rPr lang="ru-RU" dirty="0"/>
              <a:t>на отложенные расходы</a:t>
            </a: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18248" y="5701589"/>
            <a:ext cx="5102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200+150 – (30+35+20+20+5+20+2)=218 руб</a:t>
            </a:r>
            <a:r>
              <a:rPr lang="ru-RU" sz="2000" i="1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635"/>
                </a:solidFill>
              </a:rPr>
              <a:t>Семейный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635"/>
                </a:solidFill>
              </a:rPr>
              <a:t>Семейный бюджет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625" y="1597953"/>
            <a:ext cx="67687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ru-RU" dirty="0"/>
              <a:t>Поездка на поезде стоит 2200р. Чтобы проехать это расстояние на автомобиле, надо израсходовать 57л бензина. </a:t>
            </a:r>
          </a:p>
          <a:p>
            <a:pPr eaLnBrk="1" hangingPunct="1"/>
            <a:r>
              <a:rPr lang="ru-RU" dirty="0"/>
              <a:t>Цена бензина 50 р. за литр.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Какой вид транспорта выберет папа, если он поедет один? </a:t>
            </a:r>
          </a:p>
          <a:p>
            <a:pPr eaLnBrk="1" hangingPunct="1"/>
            <a:r>
              <a:rPr lang="ru-RU" dirty="0"/>
              <a:t>Изменит ли он своё решение, если с ним поедут мама и сын?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653136"/>
            <a:ext cx="5878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57 х 50 = 2850 руб. – затраты папы на поездку на автомобиле для всей семьи</a:t>
            </a:r>
            <a:br>
              <a:rPr lang="ru-RU" i="1" dirty="0"/>
            </a:br>
            <a:r>
              <a:rPr lang="ru-RU" i="1" dirty="0"/>
              <a:t>2200 х 3 = 6600 руб. – затраты семьи  на поездку на поезде</a:t>
            </a:r>
          </a:p>
          <a:p>
            <a:r>
              <a:rPr lang="ru-RU" i="1" dirty="0"/>
              <a:t> Папа один поедет на поезде, а если семьей, то дешевле на машине</a:t>
            </a:r>
          </a:p>
        </p:txBody>
      </p:sp>
    </p:spTree>
    <p:extLst>
      <p:ext uri="{BB962C8B-B14F-4D97-AF65-F5344CB8AC3E}">
        <p14:creationId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635"/>
                </a:solidFill>
              </a:rPr>
              <a:t>Семейный бюджет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93218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Дверь подъезда многоэтажного дома вследствие ребячьих шалостей пришла  в негодность. Родителям этих детей пришлось купить новую дверь, за которую они заплатили 8000 рублей, а за ее установку – еще 1000 рублей. Сколько всего денег заплатили родители и какую сумму внесла каждая семья, если в установке новой двери участвовали 9 семей?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6664" y="5740157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(8000+1000) : 9=1000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96979" y="1628800"/>
            <a:ext cx="67559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Для приготовления пиццы необходимо: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Мука-1кг (1 евро)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Сыр-0,5 кг (3 евро)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Помидоры -1 кг (2 евро)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Вопрос: какая сумма будет потрачена в российских рублях на закупку ингредиентов   для пиццы? 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1 евро= 72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635"/>
                </a:solidFill>
              </a:rPr>
              <a:t>Семейный бюджет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0576" y="5740157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i="1" dirty="0"/>
              <a:t>1*72+3*72+2*72=432</a:t>
            </a:r>
            <a:r>
              <a:rPr lang="ru-RU" dirty="0"/>
              <a:t> рубля </a:t>
            </a:r>
          </a:p>
        </p:txBody>
      </p:sp>
    </p:spTree>
    <p:extLst>
      <p:ext uri="{BB962C8B-B14F-4D97-AF65-F5344CB8AC3E}">
        <p14:creationId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75042" y="1988840"/>
            <a:ext cx="4199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Чтобы партнёров не мучили споры,</a:t>
            </a:r>
            <a:br>
              <a:rPr lang="ru-RU" dirty="0"/>
            </a:br>
            <a:r>
              <a:rPr lang="ru-RU" dirty="0"/>
              <a:t>Пишут юристы для них …</a:t>
            </a: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26213" y="5626689"/>
            <a:ext cx="2097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Договоры</a:t>
            </a:r>
          </a:p>
        </p:txBody>
      </p:sp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948245"/>
            <a:ext cx="7649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рубль берегла, суетилась, стерегла.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поди, устала, рукой махнула и пропала.</a:t>
            </a: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90609" y="5517232"/>
            <a:ext cx="1768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Копейка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/>
              <a:t>Деньги любят  счет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8"/>
            <a:ext cx="288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/>
              <a:t>пословицы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4"/>
            <a:ext cx="288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/>
              <a:t>Семейный бюджет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0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/>
              <a:t>выбор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699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1400" b="1" cap="all" dirty="0"/>
              <a:t>загадки</a:t>
            </a:r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561778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2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992186" y="399168"/>
            <a:ext cx="6744154" cy="137473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spAutoFit/>
          </a:bodyPr>
          <a:lstStyle/>
          <a:p>
            <a:pPr algn="ctr">
              <a:lnSpc>
                <a:spcPts val="5000"/>
              </a:lnSpc>
              <a:spcAft>
                <a:spcPts val="0"/>
              </a:spcAft>
            </a:pPr>
            <a:r>
              <a:rPr lang="ru-RU" sz="4400" b="1" i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Царство</a:t>
            </a:r>
            <a:r>
              <a:rPr lang="ru-RU" sz="5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5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05510" y="5517232"/>
            <a:ext cx="1138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Весы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37031" y="1988840"/>
            <a:ext cx="3675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Сколько купили вы колбасы,</a:t>
            </a:r>
            <a:br>
              <a:rPr lang="ru-RU" dirty="0"/>
            </a:br>
            <a:r>
              <a:rPr lang="ru-RU" dirty="0"/>
              <a:t>Стрелкой покажут вам точно ...</a:t>
            </a:r>
          </a:p>
        </p:txBody>
      </p:sp>
    </p:spTree>
    <p:extLst>
      <p:ext uri="{BB962C8B-B14F-4D97-AF65-F5344CB8AC3E}">
        <p14:creationId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34626" y="5517232"/>
            <a:ext cx="1480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Казна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0459" y="1973912"/>
            <a:ext cx="7649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dirty="0"/>
              <a:t>Государственный денежный склад,</a:t>
            </a:r>
            <a:br>
              <a:rPr lang="ru-RU" dirty="0"/>
            </a:br>
            <a:r>
              <a:rPr lang="ru-RU" dirty="0"/>
              <a:t>Если полон, народ очень рад.</a:t>
            </a:r>
            <a:br>
              <a:rPr lang="ru-RU" dirty="0"/>
            </a:br>
            <a:r>
              <a:rPr lang="ru-RU" dirty="0"/>
              <a:t>И налоги растут неспроста,</a:t>
            </a:r>
            <a:br>
              <a:rPr lang="ru-RU" dirty="0"/>
            </a:br>
            <a:r>
              <a:rPr lang="ru-RU" dirty="0"/>
              <a:t>Если вдруг она стала пуста.</a:t>
            </a:r>
          </a:p>
        </p:txBody>
      </p:sp>
    </p:spTree>
    <p:extLst>
      <p:ext uri="{BB962C8B-B14F-4D97-AF65-F5344CB8AC3E}">
        <p14:creationId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5722" y="5517232"/>
            <a:ext cx="2438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Инвестиции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4">
                    <a:lumMod val="75000"/>
                  </a:schemeClr>
                </a:solidFill>
              </a:rPr>
              <a:t>Загадки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8961" y="19236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/>
              <a:t>Ты теперь настолько крут -</a:t>
            </a:r>
            <a:br>
              <a:rPr lang="ru-RU" dirty="0"/>
            </a:br>
            <a:r>
              <a:rPr lang="ru-RU" dirty="0"/>
              <a:t>Прибыль есть и там, и тут!</a:t>
            </a:r>
            <a:br>
              <a:rPr lang="ru-RU" dirty="0"/>
            </a:br>
            <a:r>
              <a:rPr lang="ru-RU" dirty="0"/>
              <a:t>Сосчитай свои активы,</a:t>
            </a:r>
            <a:br>
              <a:rPr lang="ru-RU" dirty="0"/>
            </a:br>
            <a:r>
              <a:rPr lang="ru-RU" dirty="0"/>
              <a:t>Все продумай перспективы</a:t>
            </a:r>
            <a:br>
              <a:rPr lang="ru-RU" dirty="0"/>
            </a:br>
            <a:r>
              <a:rPr lang="ru-RU" dirty="0"/>
              <a:t>И по-крупному вложись,</a:t>
            </a:r>
            <a:br>
              <a:rPr lang="ru-RU" dirty="0"/>
            </a:br>
            <a:r>
              <a:rPr lang="ru-RU" dirty="0"/>
              <a:t>Обеспечь семейству жизнь.</a:t>
            </a:r>
            <a:br>
              <a:rPr lang="ru-RU" dirty="0"/>
            </a:br>
            <a:r>
              <a:rPr lang="ru-RU" dirty="0"/>
              <a:t>Удовлетвори амбиции.</a:t>
            </a:r>
            <a:br>
              <a:rPr lang="ru-RU" dirty="0"/>
            </a:br>
            <a:r>
              <a:rPr lang="ru-RU" dirty="0"/>
              <a:t>Супер-вклады. . . ?</a:t>
            </a:r>
          </a:p>
        </p:txBody>
      </p:sp>
    </p:spTree>
    <p:extLst>
      <p:ext uri="{BB962C8B-B14F-4D97-AF65-F5344CB8AC3E}">
        <p14:creationId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2389411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/>
              <a:t>Не имей сто рублей,…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93290" y="5517232"/>
            <a:ext cx="419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А имей сто друзей</a:t>
            </a:r>
          </a:p>
        </p:txBody>
      </p:sp>
    </p:spTree>
    <p:extLst>
      <p:ext uri="{BB962C8B-B14F-4D97-AF65-F5344CB8AC3E}">
        <p14:creationId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2387406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dirty="0"/>
              <a:t>Копейка…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2089" y="5517232"/>
            <a:ext cx="3065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Рубль бережёт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2374830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Слову - вера, хлебу - мера, деньгам - …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6889" y="5517232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Счёт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823939"/>
            <a:ext cx="76490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endParaRPr lang="ru-RU" sz="35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/>
              <a:t>Деньгами чувства…</a:t>
            </a:r>
            <a:endParaRPr lang="ru-RU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99239" y="5517232"/>
            <a:ext cx="2351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Не купишь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843808" y="235435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/>
              <a:t>Уговор дороже...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26789" y="5517232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/>
              <a:t>денег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ru-RU" dirty="0"/>
              <a:t>Ответы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27" y="1517020"/>
            <a:ext cx="2805462" cy="18399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</a:rPr>
              <a:t>Деньги любят счёт: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 – не хватит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20 - 7 монет по 10 рублей и 30 монет по 1 рублю 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30 – 50 коп.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40 – нет (все деньги должен забрать 1-ый рабочий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50 - 3 месяца 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3704989" y="1514649"/>
            <a:ext cx="23185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</a:rPr>
              <a:t>Выбор: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 – детям на стрижку             и пойти на работу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20 – в Италии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30 – дешевле купить на складе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40 – в первом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50 – Коля, потому что у него качественный стул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6144666" y="1514649"/>
            <a:ext cx="2913139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</a:rPr>
              <a:t>Семейный бюджет: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10 - 393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20 - 218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30 - один –на поезде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r>
              <a:rPr lang="ru-RU" sz="1600" dirty="0">
                <a:solidFill>
                  <a:schemeClr val="tx1"/>
                </a:solidFill>
              </a:rPr>
              <a:t>     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 семьёй –на машине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40 – (8000+1000) : 9=1000 рублей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50 – 432 рубля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979712" y="3860974"/>
            <a:ext cx="204482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</a:rPr>
              <a:t>Загадки: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10 - договоры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20 - копейка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30 - весы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40 - казна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50 - инвестиции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716016" y="3860974"/>
            <a:ext cx="28852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</a:rPr>
              <a:t>Пословицы: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 – а имей сто друзей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20 – рубль бережёт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30 - счёт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40 – не купишь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50 – в масле катается</a:t>
            </a:r>
          </a:p>
        </p:txBody>
      </p:sp>
    </p:spTree>
    <p:extLst>
      <p:ext uri="{BB962C8B-B14F-4D97-AF65-F5344CB8AC3E}">
        <p14:creationId xmlns:p14="http://schemas.microsoft.com/office/powerpoint/2010/main" val="33833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561778"/>
            <a:ext cx="7776864" cy="3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0" y="933803"/>
            <a:ext cx="8064896" cy="60631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Сова: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http://serp-dm.ru/_nw/0/71629456.jpg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Лента:  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http://pixelbrush.ru/uploads/posts/2013-09/1378896989_02.jpg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Уголок со звездами:  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https://img-fotki.yandex.ru/get/5109/svetlera.16c/0_5662a_8158dd54_orig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http://img0.liveinternet.ru/images/attach/c/3/77/957/77957384_77772038_zvezdochki.gif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«Конфетти» (1 слайд):  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http://img1.liveinternet.ru/images/attach/b/2/2/633/2633622_6076627_5283499_i102714521_66418.gif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шаблона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>учитель начальных классов МАОУ лицея №21 г. Иванова Ранько Елена Алексеевна </a:t>
            </a:r>
            <a:r>
              <a:rPr lang="en-US" sz="1600" dirty="0">
                <a:hlinkClick r:id="rId9"/>
              </a:rPr>
              <a:t>https://pedsovet.su/load/403-1-0-46216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Разделитель:  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http://domashniirestoran.ru/images/star-511-106(3).gif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Логические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на сообразительность, задачи на смекалку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http://www.treningmozga.com/tasks/taskssoob0025.html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Пословицы и поговорки: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https://www.folklora.ru/2016/04/poslovicy-pogovorki-dengi.html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Экономические загадки: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https://www.yandex.ru/turbo?text=http%3A%2F%2Fallforchildren.ru%2Fkidfun%2Friddles_economics.php&amp;d=1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5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75000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38412" y="580700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На момент создания шаблона все ссылки </a:t>
            </a:r>
          </a:p>
          <a:p>
            <a:pPr algn="ctr"/>
            <a:r>
              <a:rPr lang="ru-RU" b="1" i="1" dirty="0"/>
              <a:t>являются активными. </a:t>
            </a:r>
          </a:p>
        </p:txBody>
      </p:sp>
    </p:spTree>
    <p:extLst>
      <p:ext uri="{BB962C8B-B14F-4D97-AF65-F5344CB8AC3E}">
        <p14:creationId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77061" y="5517232"/>
            <a:ext cx="35689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Нет, не хватит.</a:t>
            </a:r>
            <a:br>
              <a:rPr lang="ru-RU" i="1" dirty="0"/>
            </a:br>
            <a:r>
              <a:rPr lang="ru-RU" i="1" dirty="0"/>
              <a:t>Один билет стоит -700 руб</a:t>
            </a:r>
            <a:r>
              <a:rPr lang="ru-RU" sz="2000" i="1" dirty="0"/>
              <a:t>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79614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Двое ребят решили посетить парк развлечений . </a:t>
            </a:r>
          </a:p>
          <a:p>
            <a:r>
              <a:rPr lang="ru-RU" dirty="0"/>
              <a:t>Детский билет стоит 10 условных монет.</a:t>
            </a:r>
          </a:p>
          <a:p>
            <a:r>
              <a:rPr lang="ru-RU" dirty="0"/>
              <a:t>Хватит ли им 1000 рублей, чтобы обоим его посетить?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1 условная монета - 70 рублей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8657" y="406405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</a:rPr>
              <a:t>Деньги любят  счет</a:t>
            </a:r>
          </a:p>
        </p:txBody>
      </p:sp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76318" y="1798055"/>
            <a:ext cx="56760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Как набрать ровно 100 рублей 37-ю монетами?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Есть монеты номиналом 1 рубль и 10 рублей.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55776" y="5545083"/>
            <a:ext cx="6305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000" i="1" dirty="0"/>
              <a:t> </a:t>
            </a:r>
            <a:r>
              <a:rPr lang="ru-RU" i="1" dirty="0"/>
              <a:t>7 монет по 10 рублей и 30 монет по 1 рублю.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8657" y="406405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</a:rPr>
              <a:t>Деньги любят  счет</a:t>
            </a:r>
          </a:p>
        </p:txBody>
      </p:sp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14468" y="1717813"/>
            <a:ext cx="597962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Если ученик ездит в школу на автобусе, у него уходит времени на 10 минут меньше, чем когда он идет пешком. 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Проезд в автобусе стоит 5 рублей.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Во что обходится ему минута выигранного времени?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5295747"/>
            <a:ext cx="63052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Если  за 10 минут приходится платить 5 рублей, а рубль равен 100 копейкам, то одна минута стоит 500:10=50 копеек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8657" y="406405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</a:rPr>
              <a:t>Деньги любят  счет</a:t>
            </a:r>
          </a:p>
        </p:txBody>
      </p:sp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99592" y="1636280"/>
            <a:ext cx="7488832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600" dirty="0"/>
              <a:t>На стройке работали 3 рабочих. У одного было две булки, у второго одна булка. К ним подошел третий рабочий и попросил с ним поделиться. Ему дали одну булку, таким образом, каждый рабочий съел по булке.</a:t>
            </a:r>
          </a:p>
          <a:p>
            <a:pPr eaLnBrk="1" hangingPunct="1">
              <a:spcBef>
                <a:spcPct val="20000"/>
              </a:spcBef>
            </a:pPr>
            <a:r>
              <a:rPr lang="ru-RU" sz="1600" dirty="0"/>
              <a:t>Третий рабочий за булку отдал другим 6 рублей.</a:t>
            </a:r>
          </a:p>
          <a:p>
            <a:pPr eaLnBrk="1" hangingPunct="1">
              <a:spcBef>
                <a:spcPct val="20000"/>
              </a:spcBef>
            </a:pPr>
            <a:r>
              <a:rPr lang="ru-RU" sz="1600" dirty="0"/>
              <a:t>Рабочие разделили деньги так: тот у которого было 2 булки взял себе 4 рубля, а второй взял 2 рубля.</a:t>
            </a:r>
          </a:p>
          <a:p>
            <a:pPr eaLnBrk="1" hangingPunct="1">
              <a:spcBef>
                <a:spcPct val="20000"/>
              </a:spcBef>
            </a:pPr>
            <a:endParaRPr lang="ru-RU" sz="1600" dirty="0"/>
          </a:p>
          <a:p>
            <a:pPr eaLnBrk="1" hangingPunct="1">
              <a:spcBef>
                <a:spcPct val="20000"/>
              </a:spcBef>
            </a:pPr>
            <a:r>
              <a:rPr lang="ru-RU" sz="1600" dirty="0"/>
              <a:t>Вопрос: правильно ли рабочие разделили деньги?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5295747"/>
            <a:ext cx="6305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600" i="1" dirty="0"/>
              <a:t>Конечно нет. Второй рабочий сразу имел 1 булку и съел 1 булку, поэтому ему деньги не полагаются. Все деньги должен забрать первый рабочий.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8657" y="406405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</a:rPr>
              <a:t>Деньги любят  счет</a:t>
            </a:r>
          </a:p>
        </p:txBody>
      </p:sp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1680" y="1773817"/>
            <a:ext cx="6305206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Ежемесячный заработок Дмитрия – 10000 рублей. 4400 руб. он отдает родителям, 1500 руб. тратит на обеды, 1000 руб. – на проезд, столько же на посещение кафе, 1250 руб. расходятся на мелочи. Сколько времени потребуется Дмитрию, чтобы скопить 3000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solidFill>
                  <a:schemeClr val="tx2"/>
                </a:solidFill>
              </a:rPr>
              <a:t>Деньги любят  счет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47327" y="5601657"/>
            <a:ext cx="4968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10000–(4400+1500+1000+1000+1100)=1000</a:t>
            </a:r>
            <a:br>
              <a:rPr lang="ru-RU" i="1" dirty="0"/>
            </a:br>
            <a:r>
              <a:rPr lang="ru-RU" i="1" dirty="0"/>
              <a:t>ответ: 3 месяца </a:t>
            </a:r>
          </a:p>
        </p:txBody>
      </p:sp>
    </p:spTree>
    <p:extLst>
      <p:ext uri="{BB962C8B-B14F-4D97-AF65-F5344CB8AC3E}">
        <p14:creationId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043608" y="1704214"/>
            <a:ext cx="6912768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000" dirty="0"/>
              <a:t>Мама получает 100 монет за каждый проработанный день. Что бы вы посоветовали маме: не пойти  день на работу, остаться дома и отвести  двоих детей в парикмахерскую или дать им денег на стрижку, которая стоит 40 монет?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Выбор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27784" y="5295747"/>
            <a:ext cx="42169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40х2=80 (монет)       80 меньше 100 </a:t>
            </a:r>
            <a:br>
              <a:rPr lang="ru-RU" i="1" dirty="0"/>
            </a:br>
            <a:r>
              <a:rPr lang="ru-RU" sz="1600" i="1" dirty="0"/>
              <a:t>Дать  детям денег на стрижку</a:t>
            </a:r>
            <a:br>
              <a:rPr lang="ru-RU" sz="1600" i="1" dirty="0"/>
            </a:br>
            <a:r>
              <a:rPr lang="ru-RU" sz="1600" i="1" dirty="0"/>
              <a:t> и пойти на работу.</a:t>
            </a:r>
          </a:p>
        </p:txBody>
      </p:sp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15616" y="1628800"/>
            <a:ext cx="684076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dirty="0"/>
              <a:t>Подарочный набор украшений в  Индии стоит 160 рупий,  в Италии такой же набор  стоит 2 евро.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 В какой стране можно купить набор украшений дешевле?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72 рубля - 1евро</a:t>
            </a:r>
          </a:p>
          <a:p>
            <a:pPr eaLnBrk="1" hangingPunct="1">
              <a:spcBef>
                <a:spcPct val="20000"/>
              </a:spcBef>
            </a:pPr>
            <a:r>
              <a:rPr lang="ru-RU" dirty="0"/>
              <a:t>2 рубля - 2 рупии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27784" y="5262962"/>
            <a:ext cx="443375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i="1" dirty="0"/>
              <a:t>Набор в Индии стоит 160 рублей</a:t>
            </a:r>
          </a:p>
          <a:p>
            <a:pPr eaLnBrk="1" hangingPunct="1">
              <a:spcBef>
                <a:spcPct val="20000"/>
              </a:spcBef>
            </a:pPr>
            <a:r>
              <a:rPr lang="ru-RU" i="1" dirty="0"/>
              <a:t>Набор   в Италии  стоит 144 рубля</a:t>
            </a:r>
          </a:p>
          <a:p>
            <a:pPr eaLnBrk="1" hangingPunct="1">
              <a:spcBef>
                <a:spcPct val="20000"/>
              </a:spcBef>
            </a:pPr>
            <a:r>
              <a:rPr lang="ru-RU" i="1" dirty="0"/>
              <a:t>В Италии дешевле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Выбор</a:t>
            </a:r>
          </a:p>
        </p:txBody>
      </p:sp>
    </p:spTree>
    <p:extLst>
      <p:ext uri="{BB962C8B-B14F-4D97-AF65-F5344CB8AC3E}">
        <p14:creationId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1328</TotalTime>
  <Words>1078</Words>
  <Application>Microsoft Office PowerPoint</Application>
  <PresentationFormat>Экран (4:3)</PresentationFormat>
  <Paragraphs>226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Михаил Улизко</cp:lastModifiedBy>
  <cp:revision>91</cp:revision>
  <dcterms:created xsi:type="dcterms:W3CDTF">2015-05-04T12:07:23Z</dcterms:created>
  <dcterms:modified xsi:type="dcterms:W3CDTF">2022-06-22T15:30:34Z</dcterms:modified>
</cp:coreProperties>
</file>