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60" r:id="rId4"/>
    <p:sldId id="264" r:id="rId5"/>
    <p:sldId id="263" r:id="rId6"/>
    <p:sldId id="262" r:id="rId7"/>
    <p:sldId id="279" r:id="rId8"/>
    <p:sldId id="272" r:id="rId9"/>
    <p:sldId id="265" r:id="rId10"/>
    <p:sldId id="268" r:id="rId11"/>
    <p:sldId id="267" r:id="rId12"/>
    <p:sldId id="276" r:id="rId13"/>
    <p:sldId id="270" r:id="rId14"/>
    <p:sldId id="271" r:id="rId15"/>
    <p:sldId id="274" r:id="rId16"/>
    <p:sldId id="278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20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AE51-3498-49F5-80B7-DC9E21426FD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3E3A-8BB0-44B0-9E48-05417AFA3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4.png"/><Relationship Id="rId9" Type="http://schemas.openxmlformats.org/officeDocument/2006/relationships/image" Target="../media/image2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18" Type="http://schemas.openxmlformats.org/officeDocument/2006/relationships/image" Target="../media/image58.jpeg"/><Relationship Id="rId26" Type="http://schemas.openxmlformats.org/officeDocument/2006/relationships/image" Target="../media/image62.png"/><Relationship Id="rId3" Type="http://schemas.openxmlformats.org/officeDocument/2006/relationships/image" Target="../media/image45.jpeg"/><Relationship Id="rId21" Type="http://schemas.microsoft.com/office/2007/relationships/hdphoto" Target="../media/hdphoto5.wdp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24" Type="http://schemas.openxmlformats.org/officeDocument/2006/relationships/image" Target="../media/image61.png"/><Relationship Id="rId32" Type="http://schemas.openxmlformats.org/officeDocument/2006/relationships/image" Target="../media/image68.jpeg"/><Relationship Id="rId5" Type="http://schemas.openxmlformats.org/officeDocument/2006/relationships/image" Target="../media/image47.png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64.jpeg"/><Relationship Id="rId10" Type="http://schemas.openxmlformats.org/officeDocument/2006/relationships/image" Target="../media/image52.jpeg"/><Relationship Id="rId19" Type="http://schemas.microsoft.com/office/2007/relationships/hdphoto" Target="../media/hdphoto4.wdp"/><Relationship Id="rId31" Type="http://schemas.openxmlformats.org/officeDocument/2006/relationships/image" Target="../media/image6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Relationship Id="rId22" Type="http://schemas.openxmlformats.org/officeDocument/2006/relationships/image" Target="../media/image60.jpeg"/><Relationship Id="rId27" Type="http://schemas.openxmlformats.org/officeDocument/2006/relationships/image" Target="../media/image63.png"/><Relationship Id="rId30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70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18" Type="http://schemas.openxmlformats.org/officeDocument/2006/relationships/image" Target="../media/image75.png"/><Relationship Id="rId3" Type="http://schemas.openxmlformats.org/officeDocument/2006/relationships/image" Target="../media/image28.pn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17" Type="http://schemas.openxmlformats.org/officeDocument/2006/relationships/image" Target="../media/image74.png"/><Relationship Id="rId2" Type="http://schemas.openxmlformats.org/officeDocument/2006/relationships/image" Target="../media/image1.jpe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png"/><Relationship Id="rId15" Type="http://schemas.openxmlformats.org/officeDocument/2006/relationships/image" Target="../media/image72.jpeg"/><Relationship Id="rId10" Type="http://schemas.openxmlformats.org/officeDocument/2006/relationships/image" Target="../media/image35.png"/><Relationship Id="rId19" Type="http://schemas.openxmlformats.org/officeDocument/2006/relationships/image" Target="../media/image76.png"/><Relationship Id="rId4" Type="http://schemas.openxmlformats.org/officeDocument/2006/relationships/image" Target="../media/image40.png"/><Relationship Id="rId9" Type="http://schemas.openxmlformats.org/officeDocument/2006/relationships/image" Target="../media/image39.jpe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40.png"/><Relationship Id="rId12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microsoft.com/office/2007/relationships/hdphoto" Target="../media/hdphoto8.wdp"/><Relationship Id="rId10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75680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26035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Конспект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индивидуальной образовательной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деятельности 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Поиграем с Витей и Викой» 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автоматизация звука [В'] в слогах, словах, словосочетаниях, предложениях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6167045"/>
            <a:ext cx="712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Подготовила учитель-логопед ГБОУ Школа № 1015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Сидорова Наталья Владимировна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Picture 7" descr="https://i.pinimg.com/originals/11/02/c8/1102c84ccdd0b4945bb9685018a71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2564903"/>
            <a:ext cx="1779689" cy="25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50" y="3140968"/>
            <a:ext cx="17628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https://gas-kvas.com/uploads/posts/2023-01/1673534793_gas-kvas-com-p-malchik-detskii-risunok-4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32654"/>
          <a:stretch/>
        </p:blipFill>
        <p:spPr bwMode="auto">
          <a:xfrm>
            <a:off x="5041912" y="2204864"/>
            <a:ext cx="15351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9"/>
          <a:stretch/>
        </p:blipFill>
        <p:spPr bwMode="auto">
          <a:xfrm>
            <a:off x="2864319" y="2893263"/>
            <a:ext cx="1347641" cy="287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flyclipart.com/thumb2/g-girl-cartoon-2607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7" descr="https://flyclipart.com/thumb2/out-in-the-open-sleepout-47419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8461" y="3861192"/>
            <a:ext cx="1296000" cy="1296000"/>
            <a:chOff x="3679117" y="1275422"/>
            <a:chExt cx="1440000" cy="144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679117" y="1275422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1" name="Picture 11" descr="https://papik.pro/uploads/posts/2022-01/1642348571_5-papik-pro-p-venik-klipart-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3113" r="3260" b="10786"/>
            <a:stretch/>
          </p:blipFill>
          <p:spPr bwMode="auto">
            <a:xfrm>
              <a:off x="3827941" y="1423839"/>
              <a:ext cx="1138386" cy="1129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030789" y="692840"/>
            <a:ext cx="1374235" cy="1296000"/>
            <a:chOff x="1621424" y="3556347"/>
            <a:chExt cx="1635129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714512" y="3556347"/>
              <a:ext cx="1542041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499">
              <a:off x="1621424" y="3902787"/>
              <a:ext cx="1542040" cy="879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590629" y="3861192"/>
            <a:ext cx="1296000" cy="1296000"/>
            <a:chOff x="6228184" y="350981"/>
            <a:chExt cx="1440000" cy="144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228184" y="350981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76672"/>
              <a:ext cx="1230238" cy="1199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8461" y="5445368"/>
            <a:ext cx="1296000" cy="1296000"/>
            <a:chOff x="6300192" y="1940171"/>
            <a:chExt cx="1440000" cy="144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300192" y="1940171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2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5" y="2059944"/>
              <a:ext cx="1068231" cy="1150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131984" y="2277016"/>
            <a:ext cx="1296000" cy="1296000"/>
            <a:chOff x="3059832" y="4468565"/>
            <a:chExt cx="1440000" cy="144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059832" y="4468565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56" y="4656918"/>
              <a:ext cx="1084952" cy="106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8461" y="2277016"/>
            <a:ext cx="1296000" cy="1296000"/>
            <a:chOff x="5076216" y="4996347"/>
            <a:chExt cx="1440000" cy="1440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76216" y="4996347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0" name="Picture 30" descr="https://cdn2.vectorstock.com/i/1000x1000/36/21/winter-jacket-clothes-isolated-icon-vector-1198362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3"/>
            <a:stretch/>
          </p:blipFill>
          <p:spPr bwMode="auto">
            <a:xfrm>
              <a:off x="5336875" y="5102055"/>
              <a:ext cx="918682" cy="122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590629" y="2277016"/>
            <a:ext cx="1296000" cy="1296000"/>
            <a:chOff x="6516216" y="3573016"/>
            <a:chExt cx="144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516216" y="3573016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9" t="3629" r="7428" b="48790"/>
            <a:stretch/>
          </p:blipFill>
          <p:spPr bwMode="auto">
            <a:xfrm>
              <a:off x="6602577" y="3573016"/>
              <a:ext cx="1267277" cy="13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1590629" y="692840"/>
            <a:ext cx="1296000" cy="1296000"/>
            <a:chOff x="3347864" y="2038877"/>
            <a:chExt cx="1440000" cy="144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347864" y="2038877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4" name="Picture 34" descr="https://vraki.net/sites/default/files/test/1_449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47" y="2195759"/>
              <a:ext cx="1161233" cy="116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118337" y="3861192"/>
            <a:ext cx="1296000" cy="1296000"/>
            <a:chOff x="612775" y="3789280"/>
            <a:chExt cx="1440000" cy="144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12775" y="3789280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8" name="Picture 18" descr="https://papik.pro/uploads/posts/2022-01/1642354317_29-papik-pro-p-klipart-gvozd-3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60" y="4046608"/>
              <a:ext cx="1198844" cy="96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8461" y="692840"/>
            <a:ext cx="1296000" cy="1296000"/>
            <a:chOff x="1714512" y="548680"/>
            <a:chExt cx="1440000" cy="144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714512" y="548680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448" y="692696"/>
              <a:ext cx="1152128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1590628" y="5445368"/>
            <a:ext cx="1296000" cy="1296000"/>
            <a:chOff x="1547663" y="5373216"/>
            <a:chExt cx="1440000" cy="1440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547663" y="5373216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7" name="Picture 7" descr="https://i.pinimg.com/originals/11/02/c8/1102c84ccdd0b4945bb9685018a71546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431882"/>
              <a:ext cx="936103" cy="1331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4571743" y="548680"/>
            <a:ext cx="257" cy="62645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118337" y="5445368"/>
            <a:ext cx="1296000" cy="1296000"/>
            <a:chOff x="3075372" y="5373216"/>
            <a:chExt cx="1440000" cy="144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075372" y="5373216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51893" r="22229" b="5111"/>
            <a:stretch/>
          </p:blipFill>
          <p:spPr bwMode="auto">
            <a:xfrm>
              <a:off x="3380278" y="5446569"/>
              <a:ext cx="841269" cy="129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7737912" y="697035"/>
            <a:ext cx="1296000" cy="1296000"/>
            <a:chOff x="6516216" y="3573016"/>
            <a:chExt cx="1440000" cy="144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516216" y="3573016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39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9" t="3629" r="7428" b="48790"/>
            <a:stretch/>
          </p:blipFill>
          <p:spPr bwMode="auto">
            <a:xfrm>
              <a:off x="6602577" y="3573016"/>
              <a:ext cx="1267277" cy="13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6228328" y="692776"/>
            <a:ext cx="1296000" cy="1296000"/>
            <a:chOff x="612775" y="3789280"/>
            <a:chExt cx="1440000" cy="1440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612775" y="3789280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18" descr="https://papik.pro/uploads/posts/2022-01/1642354317_29-papik-pro-p-klipart-gvozd-3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60" y="4046608"/>
              <a:ext cx="1198844" cy="96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4718525" y="5445143"/>
            <a:ext cx="1296000" cy="1296000"/>
            <a:chOff x="1714512" y="548680"/>
            <a:chExt cx="1440000" cy="1440000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14512" y="548680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448" y="692696"/>
              <a:ext cx="1152128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4716160" y="692696"/>
            <a:ext cx="1296000" cy="1296000"/>
            <a:chOff x="1547663" y="5373216"/>
            <a:chExt cx="1440000" cy="144000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547663" y="5373216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7" descr="https://i.pinimg.com/originals/11/02/c8/1102c84ccdd0b4945bb9685018a71546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431882"/>
              <a:ext cx="936103" cy="1331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4720991" y="2264186"/>
            <a:ext cx="1296000" cy="1296000"/>
            <a:chOff x="3679117" y="1275422"/>
            <a:chExt cx="1440000" cy="1440000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679117" y="1275422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11" descr="https://papik.pro/uploads/posts/2022-01/1642348571_5-papik-pro-p-venik-klipart-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3113" r="3260" b="10786"/>
            <a:stretch/>
          </p:blipFill>
          <p:spPr bwMode="auto">
            <a:xfrm>
              <a:off x="3827941" y="1423839"/>
              <a:ext cx="1138386" cy="1129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6126448" y="5445304"/>
            <a:ext cx="1374235" cy="1296000"/>
            <a:chOff x="1621424" y="3556347"/>
            <a:chExt cx="1635129" cy="144000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714512" y="3556347"/>
              <a:ext cx="1542041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499">
              <a:off x="1621424" y="3902787"/>
              <a:ext cx="1542040" cy="879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4720991" y="3854226"/>
            <a:ext cx="1296000" cy="1296000"/>
            <a:chOff x="3347864" y="2038877"/>
            <a:chExt cx="1440000" cy="1440000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3347864" y="2038877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34" descr="https://vraki.net/sites/default/files/test/1_449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47" y="2195759"/>
              <a:ext cx="1161233" cy="116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9"/>
          <a:stretch/>
        </p:blipFill>
        <p:spPr bwMode="auto">
          <a:xfrm>
            <a:off x="4058401" y="2393217"/>
            <a:ext cx="1026684" cy="21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Группа 71"/>
          <p:cNvGrpSpPr/>
          <p:nvPr/>
        </p:nvGrpSpPr>
        <p:grpSpPr>
          <a:xfrm>
            <a:off x="7740496" y="2276792"/>
            <a:ext cx="1296000" cy="1296000"/>
            <a:chOff x="6228184" y="350981"/>
            <a:chExt cx="1440000" cy="1440000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6228184" y="350981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76672"/>
              <a:ext cx="1230238" cy="1199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6228328" y="2276792"/>
            <a:ext cx="1296000" cy="1296000"/>
            <a:chOff x="6300192" y="1940171"/>
            <a:chExt cx="1440000" cy="144000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300192" y="1940171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5" y="2059944"/>
              <a:ext cx="1068231" cy="1150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7740084" y="3854225"/>
            <a:ext cx="1296000" cy="1296000"/>
            <a:chOff x="3059832" y="4468565"/>
            <a:chExt cx="1440000" cy="144000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3059832" y="4468565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56" y="4656918"/>
              <a:ext cx="1084952" cy="106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7740496" y="5444490"/>
            <a:ext cx="1296000" cy="1296000"/>
            <a:chOff x="5076216" y="4996347"/>
            <a:chExt cx="1440000" cy="1440000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5076216" y="4996347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Picture 30" descr="https://cdn2.vectorstock.com/i/1000x1000/36/21/winter-jacket-clothes-isolated-icon-vector-1198362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3"/>
            <a:stretch/>
          </p:blipFill>
          <p:spPr bwMode="auto">
            <a:xfrm>
              <a:off x="5336875" y="5102055"/>
              <a:ext cx="918682" cy="122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па 83"/>
          <p:cNvGrpSpPr/>
          <p:nvPr/>
        </p:nvGrpSpPr>
        <p:grpSpPr>
          <a:xfrm>
            <a:off x="6228328" y="3854226"/>
            <a:ext cx="1296000" cy="1296000"/>
            <a:chOff x="3075372" y="5373216"/>
            <a:chExt cx="1440000" cy="144000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3075372" y="5373216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51893" r="22229" b="5111"/>
            <a:stretch/>
          </p:blipFill>
          <p:spPr bwMode="auto">
            <a:xfrm>
              <a:off x="3380278" y="5446569"/>
              <a:ext cx="841269" cy="129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Улыбающееся лицо 86"/>
          <p:cNvSpPr/>
          <p:nvPr/>
        </p:nvSpPr>
        <p:spPr>
          <a:xfrm>
            <a:off x="4481743" y="1943706"/>
            <a:ext cx="180000" cy="180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далее 89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зад 90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ердце 51"/>
          <p:cNvSpPr/>
          <p:nvPr/>
        </p:nvSpPr>
        <p:spPr>
          <a:xfrm>
            <a:off x="8731564" y="1999059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9143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Игра «Покажи и назови». Помоги Вите найти парные картинки. Показывай указательными пальцами двух рук одновременно на правой и левой стороне те картинки, которые я назову. Четко проговаривай звук 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ru-RU" sz="1400" dirty="0" smtClean="0">
                <a:latin typeface="Comic Sans MS" panose="030F0702030302020204" pitchFamily="66" charset="0"/>
              </a:rPr>
              <a:t>В</a:t>
            </a:r>
            <a:r>
              <a:rPr lang="en-US" sz="1400" dirty="0" smtClean="0">
                <a:latin typeface="Comic Sans MS" panose="030F0702030302020204" pitchFamily="66" charset="0"/>
              </a:rPr>
              <a:t>’]</a:t>
            </a:r>
            <a:r>
              <a:rPr lang="ru-RU" sz="1400" dirty="0" smtClean="0">
                <a:latin typeface="Comic Sans MS" panose="030F0702030302020204" pitchFamily="66" charset="0"/>
              </a:rPr>
              <a:t> в названиях картинок. В конце игры нажмите «смайлик».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</a:t>
            </a:r>
            <a:r>
              <a:rPr lang="ru-RU" sz="1400" dirty="0">
                <a:latin typeface="Comic Sans MS" panose="030F0702030302020204" pitchFamily="66" charset="0"/>
              </a:rPr>
              <a:t>убрать </a:t>
            </a:r>
            <a:r>
              <a:rPr lang="ru-RU" sz="1400" dirty="0" smtClean="0">
                <a:latin typeface="Comic Sans MS" panose="030F0702030302020204" pitchFamily="66" charset="0"/>
              </a:rPr>
              <a:t>инструкцию, щёлкните </a:t>
            </a:r>
            <a:r>
              <a:rPr lang="ru-RU" sz="1400" dirty="0">
                <a:latin typeface="Comic Sans MS" panose="030F0702030302020204" pitchFamily="66" charset="0"/>
              </a:rPr>
              <a:t>на «сердечко</a:t>
            </a:r>
            <a:r>
              <a:rPr lang="ru-RU" sz="1400" dirty="0" smtClean="0">
                <a:latin typeface="Comic Sans MS" panose="030F0702030302020204" pitchFamily="66" charset="0"/>
              </a:rPr>
              <a:t>». 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0"/>
            <a:ext cx="9143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Помоги Виталику сделать зарядку для пальчиков. Называй то, что видишь на картинке, и одновременно показывай пальчиками соответствующую фигуру. Четко проговаривай звук 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ru-RU" sz="1400" dirty="0" smtClean="0">
                <a:latin typeface="Comic Sans MS" panose="030F0702030302020204" pitchFamily="66" charset="0"/>
              </a:rPr>
              <a:t>В</a:t>
            </a:r>
            <a:r>
              <a:rPr lang="en-US" sz="1400" dirty="0" smtClean="0">
                <a:latin typeface="Comic Sans MS" panose="030F0702030302020204" pitchFamily="66" charset="0"/>
              </a:rPr>
              <a:t>’]</a:t>
            </a:r>
            <a:r>
              <a:rPr lang="ru-RU" sz="1400" dirty="0" smtClean="0">
                <a:latin typeface="Comic Sans MS" panose="030F0702030302020204" pitchFamily="66" charset="0"/>
              </a:rPr>
              <a:t> в названиях картинок. В конце игры нажмите «смайлик».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</a:t>
            </a:r>
            <a:r>
              <a:rPr lang="ru-RU" sz="1400" dirty="0">
                <a:latin typeface="Comic Sans MS" panose="030F0702030302020204" pitchFamily="66" charset="0"/>
              </a:rPr>
              <a:t>убрать </a:t>
            </a:r>
            <a:r>
              <a:rPr lang="ru-RU" sz="1400" dirty="0" smtClean="0">
                <a:latin typeface="Comic Sans MS" panose="030F0702030302020204" pitchFamily="66" charset="0"/>
              </a:rPr>
              <a:t>инструкцию, щёлкните </a:t>
            </a:r>
            <a:r>
              <a:rPr lang="ru-RU" sz="1400" dirty="0">
                <a:latin typeface="Comic Sans MS" panose="030F0702030302020204" pitchFamily="66" charset="0"/>
              </a:rPr>
              <a:t>на «сердечко».</a:t>
            </a:r>
          </a:p>
        </p:txBody>
      </p:sp>
      <p:sp>
        <p:nvSpPr>
          <p:cNvPr id="2" name="AutoShape 4" descr="https://flyclipart.com/thumb2/g-girl-cartoon-2607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7" descr="https://flyclipart.com/thumb2/out-in-the-open-sleepout-47419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059832" y="940912"/>
            <a:ext cx="1440000" cy="2160000"/>
            <a:chOff x="3679117" y="1275422"/>
            <a:chExt cx="1440000" cy="216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679117" y="1275422"/>
              <a:ext cx="1440000" cy="21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1" name="Picture 11" descr="https://papik.pro/uploads/posts/2022-01/1642348571_5-papik-pro-p-venik-klipart-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3113" r="3260" b="10786"/>
            <a:stretch/>
          </p:blipFill>
          <p:spPr bwMode="auto">
            <a:xfrm>
              <a:off x="3895141" y="1380432"/>
              <a:ext cx="855162" cy="848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655801" y="940912"/>
            <a:ext cx="1440000" cy="2160000"/>
            <a:chOff x="1714513" y="3556347"/>
            <a:chExt cx="1440000" cy="216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714513" y="3556347"/>
              <a:ext cx="1440000" cy="21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499">
              <a:off x="1886725" y="3831754"/>
              <a:ext cx="1209886" cy="69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5496" y="954107"/>
            <a:ext cx="1440000" cy="2160000"/>
            <a:chOff x="6228184" y="350981"/>
            <a:chExt cx="1440000" cy="216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228184" y="350981"/>
              <a:ext cx="1440000" cy="21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561" y="377602"/>
              <a:ext cx="965245" cy="94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547664" y="952448"/>
            <a:ext cx="1440000" cy="2160000"/>
            <a:chOff x="6516216" y="3573016"/>
            <a:chExt cx="1440000" cy="216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516216" y="3573016"/>
              <a:ext cx="1440000" cy="21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9" t="3629" r="7428" b="48790"/>
            <a:stretch/>
          </p:blipFill>
          <p:spPr bwMode="auto">
            <a:xfrm>
              <a:off x="6775340" y="3578149"/>
              <a:ext cx="921751" cy="966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4643392" y="933507"/>
            <a:ext cx="1440000" cy="2160000"/>
            <a:chOff x="3347864" y="2038877"/>
            <a:chExt cx="1440000" cy="216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347864" y="2038877"/>
              <a:ext cx="1440000" cy="21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4" name="Picture 34" descr="https://vraki.net/sites/default/files/test/1_449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054" y="2173525"/>
              <a:ext cx="855623" cy="855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Сердце 51"/>
          <p:cNvSpPr/>
          <p:nvPr/>
        </p:nvSpPr>
        <p:spPr>
          <a:xfrm>
            <a:off x="8725523" y="476712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156176" y="934170"/>
            <a:ext cx="1440000" cy="2160000"/>
            <a:chOff x="1714512" y="548680"/>
            <a:chExt cx="1440000" cy="216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714512" y="548680"/>
              <a:ext cx="1440000" cy="21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19" y="660432"/>
              <a:ext cx="877856" cy="87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8" name="Picture 6" descr="https://cdn3.vectorstock.com/i/1000x1000/73/22/human-hands-vector-827322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4" t="30344" b="36682"/>
          <a:stretch/>
        </p:blipFill>
        <p:spPr bwMode="auto">
          <a:xfrm flipH="1">
            <a:off x="539552" y="2034107"/>
            <a:ext cx="478305" cy="10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s://cdn3.vectorstock.com/i/1000x1000/73/22/human-hands-vector-827322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9" t="62900" b="8349"/>
          <a:stretch/>
        </p:blipFill>
        <p:spPr bwMode="auto">
          <a:xfrm flipH="1">
            <a:off x="1789423" y="2107230"/>
            <a:ext cx="839399" cy="9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cdn3.vectorstock.com/i/1000x1000/73/22/human-hands-vector-827322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257" r="20875" b="41486"/>
          <a:stretch/>
        </p:blipFill>
        <p:spPr bwMode="auto">
          <a:xfrm>
            <a:off x="6469683" y="2034835"/>
            <a:ext cx="871855" cy="9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s://cdn3.vectorstock.com/i/1000x1000/73/22/human-hands-vector-827322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t="29940" r="50000" b="41500"/>
          <a:stretch/>
        </p:blipFill>
        <p:spPr bwMode="auto">
          <a:xfrm flipH="1">
            <a:off x="3399178" y="2077945"/>
            <a:ext cx="608517" cy="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s://cdn3.vectorstock.com/i/1000x1000/73/22/human-hands-vector-827322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0" r="24085" b="69475"/>
          <a:stretch/>
        </p:blipFill>
        <p:spPr bwMode="auto">
          <a:xfrm>
            <a:off x="5019903" y="2077945"/>
            <a:ext cx="720979" cy="9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https://cdn3.vectorstock.com/i/1000x1000/73/22/human-hands-vector-827322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9" r="62065" b="25551"/>
          <a:stretch/>
        </p:blipFill>
        <p:spPr bwMode="auto">
          <a:xfrm>
            <a:off x="7865166" y="2226298"/>
            <a:ext cx="1135579" cy="5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99" y="4540559"/>
            <a:ext cx="965245" cy="9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9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9" t="3629" r="7428" b="48790"/>
          <a:stretch/>
        </p:blipFill>
        <p:spPr bwMode="auto">
          <a:xfrm>
            <a:off x="6386553" y="3406391"/>
            <a:ext cx="921751" cy="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1" descr="https://papik.pro/uploads/posts/2022-01/1642348571_5-papik-pro-p-venik-klipart-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113" r="3260" b="10786"/>
          <a:stretch/>
        </p:blipFill>
        <p:spPr bwMode="auto">
          <a:xfrm>
            <a:off x="305849" y="3462703"/>
            <a:ext cx="855162" cy="8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10" y="4546567"/>
            <a:ext cx="877856" cy="87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34" descr="https://vraki.net/sites/default/files/test/1_44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84" y="4589601"/>
            <a:ext cx="855623" cy="8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99">
            <a:off x="6238823" y="5682233"/>
            <a:ext cx="1209886" cy="69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33" y="5625424"/>
            <a:ext cx="965245" cy="9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9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79" t="3629" r="7428" b="48790"/>
          <a:stretch/>
        </p:blipFill>
        <p:spPr bwMode="auto">
          <a:xfrm>
            <a:off x="4824936" y="4528018"/>
            <a:ext cx="921751" cy="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1" descr="https://papik.pro/uploads/posts/2022-01/1642348571_5-papik-pro-p-venik-klipart-5.jpg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113" r="3260" b="10786"/>
          <a:stretch/>
        </p:blipFill>
        <p:spPr bwMode="auto">
          <a:xfrm>
            <a:off x="1821934" y="5661248"/>
            <a:ext cx="855162" cy="8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04" y="3429000"/>
            <a:ext cx="877856" cy="87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4" descr="https://vraki.net/sites/default/files/test/1_449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27" y="3485255"/>
            <a:ext cx="855623" cy="8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99">
            <a:off x="7831" y="4640489"/>
            <a:ext cx="1209886" cy="69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99" y="3406391"/>
            <a:ext cx="965245" cy="9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9"/>
          <p:cNvPicPr>
            <a:picLocks noChangeAspect="1" noChangeArrowheads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79" t="3629" r="7428" b="48790"/>
          <a:stretch/>
        </p:blipFill>
        <p:spPr bwMode="auto">
          <a:xfrm>
            <a:off x="3340904" y="5641249"/>
            <a:ext cx="921751" cy="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1" descr="https://papik.pro/uploads/posts/2022-01/1642348571_5-papik-pro-p-venik-klipart-5.jpg"/>
          <p:cNvPicPr>
            <a:picLocks noChangeAspect="1" noChangeArrowheads="1"/>
          </p:cNvPicPr>
          <p:nvPr/>
        </p:nvPicPr>
        <p:blipFill rotWithShape="1"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113" r="3260" b="10786"/>
          <a:stretch/>
        </p:blipFill>
        <p:spPr bwMode="auto">
          <a:xfrm>
            <a:off x="6448595" y="4575799"/>
            <a:ext cx="855162" cy="8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05" y="5641249"/>
            <a:ext cx="877856" cy="87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4" descr="https://vraki.net/sites/default/files/test/1_449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1" y="5589240"/>
            <a:ext cx="855623" cy="8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99">
            <a:off x="4758448" y="3522921"/>
            <a:ext cx="1209886" cy="69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Улыбающееся лицо 93"/>
          <p:cNvSpPr/>
          <p:nvPr/>
        </p:nvSpPr>
        <p:spPr>
          <a:xfrm>
            <a:off x="4896056" y="457357"/>
            <a:ext cx="180000" cy="180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gas-kvas.com/uploads/posts/2023-01/1673534793_gas-kvas-com-p-malchik-detskii-risunok-44.jpg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32654"/>
          <a:stretch/>
        </p:blipFill>
        <p:spPr bwMode="auto">
          <a:xfrm>
            <a:off x="4039143" y="1610039"/>
            <a:ext cx="10858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правляющая кнопка: назад 9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3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Динамическая пауза «Ветер».</a:t>
            </a: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8751416" y="871296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4679" y="335272"/>
          <a:ext cx="6077585" cy="1950720"/>
        </p:xfrm>
        <a:graphic>
          <a:graphicData uri="http://schemas.openxmlformats.org/drawingml/2006/table">
            <a:tbl>
              <a:tblPr/>
              <a:tblGrid>
                <a:gridCol w="2038661"/>
                <a:gridCol w="403892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Ветер дует нам в лицо.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mic Sans MS" pitchFamily="66" charset="0"/>
                        </a:rPr>
                        <a:t>Выставить руки вперёд и вращать кистями в направлении к себе.</a:t>
                      </a:r>
                      <a:endParaRPr lang="ru-RU" sz="140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Закачалось деревцо.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Выполнять наклоны в стороны с поднятыми руками.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mic Sans MS" pitchFamily="66" charset="0"/>
                        </a:rPr>
                        <a:t>Ветер тише, тише, тише.</a:t>
                      </a:r>
                      <a:endParaRPr lang="ru-RU" sz="140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Медленно приседать, плавно опуская руки.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Деревце всё выше, выше.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</a:rPr>
                        <a:t>Медленно выпрямиться, поднять руки вверх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cdn2.vectorstock.com/i/1000x1000/50/26/tree-in-storm-vector-1570502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7609" r="9931" b="27281"/>
          <a:stretch/>
        </p:blipFill>
        <p:spPr bwMode="auto">
          <a:xfrm>
            <a:off x="1296996" y="2492896"/>
            <a:ext cx="73122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ердце 18"/>
          <p:cNvSpPr/>
          <p:nvPr/>
        </p:nvSpPr>
        <p:spPr>
          <a:xfrm>
            <a:off x="8751416" y="44664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18905"/>
            <a:ext cx="1177030" cy="14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11560" y="2780928"/>
            <a:ext cx="1296000" cy="1296000"/>
            <a:chOff x="3679117" y="1275422"/>
            <a:chExt cx="1440000" cy="144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679117" y="1275422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https://papik.pro/uploads/posts/2022-01/1642348571_5-papik-pro-p-venik-klipart-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3113" r="3260" b="10786"/>
            <a:stretch/>
          </p:blipFill>
          <p:spPr bwMode="auto">
            <a:xfrm>
              <a:off x="3827941" y="1423839"/>
              <a:ext cx="1138386" cy="1129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732240" y="1019390"/>
            <a:ext cx="1374235" cy="1296000"/>
            <a:chOff x="1621424" y="3556347"/>
            <a:chExt cx="1635129" cy="144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14512" y="3556347"/>
              <a:ext cx="1542041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499">
              <a:off x="1621424" y="3902787"/>
              <a:ext cx="1542040" cy="879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2987823" y="5008431"/>
            <a:ext cx="1296000" cy="1296000"/>
            <a:chOff x="6228184" y="350981"/>
            <a:chExt cx="1440000" cy="144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28184" y="350981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76672"/>
              <a:ext cx="1230238" cy="1199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1230635" y="4478298"/>
            <a:ext cx="1296000" cy="1296000"/>
            <a:chOff x="6300192" y="1940171"/>
            <a:chExt cx="1440000" cy="144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300192" y="1940171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5" y="2059944"/>
              <a:ext cx="1068231" cy="1150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7596480" y="2780928"/>
            <a:ext cx="1296000" cy="1296000"/>
            <a:chOff x="3059832" y="4468565"/>
            <a:chExt cx="1440000" cy="14400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59832" y="4468565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56" y="4656918"/>
              <a:ext cx="1084952" cy="106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230635" y="1052736"/>
            <a:ext cx="1296000" cy="1296000"/>
            <a:chOff x="5076216" y="4996347"/>
            <a:chExt cx="1440000" cy="144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076216" y="4996347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0" descr="https://cdn2.vectorstock.com/i/1000x1000/36/21/winter-jacket-clothes-isolated-icon-vector-1198362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3"/>
            <a:stretch/>
          </p:blipFill>
          <p:spPr bwMode="auto">
            <a:xfrm>
              <a:off x="5336875" y="5102055"/>
              <a:ext cx="918682" cy="122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2987824" y="589675"/>
            <a:ext cx="1296000" cy="1296000"/>
            <a:chOff x="6516216" y="3573016"/>
            <a:chExt cx="1440000" cy="144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516216" y="3573016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39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9" t="3629" r="7428" b="48790"/>
            <a:stretch/>
          </p:blipFill>
          <p:spPr bwMode="auto">
            <a:xfrm>
              <a:off x="6602577" y="3573016"/>
              <a:ext cx="1267277" cy="13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6804248" y="4506370"/>
            <a:ext cx="1296000" cy="1296000"/>
            <a:chOff x="3347864" y="2038877"/>
            <a:chExt cx="1440000" cy="144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347864" y="2038877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4" descr="https://vraki.net/sites/default/files/test/1_449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47" y="2195759"/>
              <a:ext cx="1161233" cy="116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932184" y="5013320"/>
            <a:ext cx="1296000" cy="1296000"/>
            <a:chOff x="612775" y="3789280"/>
            <a:chExt cx="1440000" cy="144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12775" y="3789280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8" descr="https://papik.pro/uploads/posts/2022-01/1642354317_29-papik-pro-p-klipart-gvozd-3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60" y="4046608"/>
              <a:ext cx="1198844" cy="96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4932184" y="584445"/>
            <a:ext cx="1296000" cy="1296000"/>
            <a:chOff x="1714512" y="548680"/>
            <a:chExt cx="1440000" cy="144000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714512" y="548680"/>
              <a:ext cx="1440000" cy="144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448" y="692696"/>
              <a:ext cx="1152128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924072" y="2781072"/>
            <a:ext cx="1296000" cy="1296000"/>
            <a:chOff x="3075372" y="5373216"/>
            <a:chExt cx="1440000" cy="1440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075372" y="5373216"/>
              <a:ext cx="1440000" cy="1440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7" t="51893" r="22229" b="5111"/>
            <a:stretch/>
          </p:blipFill>
          <p:spPr bwMode="auto">
            <a:xfrm>
              <a:off x="3380278" y="5446569"/>
              <a:ext cx="841269" cy="129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Прямая со стрелкой 4"/>
          <p:cNvCxnSpPr>
            <a:stCxn id="43" idx="1"/>
            <a:endCxn id="28" idx="2"/>
          </p:cNvCxnSpPr>
          <p:nvPr/>
        </p:nvCxnSpPr>
        <p:spPr>
          <a:xfrm flipH="1" flipV="1">
            <a:off x="1878635" y="2348736"/>
            <a:ext cx="2045437" cy="1080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3" idx="1"/>
            <a:endCxn id="22" idx="0"/>
          </p:cNvCxnSpPr>
          <p:nvPr/>
        </p:nvCxnSpPr>
        <p:spPr>
          <a:xfrm flipH="1">
            <a:off x="1878635" y="3429072"/>
            <a:ext cx="2045437" cy="1049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3" idx="1"/>
            <a:endCxn id="11" idx="3"/>
          </p:cNvCxnSpPr>
          <p:nvPr/>
        </p:nvCxnSpPr>
        <p:spPr>
          <a:xfrm flipH="1" flipV="1">
            <a:off x="1907560" y="3428928"/>
            <a:ext cx="2016512" cy="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3" idx="3"/>
            <a:endCxn id="14" idx="2"/>
          </p:cNvCxnSpPr>
          <p:nvPr/>
        </p:nvCxnSpPr>
        <p:spPr>
          <a:xfrm flipV="1">
            <a:off x="5220072" y="2315390"/>
            <a:ext cx="2238403" cy="111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4" idx="0"/>
          </p:cNvCxnSpPr>
          <p:nvPr/>
        </p:nvCxnSpPr>
        <p:spPr>
          <a:xfrm>
            <a:off x="5203823" y="3429072"/>
            <a:ext cx="2248425" cy="1077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25" idx="1"/>
          </p:cNvCxnSpPr>
          <p:nvPr/>
        </p:nvCxnSpPr>
        <p:spPr>
          <a:xfrm flipV="1">
            <a:off x="5248997" y="3428928"/>
            <a:ext cx="2347483" cy="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0" idx="2"/>
          </p:cNvCxnSpPr>
          <p:nvPr/>
        </p:nvCxnSpPr>
        <p:spPr>
          <a:xfrm flipV="1">
            <a:off x="4533180" y="1880445"/>
            <a:ext cx="1047004" cy="901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3" idx="0"/>
            <a:endCxn id="31" idx="2"/>
          </p:cNvCxnSpPr>
          <p:nvPr/>
        </p:nvCxnSpPr>
        <p:spPr>
          <a:xfrm flipH="1" flipV="1">
            <a:off x="3635824" y="1885675"/>
            <a:ext cx="936248" cy="8953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37" idx="0"/>
          </p:cNvCxnSpPr>
          <p:nvPr/>
        </p:nvCxnSpPr>
        <p:spPr>
          <a:xfrm>
            <a:off x="4571743" y="4065205"/>
            <a:ext cx="1008441" cy="948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7" idx="0"/>
          </p:cNvCxnSpPr>
          <p:nvPr/>
        </p:nvCxnSpPr>
        <p:spPr>
          <a:xfrm flipH="1">
            <a:off x="3635823" y="4049622"/>
            <a:ext cx="935920" cy="958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0"/>
            <a:ext cx="9143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Помоги Вере посчитать предметы на картинках до 9: девять веток, девять венков и т.д. 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появились стрелочки, нажимайте на картинку «Вера».</a:t>
            </a:r>
            <a:endParaRPr lang="ru-RU" sz="1400" i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3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Витя смотрит в бинокль. Расскажи, что видит Витя: </a:t>
            </a:r>
            <a:r>
              <a:rPr lang="ru-RU" sz="1400" i="1" dirty="0" smtClean="0">
                <a:latin typeface="Comic Sans MS" panose="030F0702030302020204" pitchFamily="66" charset="0"/>
              </a:rPr>
              <a:t>Витя видит ветку. Витя видит винтики. 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картинка появилась, нажмите на бинокль, чтобы исчезла – нажмите на бинокль ещё раз.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8707392" y="245242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9" name="Группа 2048"/>
          <p:cNvGrpSpPr/>
          <p:nvPr/>
        </p:nvGrpSpPr>
        <p:grpSpPr>
          <a:xfrm>
            <a:off x="5897248" y="3633183"/>
            <a:ext cx="1440000" cy="1440000"/>
            <a:chOff x="7679379" y="574808"/>
            <a:chExt cx="1440000" cy="1440000"/>
          </a:xfrm>
        </p:grpSpPr>
        <p:sp>
          <p:nvSpPr>
            <p:cNvPr id="55" name="Овал 54"/>
            <p:cNvSpPr/>
            <p:nvPr/>
          </p:nvSpPr>
          <p:spPr>
            <a:xfrm>
              <a:off x="7679379" y="574808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3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9" t="3629" r="7428" b="48790"/>
            <a:stretch/>
          </p:blipFill>
          <p:spPr bwMode="auto">
            <a:xfrm>
              <a:off x="7815637" y="697035"/>
              <a:ext cx="1140549" cy="1195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5272244" y="5122077"/>
            <a:ext cx="1440000" cy="1440000"/>
            <a:chOff x="6134285" y="574808"/>
            <a:chExt cx="1440000" cy="1440000"/>
          </a:xfrm>
        </p:grpSpPr>
        <p:sp>
          <p:nvSpPr>
            <p:cNvPr id="50" name="Овал 49"/>
            <p:cNvSpPr/>
            <p:nvPr/>
          </p:nvSpPr>
          <p:spPr>
            <a:xfrm>
              <a:off x="6134285" y="574808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8" descr="https://papik.pro/uploads/posts/2022-01/1642354317_29-papik-pro-p-klipart-gvozd-3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805" y="924371"/>
              <a:ext cx="1078960" cy="869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8" name="Группа 2057"/>
          <p:cNvGrpSpPr/>
          <p:nvPr/>
        </p:nvGrpSpPr>
        <p:grpSpPr>
          <a:xfrm>
            <a:off x="4355976" y="3755410"/>
            <a:ext cx="1440000" cy="1440000"/>
            <a:chOff x="4648991" y="5382153"/>
            <a:chExt cx="1440000" cy="1440000"/>
          </a:xfrm>
        </p:grpSpPr>
        <p:sp>
          <p:nvSpPr>
            <p:cNvPr id="59" name="Овал 58"/>
            <p:cNvSpPr/>
            <p:nvPr/>
          </p:nvSpPr>
          <p:spPr>
            <a:xfrm>
              <a:off x="4648991" y="5382153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067" y="5574757"/>
              <a:ext cx="1036915" cy="1036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827508" y="5323875"/>
            <a:ext cx="1440000" cy="1440000"/>
            <a:chOff x="4611829" y="590682"/>
            <a:chExt cx="1440000" cy="1440000"/>
          </a:xfrm>
        </p:grpSpPr>
        <p:sp>
          <p:nvSpPr>
            <p:cNvPr id="4" name="Овал 3"/>
            <p:cNvSpPr/>
            <p:nvPr/>
          </p:nvSpPr>
          <p:spPr>
            <a:xfrm>
              <a:off x="4611829" y="590682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7" descr="https://i.pinimg.com/originals/11/02/c8/1102c84ccdd0b4945bb9685018a7154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583" y="745495"/>
              <a:ext cx="842493" cy="119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" name="Группа 2049"/>
          <p:cNvGrpSpPr/>
          <p:nvPr/>
        </p:nvGrpSpPr>
        <p:grpSpPr>
          <a:xfrm>
            <a:off x="4283968" y="2146647"/>
            <a:ext cx="1440000" cy="1440000"/>
            <a:chOff x="4694285" y="2121792"/>
            <a:chExt cx="1440000" cy="1440000"/>
          </a:xfrm>
        </p:grpSpPr>
        <p:sp>
          <p:nvSpPr>
            <p:cNvPr id="51" name="Овал 50"/>
            <p:cNvSpPr/>
            <p:nvPr/>
          </p:nvSpPr>
          <p:spPr>
            <a:xfrm>
              <a:off x="4694285" y="2121792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11" descr="https://papik.pro/uploads/posts/2022-01/1642348571_5-papik-pro-p-venik-klipart-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3113" r="3260" b="10786"/>
            <a:stretch/>
          </p:blipFill>
          <p:spPr bwMode="auto">
            <a:xfrm>
              <a:off x="4854933" y="2397761"/>
              <a:ext cx="1024547" cy="101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7" name="Группа 2056"/>
          <p:cNvGrpSpPr/>
          <p:nvPr/>
        </p:nvGrpSpPr>
        <p:grpSpPr>
          <a:xfrm>
            <a:off x="6064245" y="574808"/>
            <a:ext cx="1460083" cy="1440000"/>
            <a:chOff x="6126448" y="5382153"/>
            <a:chExt cx="1460083" cy="1440000"/>
          </a:xfrm>
        </p:grpSpPr>
        <p:sp>
          <p:nvSpPr>
            <p:cNvPr id="58" name="Овал 57"/>
            <p:cNvSpPr/>
            <p:nvPr/>
          </p:nvSpPr>
          <p:spPr>
            <a:xfrm>
              <a:off x="6146531" y="5382153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499">
              <a:off x="6126448" y="5757100"/>
              <a:ext cx="1295999" cy="79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3" name="Группа 2052"/>
          <p:cNvGrpSpPr/>
          <p:nvPr/>
        </p:nvGrpSpPr>
        <p:grpSpPr>
          <a:xfrm>
            <a:off x="7452480" y="2348712"/>
            <a:ext cx="1440000" cy="1440000"/>
            <a:chOff x="4576368" y="3797975"/>
            <a:chExt cx="1440000" cy="1440000"/>
          </a:xfrm>
        </p:grpSpPr>
        <p:sp>
          <p:nvSpPr>
            <p:cNvPr id="53" name="Овал 52"/>
            <p:cNvSpPr/>
            <p:nvPr/>
          </p:nvSpPr>
          <p:spPr>
            <a:xfrm>
              <a:off x="4576368" y="3797975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4" descr="https://vraki.net/sites/default/files/test/1_449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436" y="3995420"/>
              <a:ext cx="1045110" cy="104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Группа 2051"/>
          <p:cNvGrpSpPr/>
          <p:nvPr/>
        </p:nvGrpSpPr>
        <p:grpSpPr>
          <a:xfrm>
            <a:off x="5868304" y="2135011"/>
            <a:ext cx="1440000" cy="1440000"/>
            <a:chOff x="7679379" y="2282636"/>
            <a:chExt cx="1440000" cy="1440000"/>
          </a:xfrm>
        </p:grpSpPr>
        <p:sp>
          <p:nvSpPr>
            <p:cNvPr id="56" name="Овал 55"/>
            <p:cNvSpPr/>
            <p:nvPr/>
          </p:nvSpPr>
          <p:spPr>
            <a:xfrm>
              <a:off x="7679379" y="2282636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303" y="2389914"/>
              <a:ext cx="1107214" cy="1079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1" name="Группа 2050"/>
          <p:cNvGrpSpPr/>
          <p:nvPr/>
        </p:nvGrpSpPr>
        <p:grpSpPr>
          <a:xfrm>
            <a:off x="7583141" y="3940199"/>
            <a:ext cx="1440000" cy="1440000"/>
            <a:chOff x="6183453" y="2182216"/>
            <a:chExt cx="1440000" cy="1440000"/>
          </a:xfrm>
        </p:grpSpPr>
        <p:sp>
          <p:nvSpPr>
            <p:cNvPr id="52" name="Овал 51"/>
            <p:cNvSpPr/>
            <p:nvPr/>
          </p:nvSpPr>
          <p:spPr>
            <a:xfrm>
              <a:off x="6183453" y="2182216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749" y="2384588"/>
              <a:ext cx="961408" cy="103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5" name="Группа 2054"/>
          <p:cNvGrpSpPr/>
          <p:nvPr/>
        </p:nvGrpSpPr>
        <p:grpSpPr>
          <a:xfrm>
            <a:off x="3355862" y="5177828"/>
            <a:ext cx="1440000" cy="1440000"/>
            <a:chOff x="7638910" y="3797975"/>
            <a:chExt cx="1440000" cy="1440000"/>
          </a:xfrm>
        </p:grpSpPr>
        <p:sp>
          <p:nvSpPr>
            <p:cNvPr id="60" name="Овал 59"/>
            <p:cNvSpPr/>
            <p:nvPr/>
          </p:nvSpPr>
          <p:spPr>
            <a:xfrm>
              <a:off x="7638910" y="3797975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856" y="4023743"/>
              <a:ext cx="976457" cy="956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56" name="Группа 2055"/>
          <p:cNvGrpSpPr/>
          <p:nvPr/>
        </p:nvGrpSpPr>
        <p:grpSpPr>
          <a:xfrm>
            <a:off x="4500152" y="523220"/>
            <a:ext cx="1440000" cy="1440000"/>
            <a:chOff x="7679379" y="5382153"/>
            <a:chExt cx="1440000" cy="1440000"/>
          </a:xfrm>
        </p:grpSpPr>
        <p:sp>
          <p:nvSpPr>
            <p:cNvPr id="57" name="Овал 56"/>
            <p:cNvSpPr/>
            <p:nvPr/>
          </p:nvSpPr>
          <p:spPr>
            <a:xfrm>
              <a:off x="7679379" y="5382153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30" descr="https://cdn2.vectorstock.com/i/1000x1000/36/21/winter-jacket-clothes-isolated-icon-vector-11983621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3"/>
            <a:stretch/>
          </p:blipFill>
          <p:spPr bwMode="auto">
            <a:xfrm>
              <a:off x="7975089" y="5539627"/>
              <a:ext cx="826814" cy="110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9"/>
          <a:stretch/>
        </p:blipFill>
        <p:spPr bwMode="auto">
          <a:xfrm flipH="1">
            <a:off x="122510" y="2285698"/>
            <a:ext cx="1410067" cy="30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22510" y="574808"/>
            <a:ext cx="2016224" cy="1656184"/>
            <a:chOff x="682598" y="613368"/>
            <a:chExt cx="1675902" cy="1334475"/>
          </a:xfrm>
        </p:grpSpPr>
        <p:pic>
          <p:nvPicPr>
            <p:cNvPr id="12290" name="Picture 2" descr="https://img.freepik.com/free-vector/human-hand-gestures_23-2147523537.jpg"/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5FAFE"/>
                </a:clrFrom>
                <a:clrTo>
                  <a:srgbClr val="F5FA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0" t="3164" r="40944" b="69484"/>
            <a:stretch/>
          </p:blipFill>
          <p:spPr bwMode="auto">
            <a:xfrm flipH="1">
              <a:off x="682598" y="613368"/>
              <a:ext cx="837951" cy="133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s://img.freepik.com/free-vector/human-hand-gestures_23-2147523537.jpg"/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5FAFE"/>
                </a:clrFrom>
                <a:clrTo>
                  <a:srgbClr val="F5FA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0" t="3164" r="40944" b="69484"/>
            <a:stretch/>
          </p:blipFill>
          <p:spPr bwMode="auto">
            <a:xfrm>
              <a:off x="1520549" y="613368"/>
              <a:ext cx="837951" cy="133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3497" y="556770"/>
            <a:ext cx="1657006" cy="165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4" name="Группа 2053"/>
          <p:cNvGrpSpPr/>
          <p:nvPr/>
        </p:nvGrpSpPr>
        <p:grpSpPr>
          <a:xfrm>
            <a:off x="7668504" y="764704"/>
            <a:ext cx="1440000" cy="1440000"/>
            <a:chOff x="6169917" y="3782225"/>
            <a:chExt cx="1440000" cy="1440000"/>
          </a:xfrm>
        </p:grpSpPr>
        <p:sp>
          <p:nvSpPr>
            <p:cNvPr id="54" name="Овал 53"/>
            <p:cNvSpPr/>
            <p:nvPr/>
          </p:nvSpPr>
          <p:spPr>
            <a:xfrm>
              <a:off x="6169917" y="3782225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01" y="3960972"/>
              <a:ext cx="879767" cy="1114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520503" y="2210750"/>
            <a:ext cx="1440000" cy="1440000"/>
            <a:chOff x="-3211128" y="-603448"/>
            <a:chExt cx="1440000" cy="1440000"/>
          </a:xfrm>
        </p:grpSpPr>
        <p:sp>
          <p:nvSpPr>
            <p:cNvPr id="64" name="Овал 63"/>
            <p:cNvSpPr/>
            <p:nvPr/>
          </p:nvSpPr>
          <p:spPr>
            <a:xfrm>
              <a:off x="-3211128" y="-603448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4073" y="-379719"/>
              <a:ext cx="925890" cy="943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252576" y="3734103"/>
            <a:ext cx="1440000" cy="1440000"/>
            <a:chOff x="-2196752" y="739947"/>
            <a:chExt cx="1440000" cy="1440000"/>
          </a:xfrm>
        </p:grpSpPr>
        <p:sp>
          <p:nvSpPr>
            <p:cNvPr id="47" name="Овал 46"/>
            <p:cNvSpPr/>
            <p:nvPr/>
          </p:nvSpPr>
          <p:spPr>
            <a:xfrm>
              <a:off x="-2196752" y="739947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8376" y="1019973"/>
              <a:ext cx="943247" cy="943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1418734" y="5244085"/>
            <a:ext cx="1440000" cy="1440000"/>
            <a:chOff x="-1479862" y="-700053"/>
            <a:chExt cx="1440000" cy="1440000"/>
          </a:xfrm>
        </p:grpSpPr>
        <p:sp>
          <p:nvSpPr>
            <p:cNvPr id="63" name="Овал 62"/>
            <p:cNvSpPr/>
            <p:nvPr/>
          </p:nvSpPr>
          <p:spPr>
            <a:xfrm>
              <a:off x="-1479862" y="-700053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5" r="10927"/>
            <a:stretch/>
          </p:blipFill>
          <p:spPr bwMode="auto">
            <a:xfrm>
              <a:off x="-1188640" y="-452413"/>
              <a:ext cx="969547" cy="943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7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apik.pro/uploads/posts/2021-12/1639217141_17-papik-pro-p-vesi-klipart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0" y="1221378"/>
            <a:ext cx="6154961" cy="53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ердце 18"/>
          <p:cNvSpPr/>
          <p:nvPr/>
        </p:nvSpPr>
        <p:spPr>
          <a:xfrm>
            <a:off x="8736342" y="81610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3" y="764704"/>
            <a:ext cx="1235158" cy="1210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s://i.pinimg.com/originals/11/02/c8/1102c84ccdd0b4945bb9685018a715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67" y="4437112"/>
            <a:ext cx="15695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papik.pro/uploads/posts/2022-01/1642354317_29-papik-pro-p-klipart-gvozd-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56183"/>
            <a:ext cx="1211974" cy="9771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s://papik.pro/uploads/posts/2022-01/1642348571_5-papik-pro-p-venik-klipart-5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113" r="3260" b="10786"/>
          <a:stretch/>
        </p:blipFill>
        <p:spPr bwMode="auto">
          <a:xfrm>
            <a:off x="810575" y="4984559"/>
            <a:ext cx="1169137" cy="11601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48" y="908720"/>
            <a:ext cx="1136814" cy="122413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https://cdn2.vectorstock.com/i/1000x1000/36/21/winter-jacket-clothes-isolated-icon-vector-1198362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/>
        </p:blipFill>
        <p:spPr bwMode="auto">
          <a:xfrm>
            <a:off x="62412" y="2348880"/>
            <a:ext cx="1076890" cy="14401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99">
            <a:off x="6798282" y="3054348"/>
            <a:ext cx="2093931" cy="1278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1711"/>
            <a:ext cx="1039471" cy="105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https://catherineasquithgallery.com/uploads/posts/2021-03/1614599725_97-p-vishnya-na-belom-fone-1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57410"/>
            <a:ext cx="1094435" cy="12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3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Игра «Что на весах». </a:t>
            </a:r>
            <a:r>
              <a:rPr lang="ru-RU" sz="1400" i="1" dirty="0" smtClean="0">
                <a:latin typeface="Comic Sans MS" panose="030F0702030302020204" pitchFamily="66" charset="0"/>
              </a:rPr>
              <a:t>Проговаривай: на весах венок, на весах веник </a:t>
            </a:r>
            <a:r>
              <a:rPr lang="ru-RU" sz="1400" dirty="0" smtClean="0">
                <a:latin typeface="Comic Sans MS" panose="030F0702030302020204" pitchFamily="66" charset="0"/>
              </a:rPr>
              <a:t>и т.д. </a:t>
            </a:r>
          </a:p>
          <a:p>
            <a:pPr algn="just"/>
            <a:r>
              <a:rPr lang="ru-RU" sz="1400" i="1" dirty="0" smtClean="0">
                <a:latin typeface="Comic Sans MS" panose="030F0702030302020204" pitchFamily="66" charset="0"/>
              </a:rPr>
              <a:t>Усложнение: У Вики на весах пингвин. У Вики на весах вишни. 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картинка оказалась на весах, нажмите на неё, чтобы убрать её с весов – нажмите на картинку ещё раз.</a:t>
            </a:r>
            <a:endParaRPr lang="ru-RU" sz="1400" i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2411E-6 L 0.15486 0.300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14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0.30009 L -0.00261 0.006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46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8404E-6 L -0.20746 -0.204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-10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46 -0.20407 L 0.00469 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0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5956E-6 L -0.19027 0.425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21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7 0.42503 L -0.00121 0.00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20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5206 L 0.12796 -0.31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12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1 -0.3112 L -0.00017 -0.048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3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562E-6 L -0.14514 0.09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4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2 0.09764 L -0.00347 0.003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47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5493E-6 L 0.22171 0.031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0.03146 L 0.00122 3.3549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4.07682E-6 L -0.04409 -0.255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12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-0.25544 L -0.00781 4.07682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2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143E-6 L 0.02987 0.4687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2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7 0.46876 L 5E-6 3.1143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2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03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Picture 7" descr="https://i.pinimg.com/originals/11/02/c8/1102c84ccdd0b4945bb9685018a71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6" y="2564903"/>
            <a:ext cx="1779689" cy="25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50" y="3140968"/>
            <a:ext cx="17628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https://gas-kvas.com/uploads/posts/2023-01/1673534793_gas-kvas-com-p-malchik-detskii-risunok-4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32654"/>
          <a:stretch/>
        </p:blipFill>
        <p:spPr bwMode="auto">
          <a:xfrm>
            <a:off x="5041912" y="2204864"/>
            <a:ext cx="15351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9"/>
          <a:stretch/>
        </p:blipFill>
        <p:spPr bwMode="auto">
          <a:xfrm>
            <a:off x="2864319" y="2893263"/>
            <a:ext cx="1347641" cy="287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ердце 18"/>
          <p:cNvSpPr/>
          <p:nvPr/>
        </p:nvSpPr>
        <p:spPr>
          <a:xfrm>
            <a:off x="8751416" y="871296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868424" y="116632"/>
            <a:ext cx="2520000" cy="3240000"/>
            <a:chOff x="5364048" y="116632"/>
            <a:chExt cx="2520000" cy="3240000"/>
          </a:xfrm>
        </p:grpSpPr>
        <p:sp>
          <p:nvSpPr>
            <p:cNvPr id="16" name="Прямоугольник с одним вырезанным углом 15"/>
            <p:cNvSpPr/>
            <p:nvPr/>
          </p:nvSpPr>
          <p:spPr>
            <a:xfrm>
              <a:off x="5364048" y="116632"/>
              <a:ext cx="2520000" cy="3240000"/>
            </a:xfrm>
            <a:prstGeom prst="snip1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518479"/>
              <a:ext cx="2235420" cy="243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51520" y="692976"/>
            <a:ext cx="3240000" cy="2520000"/>
            <a:chOff x="699995" y="692976"/>
            <a:chExt cx="3240000" cy="2520000"/>
          </a:xfrm>
        </p:grpSpPr>
        <p:sp>
          <p:nvSpPr>
            <p:cNvPr id="13" name="Прямоугольник с одним вырезанным углом 12"/>
            <p:cNvSpPr/>
            <p:nvPr/>
          </p:nvSpPr>
          <p:spPr>
            <a:xfrm rot="16200000">
              <a:off x="1059995" y="332976"/>
              <a:ext cx="2520000" cy="3240000"/>
            </a:xfrm>
            <a:prstGeom prst="snip1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6" name="Picture 2" descr="https://mastersaite.ru/800/600/https/uznai-online.ru/wp-content/uploads/2020/03/na-kofeynoy-gusche-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AF8BD"/>
                </a:clrFrom>
                <a:clrTo>
                  <a:srgbClr val="EAF8B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51" y="1121023"/>
              <a:ext cx="2940488" cy="18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51520" y="3787479"/>
            <a:ext cx="3240000" cy="2520000"/>
            <a:chOff x="755577" y="3787479"/>
            <a:chExt cx="3240000" cy="2520000"/>
          </a:xfrm>
        </p:grpSpPr>
        <p:sp>
          <p:nvSpPr>
            <p:cNvPr id="17" name="Прямоугольник с одним вырезанным углом 16"/>
            <p:cNvSpPr/>
            <p:nvPr/>
          </p:nvSpPr>
          <p:spPr>
            <a:xfrm rot="16200000">
              <a:off x="1115577" y="3427479"/>
              <a:ext cx="2520000" cy="3240000"/>
            </a:xfrm>
            <a:prstGeom prst="snip1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8" name="Picture 4" descr="https://papik.pro/uploads/posts/2021-12/1639271755_21-papik-pro-p-rascheska-klipart-22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19" b="13064"/>
            <a:stretch/>
          </p:blipFill>
          <p:spPr bwMode="auto">
            <a:xfrm>
              <a:off x="1145641" y="4120776"/>
              <a:ext cx="2490255" cy="190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148064" y="3789040"/>
            <a:ext cx="3240000" cy="2520000"/>
            <a:chOff x="5010702" y="3811961"/>
            <a:chExt cx="3240000" cy="2520000"/>
          </a:xfrm>
        </p:grpSpPr>
        <p:sp>
          <p:nvSpPr>
            <p:cNvPr id="20" name="Прямоугольник с одним вырезанным углом 19"/>
            <p:cNvSpPr/>
            <p:nvPr/>
          </p:nvSpPr>
          <p:spPr>
            <a:xfrm rot="16200000">
              <a:off x="5370702" y="3451961"/>
              <a:ext cx="2520000" cy="3240000"/>
            </a:xfrm>
            <a:prstGeom prst="snip1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Ежик без иголок картинка - 67 фото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36096" y="4086316"/>
              <a:ext cx="2641123" cy="202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3075240" y="1887795"/>
            <a:ext cx="1468892" cy="14321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4644008" y="1889359"/>
            <a:ext cx="1468892" cy="14321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2940628" y="3429000"/>
            <a:ext cx="1468892" cy="14321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4566980" y="3429000"/>
            <a:ext cx="1468892" cy="14321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3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Артикуляционная гимнастика. Для появления картинок нажмите на цветок. Повторный щелчок убирает картинку.</a:t>
            </a:r>
            <a:endParaRPr lang="ru-RU" sz="1400" i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557864_66-p-kartinka-dereva-bez-listev-na-belom-fone-7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r="15365"/>
          <a:stretch/>
        </p:blipFill>
        <p:spPr bwMode="auto">
          <a:xfrm>
            <a:off x="1421705" y="1107072"/>
            <a:ext cx="6300589" cy="57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3293913" y="1530239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2606681" y="2446691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4530820" y="2348880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5454153" y="1273318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6713601" y="2276872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5814193" y="2856011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1773495" y="3451727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4733620" y="741228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6660271" y="3550903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6293785" y="4419730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2813868" y="3473338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вектор красочные сочные вишни PNG , клипарт сакуры, вишня в цвету, цветок 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75" b="87344" l="42188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39522" r="7938" b="11727"/>
          <a:stretch/>
        </p:blipFill>
        <p:spPr bwMode="auto">
          <a:xfrm>
            <a:off x="2256907" y="4291979"/>
            <a:ext cx="839632" cy="8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galerey-room.ru/images/064913_141290935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6" b="49826"/>
          <a:stretch/>
        </p:blipFill>
        <p:spPr bwMode="auto">
          <a:xfrm>
            <a:off x="-36512" y="6163079"/>
            <a:ext cx="9180000" cy="7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3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Укрась дерево цветами. Правильно произнеси звук 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ru-RU" sz="1400" dirty="0" smtClean="0">
                <a:latin typeface="Comic Sans MS" panose="030F0702030302020204" pitchFamily="66" charset="0"/>
              </a:rPr>
              <a:t>В</a:t>
            </a:r>
            <a:r>
              <a:rPr lang="en-US" sz="1400" dirty="0" smtClean="0">
                <a:latin typeface="Comic Sans MS" panose="030F0702030302020204" pitchFamily="66" charset="0"/>
              </a:rPr>
              <a:t>’]</a:t>
            </a:r>
            <a:r>
              <a:rPr lang="ru-RU" sz="1400" dirty="0"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latin typeface="Comic Sans MS" panose="030F0702030302020204" pitchFamily="66" charset="0"/>
              </a:rPr>
              <a:t>в слоге ВЕ и следи глазками, где появляется цветок.</a:t>
            </a:r>
            <a:r>
              <a:rPr lang="ru-RU" sz="1400" i="1" dirty="0">
                <a:latin typeface="Comic Sans MS" panose="030F0702030302020204" pitchFamily="66" charset="0"/>
              </a:rPr>
              <a:t> Затем также отрабатываются слоги ВЯ, ВИ, </a:t>
            </a:r>
            <a:r>
              <a:rPr lang="ru-RU" sz="1400" i="1" dirty="0" smtClean="0">
                <a:latin typeface="Comic Sans MS" panose="030F0702030302020204" pitchFamily="66" charset="0"/>
              </a:rPr>
              <a:t>ВЁ, ВЮ</a:t>
            </a:r>
            <a:r>
              <a:rPr lang="ru-RU" sz="1400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ru-RU" sz="1400" i="1" dirty="0" smtClean="0">
                <a:latin typeface="Comic Sans MS" panose="030F0702030302020204" pitchFamily="66" charset="0"/>
              </a:rPr>
              <a:t>Для появления цветка на ветке необходимо сделать щелчок левой кнопкой мыши по «стволу дерева». 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8751416" y="871296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misterbant.ru/wp-content/uploads/2018/01/vinni-pu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600" r="7723"/>
          <a:stretch/>
        </p:blipFill>
        <p:spPr bwMode="auto">
          <a:xfrm>
            <a:off x="5004048" y="3950195"/>
            <a:ext cx="4070350" cy="29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3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Произнеси слог ВЕ столько раз, сколько героев на картинке.</a:t>
            </a:r>
            <a:r>
              <a:rPr lang="ru-RU" sz="1400" i="1" dirty="0" smtClean="0">
                <a:latin typeface="Comic Sans MS" panose="030F0702030302020204" pitchFamily="66" charset="0"/>
              </a:rPr>
              <a:t> Затем </a:t>
            </a:r>
            <a:r>
              <a:rPr lang="ru-RU" sz="1400" i="1" dirty="0">
                <a:latin typeface="Comic Sans MS" panose="030F0702030302020204" pitchFamily="66" charset="0"/>
              </a:rPr>
              <a:t>также отрабатываются слоги ВЯ, ВИ, </a:t>
            </a:r>
            <a:r>
              <a:rPr lang="ru-RU" sz="1400" i="1" dirty="0" smtClean="0">
                <a:latin typeface="Comic Sans MS" panose="030F0702030302020204" pitchFamily="66" charset="0"/>
              </a:rPr>
              <a:t>ВЁ, ВЮ</a:t>
            </a:r>
            <a:r>
              <a:rPr lang="ru-RU" sz="1400" dirty="0" smtClean="0">
                <a:latin typeface="Comic Sans MS" panose="030F0702030302020204" pitchFamily="66" charset="0"/>
              </a:rPr>
              <a:t>. 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just"/>
            <a:r>
              <a:rPr lang="ru-RU" sz="1400" i="1" dirty="0" smtClean="0">
                <a:latin typeface="Comic Sans MS" panose="030F0702030302020204" pitchFamily="66" charset="0"/>
              </a:rPr>
              <a:t>Для появления картинки необходимо сделать щелчок левой кнопкой мыши на картинке в правом нижнем углу (2 картинки). 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0" name="Сердце 19"/>
          <p:cNvSpPr/>
          <p:nvPr/>
        </p:nvSpPr>
        <p:spPr>
          <a:xfrm>
            <a:off x="8751416" y="871296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16" descr="https://pbs.twimg.com/media/FXEPpEoWQAIKYNU?format=jpg&amp;name=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497">
            <a:off x="4851053" y="1136446"/>
            <a:ext cx="3601449" cy="2471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17" name="Picture 21" descr="https://primamedia_2537050521.s3.cloud.mts.ru/files/big/1939/1938958.jpg?8e5747597af2bed5699e1bc1d412b68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052">
            <a:off x="574092" y="2867759"/>
            <a:ext cx="3894457" cy="2954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misterbant.ru/wp-content/uploads/2018/01/vinni-pu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600" r="7723"/>
          <a:stretch/>
        </p:blipFill>
        <p:spPr bwMode="auto">
          <a:xfrm>
            <a:off x="5004048" y="3950195"/>
            <a:ext cx="4070350" cy="29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3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omic Sans MS" panose="030F0702030302020204" pitchFamily="66" charset="0"/>
              </a:rPr>
              <a:t>Произнеси слог ВЕ столько раз, сколько героев на картинке.</a:t>
            </a:r>
            <a:r>
              <a:rPr lang="ru-RU" sz="1400" i="1" dirty="0">
                <a:latin typeface="Comic Sans MS" panose="030F0702030302020204" pitchFamily="66" charset="0"/>
              </a:rPr>
              <a:t> Затем также отрабатываются слоги ВЯ, ВИ, </a:t>
            </a:r>
            <a:r>
              <a:rPr lang="ru-RU" sz="1400" i="1" dirty="0" smtClean="0">
                <a:latin typeface="Comic Sans MS" panose="030F0702030302020204" pitchFamily="66" charset="0"/>
              </a:rPr>
              <a:t>ВЁ, ВЮ</a:t>
            </a:r>
            <a:r>
              <a:rPr lang="ru-RU" sz="1400" dirty="0" smtClean="0">
                <a:latin typeface="Comic Sans MS" panose="030F0702030302020204" pitchFamily="66" charset="0"/>
              </a:rPr>
              <a:t>. 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just"/>
            <a:r>
              <a:rPr lang="ru-RU" sz="1400" i="1" dirty="0">
                <a:latin typeface="Comic Sans MS" panose="030F0702030302020204" pitchFamily="66" charset="0"/>
              </a:rPr>
              <a:t>Для появления картинки необходимо сделать щелчок левой кнопкой мыши на картинке в правом нижнем </a:t>
            </a:r>
            <a:r>
              <a:rPr lang="ru-RU" sz="1400" i="1" dirty="0" smtClean="0">
                <a:latin typeface="Comic Sans MS" panose="030F0702030302020204" pitchFamily="66" charset="0"/>
              </a:rPr>
              <a:t>углу (3 картинки). </a:t>
            </a:r>
            <a:endParaRPr lang="ru-RU" sz="1400" i="1" dirty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</a:t>
            </a:r>
            <a:r>
              <a:rPr lang="ru-RU" sz="1400" dirty="0">
                <a:latin typeface="Comic Sans MS" panose="030F0702030302020204" pitchFamily="66" charset="0"/>
              </a:rPr>
              <a:t>убрать </a:t>
            </a:r>
            <a:r>
              <a:rPr lang="ru-RU" sz="1400" dirty="0" smtClean="0">
                <a:latin typeface="Comic Sans MS" panose="030F0702030302020204" pitchFamily="66" charset="0"/>
              </a:rPr>
              <a:t>инструкцию, щёлкните </a:t>
            </a:r>
            <a:r>
              <a:rPr lang="ru-RU" sz="1400" dirty="0">
                <a:latin typeface="Comic Sans MS" panose="030F0702030302020204" pitchFamily="66" charset="0"/>
              </a:rPr>
              <a:t>на «сердечко».</a:t>
            </a:r>
          </a:p>
        </p:txBody>
      </p:sp>
      <p:sp>
        <p:nvSpPr>
          <p:cNvPr id="20" name="Сердце 19"/>
          <p:cNvSpPr/>
          <p:nvPr/>
        </p:nvSpPr>
        <p:spPr>
          <a:xfrm>
            <a:off x="8751416" y="871296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0" name="Picture 14" descr="https://www.km.ru/sites/default/files/img/news/2018/8/13/0000_vin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054">
            <a:off x="343811" y="1308338"/>
            <a:ext cx="3598189" cy="260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16" descr="https://pbs.twimg.com/media/FXEPpEoWQAIKYNU?format=jpg&amp;name=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1" name="Picture 25" descr="https://kartinkin.net/uploads/posts/2022-03/thumbs/1646895974_41-kartinkin-net-p-vinni-pukh-sovetskii-kartinki-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38">
            <a:off x="4939794" y="998171"/>
            <a:ext cx="3452938" cy="2621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23" name="Picture 27" descr="https://cdn.culture.ru/images/35c9b025-6f8d-599f-84de-442ff6de9c8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771">
            <a:off x="1224215" y="3975576"/>
            <a:ext cx="3180653" cy="2544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misterbant.ru/wp-content/uploads/2018/01/vinni-pu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600" r="7723"/>
          <a:stretch/>
        </p:blipFill>
        <p:spPr bwMode="auto">
          <a:xfrm>
            <a:off x="5004048" y="3950195"/>
            <a:ext cx="4070350" cy="29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ердце 19"/>
          <p:cNvSpPr/>
          <p:nvPr/>
        </p:nvSpPr>
        <p:spPr>
          <a:xfrm>
            <a:off x="8751416" y="871296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https://butuzam.ru/images/product/29637-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312368" cy="2421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16" descr="https://pbs.twimg.com/media/FXEPpEoWQAIKYNU?format=jpg&amp;name=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5" name="Picture 19" descr="https://avatars.dzeninfra.ru/get-zen_doc/3507111/pub_5f0c891085a3185288d24668_5f0ed28a41987d594723dbc0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 bwMode="auto">
          <a:xfrm rot="1423141">
            <a:off x="616995" y="1293767"/>
            <a:ext cx="3985955" cy="2558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19" name="Picture 23" descr="https://cf2.ppt-online.org/files2/slide/m/ma7EjGM8Vd5IhN1ysF9krUlL0uHfAXb3RTCQ62/slide-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t="14913" r="17347" b="13910"/>
          <a:stretch/>
        </p:blipFill>
        <p:spPr bwMode="auto">
          <a:xfrm rot="21080842">
            <a:off x="5204335" y="859968"/>
            <a:ext cx="3383087" cy="2671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3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omic Sans MS" panose="030F0702030302020204" pitchFamily="66" charset="0"/>
              </a:rPr>
              <a:t>Произнеси слог ВЕ столько раз, сколько героев на картинке.</a:t>
            </a:r>
            <a:r>
              <a:rPr lang="ru-RU" sz="1400" i="1" dirty="0">
                <a:latin typeface="Comic Sans MS" panose="030F0702030302020204" pitchFamily="66" charset="0"/>
              </a:rPr>
              <a:t> Затем также отрабатываются слоги ВЯ, ВИ, ВЁ</a:t>
            </a:r>
            <a:r>
              <a:rPr lang="ru-RU" sz="14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ru-RU" sz="1400" i="1" dirty="0">
                <a:latin typeface="Comic Sans MS" panose="030F0702030302020204" pitchFamily="66" charset="0"/>
              </a:rPr>
              <a:t>Для появления картинки необходимо сделать щелчок левой кнопкой мыши на картинке в правом нижнем </a:t>
            </a:r>
            <a:r>
              <a:rPr lang="ru-RU" sz="1400" i="1" dirty="0" smtClean="0">
                <a:latin typeface="Comic Sans MS" panose="030F0702030302020204" pitchFamily="66" charset="0"/>
              </a:rPr>
              <a:t>углу (3 картинки). </a:t>
            </a:r>
            <a:endParaRPr lang="ru-RU" sz="1400" i="1" dirty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</a:t>
            </a:r>
            <a:r>
              <a:rPr lang="ru-RU" sz="1400" dirty="0">
                <a:latin typeface="Comic Sans MS" panose="030F0702030302020204" pitchFamily="66" charset="0"/>
              </a:rPr>
              <a:t>убрать </a:t>
            </a:r>
            <a:r>
              <a:rPr lang="ru-RU" sz="1400" dirty="0" smtClean="0">
                <a:latin typeface="Comic Sans MS" panose="030F0702030302020204" pitchFamily="66" charset="0"/>
              </a:rPr>
              <a:t>инструкцию, щёлкните </a:t>
            </a:r>
            <a:r>
              <a:rPr lang="ru-RU" sz="1400" dirty="0">
                <a:latin typeface="Comic Sans MS" panose="030F0702030302020204" pitchFamily="66" charset="0"/>
              </a:rPr>
              <a:t>на «сердечко».</a:t>
            </a:r>
          </a:p>
        </p:txBody>
      </p:sp>
    </p:spTree>
    <p:extLst>
      <p:ext uri="{BB962C8B-B14F-4D97-AF65-F5344CB8AC3E}">
        <p14:creationId xmlns:p14="http://schemas.microsoft.com/office/powerpoint/2010/main" val="40851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3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Давай знакомиться! Это Вика и Витя</a:t>
            </a:r>
            <a:r>
              <a:rPr lang="ru-RU" sz="1400" dirty="0">
                <a:latin typeface="Comic Sans MS" panose="030F0702030302020204" pitchFamily="66" charset="0"/>
              </a:rPr>
              <a:t>. </a:t>
            </a:r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Я </a:t>
            </a:r>
            <a:r>
              <a:rPr lang="ru-RU" sz="1400" dirty="0">
                <a:latin typeface="Comic Sans MS" panose="030F0702030302020204" pitchFamily="66" charset="0"/>
              </a:rPr>
              <a:t>буду называть имена детей. Если я правильно назову имя, то покажи жест «ВО!» (большой палец вверх), если неправильно, то скрести руки перед собой.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8707575" y="476672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https://i.pinimg.com/originals/11/02/c8/1102c84ccdd0b4945bb9685018a71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54107"/>
            <a:ext cx="1728192" cy="24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9"/>
          <a:stretch/>
        </p:blipFill>
        <p:spPr bwMode="auto">
          <a:xfrm>
            <a:off x="6435716" y="832956"/>
            <a:ext cx="1229237" cy="262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7644" y="3573016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Это Вика? Это Ика? Это </a:t>
            </a:r>
            <a:r>
              <a:rPr lang="ru-RU" dirty="0" err="1" smtClean="0">
                <a:latin typeface="Comic Sans MS" panose="030F0702030302020204" pitchFamily="66" charset="0"/>
              </a:rPr>
              <a:t>Йика</a:t>
            </a:r>
            <a:r>
              <a:rPr lang="ru-RU" dirty="0" smtClean="0">
                <a:latin typeface="Comic Sans MS" panose="030F0702030302020204" pitchFamily="66" charset="0"/>
              </a:rPr>
              <a:t>? Это Вика? Это Лика? Это Вика? Это </a:t>
            </a:r>
            <a:r>
              <a:rPr lang="ru-RU" dirty="0" err="1" smtClean="0">
                <a:latin typeface="Comic Sans MS" panose="030F0702030302020204" pitchFamily="66" charset="0"/>
              </a:rPr>
              <a:t>Фика</a:t>
            </a:r>
            <a:r>
              <a:rPr lang="ru-RU" dirty="0" smtClean="0">
                <a:latin typeface="Comic Sans MS" panose="030F0702030302020204" pitchFamily="66" charset="0"/>
              </a:rPr>
              <a:t>? Это Вика? Это Вика?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4244" y="3645024"/>
            <a:ext cx="1460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Это Витя? Это </a:t>
            </a:r>
            <a:r>
              <a:rPr lang="ru-RU" dirty="0" err="1" smtClean="0">
                <a:latin typeface="Comic Sans MS" panose="030F0702030302020204" pitchFamily="66" charset="0"/>
              </a:rPr>
              <a:t>Итя</a:t>
            </a:r>
            <a:r>
              <a:rPr lang="ru-RU" dirty="0" smtClean="0">
                <a:latin typeface="Comic Sans MS" panose="030F0702030302020204" pitchFamily="66" charset="0"/>
              </a:rPr>
              <a:t>? Это </a:t>
            </a:r>
            <a:r>
              <a:rPr lang="ru-RU" dirty="0" err="1" smtClean="0">
                <a:latin typeface="Comic Sans MS" panose="030F0702030302020204" pitchFamily="66" charset="0"/>
              </a:rPr>
              <a:t>Йиття</a:t>
            </a:r>
            <a:r>
              <a:rPr lang="ru-RU" dirty="0" smtClean="0">
                <a:latin typeface="Comic Sans MS" panose="030F0702030302020204" pitchFamily="66" charset="0"/>
              </a:rPr>
              <a:t>? Это Витя? Это </a:t>
            </a:r>
            <a:r>
              <a:rPr lang="ru-RU" dirty="0" err="1" smtClean="0">
                <a:latin typeface="Comic Sans MS" panose="030F0702030302020204" pitchFamily="66" charset="0"/>
              </a:rPr>
              <a:t>Литя</a:t>
            </a:r>
            <a:r>
              <a:rPr lang="ru-RU" dirty="0" smtClean="0">
                <a:latin typeface="Comic Sans MS" panose="030F0702030302020204" pitchFamily="66" charset="0"/>
              </a:rPr>
              <a:t>? Это Витя? Это </a:t>
            </a:r>
            <a:r>
              <a:rPr lang="ru-RU" dirty="0" err="1" smtClean="0">
                <a:latin typeface="Comic Sans MS" panose="030F0702030302020204" pitchFamily="66" charset="0"/>
              </a:rPr>
              <a:t>Фитя</a:t>
            </a:r>
            <a:r>
              <a:rPr lang="ru-RU" dirty="0" smtClean="0">
                <a:latin typeface="Comic Sans MS" panose="030F0702030302020204" pitchFamily="66" charset="0"/>
              </a:rPr>
              <a:t>? Это Петя? Это Витя?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Это Вика, Витя, Виталик и Вера. Спой песенки вместе с ребятами (запомни и повтори).</a:t>
            </a:r>
            <a:endParaRPr lang="ru-RU" sz="1400" i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убрать инструкцию, щёлкните на «сердечко».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19" name="Сердце 18"/>
          <p:cNvSpPr/>
          <p:nvPr/>
        </p:nvSpPr>
        <p:spPr>
          <a:xfrm>
            <a:off x="8709234" y="261610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https://i.pinimg.com/originals/11/02/c8/1102c84ccdd0b4945bb9685018a71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5187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57312"/>
            <a:ext cx="156366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gas-kvas.com/uploads/posts/2023-01/1673534793_gas-kvas-com-p-malchik-detskii-risunok-4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32654"/>
          <a:stretch/>
        </p:blipFill>
        <p:spPr bwMode="auto">
          <a:xfrm>
            <a:off x="4885680" y="3068960"/>
            <a:ext cx="1342504" cy="2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9"/>
          <a:stretch/>
        </p:blipFill>
        <p:spPr bwMode="auto">
          <a:xfrm>
            <a:off x="2627784" y="3757359"/>
            <a:ext cx="101321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1700808"/>
            <a:ext cx="2304256" cy="1440160"/>
            <a:chOff x="107504" y="1700808"/>
            <a:chExt cx="2304256" cy="1440160"/>
          </a:xfrm>
        </p:grpSpPr>
        <p:sp>
          <p:nvSpPr>
            <p:cNvPr id="4" name="Овальная выноска 3"/>
            <p:cNvSpPr/>
            <p:nvPr/>
          </p:nvSpPr>
          <p:spPr>
            <a:xfrm>
              <a:off x="107504" y="1700808"/>
              <a:ext cx="2304256" cy="144016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4790" y="2195572"/>
              <a:ext cx="1484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omic Sans MS" panose="030F0702030302020204" pitchFamily="66" charset="0"/>
                </a:rPr>
                <a:t>ВЕ-ВИ-ВИ</a:t>
              </a:r>
              <a:endParaRPr lang="ru-R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699792" y="2060848"/>
            <a:ext cx="2304256" cy="1440160"/>
            <a:chOff x="2699792" y="2060848"/>
            <a:chExt cx="2304256" cy="1440160"/>
          </a:xfrm>
        </p:grpSpPr>
        <p:sp>
          <p:nvSpPr>
            <p:cNvPr id="15" name="Овальная выноска 14"/>
            <p:cNvSpPr/>
            <p:nvPr/>
          </p:nvSpPr>
          <p:spPr>
            <a:xfrm>
              <a:off x="2699792" y="2060848"/>
              <a:ext cx="2304256" cy="144016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68952" y="2557382"/>
              <a:ext cx="1484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omic Sans MS" panose="030F0702030302020204" pitchFamily="66" charset="0"/>
                </a:rPr>
                <a:t>ВИ-ВЯ-ВЕ</a:t>
              </a:r>
              <a:endParaRPr lang="ru-R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19167" y="1052736"/>
            <a:ext cx="2304256" cy="1440160"/>
            <a:chOff x="5019167" y="1052736"/>
            <a:chExt cx="2304256" cy="1440160"/>
          </a:xfrm>
        </p:grpSpPr>
        <p:sp>
          <p:nvSpPr>
            <p:cNvPr id="16" name="Овальная выноска 15"/>
            <p:cNvSpPr/>
            <p:nvPr/>
          </p:nvSpPr>
          <p:spPr>
            <a:xfrm>
              <a:off x="5019167" y="1052736"/>
              <a:ext cx="2304256" cy="144016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28834" y="1572761"/>
              <a:ext cx="1484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omic Sans MS" panose="030F0702030302020204" pitchFamily="66" charset="0"/>
                </a:rPr>
                <a:t>ВЯ-ВЁ-ВЕ</a:t>
              </a:r>
              <a:endParaRPr lang="ru-R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32240" y="2564904"/>
            <a:ext cx="2304256" cy="1440160"/>
            <a:chOff x="6732240" y="2564904"/>
            <a:chExt cx="2304256" cy="1440160"/>
          </a:xfrm>
        </p:grpSpPr>
        <p:sp>
          <p:nvSpPr>
            <p:cNvPr id="17" name="Овальная выноска 16"/>
            <p:cNvSpPr/>
            <p:nvPr/>
          </p:nvSpPr>
          <p:spPr>
            <a:xfrm>
              <a:off x="6732240" y="2564904"/>
              <a:ext cx="2304256" cy="144016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19526" y="3068960"/>
              <a:ext cx="1484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omic Sans MS" panose="030F0702030302020204" pitchFamily="66" charset="0"/>
                </a:rPr>
                <a:t>ВИ-ВИ-ВЁ</a:t>
              </a:r>
              <a:endParaRPr lang="ru-RU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flyclipart.com/thumb2/g-girl-cartoon-2607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7" descr="https://flyclipart.com/thumb2/out-in-the-open-sleepout-47419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843968" y="4864008"/>
            <a:ext cx="1440000" cy="1440000"/>
            <a:chOff x="3679117" y="1275422"/>
            <a:chExt cx="1440000" cy="144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679117" y="1275422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1" name="Picture 11" descr="https://papik.pro/uploads/posts/2022-01/1642348571_5-papik-pro-p-venik-klipart-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3113" r="3260" b="10786"/>
            <a:stretch/>
          </p:blipFill>
          <p:spPr bwMode="auto">
            <a:xfrm>
              <a:off x="3827941" y="1423839"/>
              <a:ext cx="1138386" cy="1129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73535" y="2924944"/>
            <a:ext cx="1542040" cy="1440000"/>
            <a:chOff x="1621424" y="3556347"/>
            <a:chExt cx="1542040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714513" y="3556347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499">
              <a:off x="1621424" y="3902787"/>
              <a:ext cx="1542040" cy="879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203278" y="5101389"/>
            <a:ext cx="1440000" cy="1440000"/>
            <a:chOff x="6228184" y="350981"/>
            <a:chExt cx="1440000" cy="144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228184" y="350981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76672"/>
              <a:ext cx="1230238" cy="1199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020272" y="1383434"/>
            <a:ext cx="1440000" cy="1440000"/>
            <a:chOff x="6300192" y="1940171"/>
            <a:chExt cx="1440000" cy="144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300192" y="1940171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2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5" y="2059944"/>
              <a:ext cx="1068231" cy="1150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826284" y="756969"/>
            <a:ext cx="1440000" cy="1440000"/>
            <a:chOff x="3059832" y="4468565"/>
            <a:chExt cx="1440000" cy="144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059832" y="4468565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56" y="4656918"/>
              <a:ext cx="1084952" cy="106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283303" y="3284984"/>
            <a:ext cx="1440000" cy="1440000"/>
            <a:chOff x="5076216" y="4996347"/>
            <a:chExt cx="1440000" cy="1440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76216" y="4996347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0" name="Picture 30" descr="https://cdn2.vectorstock.com/i/1000x1000/36/21/winter-jacket-clothes-isolated-icon-vector-1198362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3"/>
            <a:stretch/>
          </p:blipFill>
          <p:spPr bwMode="auto">
            <a:xfrm>
              <a:off x="5336875" y="5102055"/>
              <a:ext cx="918682" cy="122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4436618" y="3114755"/>
            <a:ext cx="1440000" cy="1440000"/>
            <a:chOff x="6516216" y="3573016"/>
            <a:chExt cx="144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516216" y="3573016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9" t="3629" r="7428" b="48790"/>
            <a:stretch/>
          </p:blipFill>
          <p:spPr bwMode="auto">
            <a:xfrm>
              <a:off x="6602577" y="3573016"/>
              <a:ext cx="1267277" cy="1328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843808" y="1818819"/>
            <a:ext cx="1440000" cy="1440000"/>
            <a:chOff x="3347864" y="2038877"/>
            <a:chExt cx="1440000" cy="144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347864" y="2038877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54" name="Picture 34" descr="https://vraki.net/sites/default/files/test/1_449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47" y="2195759"/>
              <a:ext cx="1161233" cy="116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11720" y="4941168"/>
            <a:ext cx="1440000" cy="1440000"/>
            <a:chOff x="612775" y="3789280"/>
            <a:chExt cx="1440000" cy="144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12775" y="3789280"/>
              <a:ext cx="1440000" cy="1440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38" name="Picture 18" descr="https://papik.pro/uploads/posts/2022-01/1642354317_29-papik-pro-p-klipart-gvozd-3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60" y="4046608"/>
              <a:ext cx="1198844" cy="96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Сердце 51"/>
          <p:cNvSpPr/>
          <p:nvPr/>
        </p:nvSpPr>
        <p:spPr>
          <a:xfrm>
            <a:off x="8725523" y="345008"/>
            <a:ext cx="360000" cy="3600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235949" y="779039"/>
            <a:ext cx="1440000" cy="1440000"/>
            <a:chOff x="155575" y="858289"/>
            <a:chExt cx="1440000" cy="144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575" y="858289"/>
              <a:ext cx="1440000" cy="1440000"/>
              <a:chOff x="1714512" y="548680"/>
              <a:chExt cx="1440000" cy="144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714512" y="548680"/>
                <a:ext cx="1440000" cy="144000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33" name="Picture 1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448" y="692696"/>
                <a:ext cx="1152128" cy="1152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Улыбающееся лицо 14"/>
            <p:cNvSpPr/>
            <p:nvPr/>
          </p:nvSpPr>
          <p:spPr>
            <a:xfrm>
              <a:off x="274610" y="961296"/>
              <a:ext cx="180000" cy="1800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 стрелкой 18"/>
          <p:cNvCxnSpPr>
            <a:stCxn id="4" idx="2"/>
            <a:endCxn id="33" idx="0"/>
          </p:cNvCxnSpPr>
          <p:nvPr/>
        </p:nvCxnSpPr>
        <p:spPr>
          <a:xfrm flipH="1">
            <a:off x="1586624" y="2219039"/>
            <a:ext cx="369325" cy="705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3" idx="2"/>
            <a:endCxn id="46" idx="0"/>
          </p:cNvCxnSpPr>
          <p:nvPr/>
        </p:nvCxnSpPr>
        <p:spPr>
          <a:xfrm flipH="1">
            <a:off x="1331720" y="4364944"/>
            <a:ext cx="254904" cy="57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6" idx="3"/>
            <a:endCxn id="32" idx="1"/>
          </p:cNvCxnSpPr>
          <p:nvPr/>
        </p:nvCxnSpPr>
        <p:spPr>
          <a:xfrm flipV="1">
            <a:off x="2051720" y="5584008"/>
            <a:ext cx="792248" cy="77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2" idx="0"/>
            <a:endCxn id="47" idx="2"/>
          </p:cNvCxnSpPr>
          <p:nvPr/>
        </p:nvCxnSpPr>
        <p:spPr>
          <a:xfrm flipH="1" flipV="1">
            <a:off x="3563808" y="3258819"/>
            <a:ext cx="160" cy="1605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34" idx="1"/>
          </p:cNvCxnSpPr>
          <p:nvPr/>
        </p:nvCxnSpPr>
        <p:spPr>
          <a:xfrm flipV="1">
            <a:off x="3563690" y="1476969"/>
            <a:ext cx="1262594" cy="327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37" idx="1"/>
          </p:cNvCxnSpPr>
          <p:nvPr/>
        </p:nvCxnSpPr>
        <p:spPr>
          <a:xfrm>
            <a:off x="6266284" y="1469268"/>
            <a:ext cx="753988" cy="634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7" idx="2"/>
            <a:endCxn id="36" idx="3"/>
          </p:cNvCxnSpPr>
          <p:nvPr/>
        </p:nvCxnSpPr>
        <p:spPr>
          <a:xfrm flipH="1">
            <a:off x="5876618" y="2823434"/>
            <a:ext cx="1863654" cy="1011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6" idx="2"/>
            <a:endCxn id="38" idx="0"/>
          </p:cNvCxnSpPr>
          <p:nvPr/>
        </p:nvCxnSpPr>
        <p:spPr>
          <a:xfrm>
            <a:off x="5156618" y="4554755"/>
            <a:ext cx="766660" cy="546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8" idx="3"/>
            <a:endCxn id="35" idx="2"/>
          </p:cNvCxnSpPr>
          <p:nvPr/>
        </p:nvCxnSpPr>
        <p:spPr>
          <a:xfrm flipV="1">
            <a:off x="6643278" y="4724984"/>
            <a:ext cx="1360025" cy="1096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7" name="Picture 7" descr="https://i.pinimg.com/originals/11/02/c8/1102c84ccdd0b4945bb9685018a7154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" y="1047829"/>
            <a:ext cx="1117324" cy="15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467544" y="6453336"/>
            <a:ext cx="360000" cy="360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зад 85">
            <a:hlinkClick r:id="" action="ppaction://hlinkshowjump?jump=previousslide" highlightClick="1"/>
          </p:cNvPr>
          <p:cNvSpPr/>
          <p:nvPr/>
        </p:nvSpPr>
        <p:spPr>
          <a:xfrm>
            <a:off x="62412" y="6453336"/>
            <a:ext cx="360040" cy="3600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9143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Помоги Вике пройти лабиринт от картинки к картинке в направлении, указанном стрелочкой. Первая картинка лабиринта обозначена «смайликом». Четко проговаривай звук 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ru-RU" sz="1400" dirty="0" smtClean="0">
                <a:latin typeface="Comic Sans MS" panose="030F0702030302020204" pitchFamily="66" charset="0"/>
              </a:rPr>
              <a:t>В</a:t>
            </a:r>
            <a:r>
              <a:rPr lang="en-US" sz="1400" dirty="0" smtClean="0">
                <a:latin typeface="Comic Sans MS" panose="030F0702030302020204" pitchFamily="66" charset="0"/>
              </a:rPr>
              <a:t>’]</a:t>
            </a:r>
            <a:r>
              <a:rPr lang="ru-RU" sz="1400" dirty="0" smtClean="0">
                <a:latin typeface="Comic Sans MS" panose="030F0702030302020204" pitchFamily="66" charset="0"/>
              </a:rPr>
              <a:t> в словах</a:t>
            </a:r>
            <a:r>
              <a:rPr lang="ru-RU" sz="1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После выполнения ребенком задания нажмите на картинку «Вика».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Чтобы </a:t>
            </a:r>
            <a:r>
              <a:rPr lang="ru-RU" sz="1400" dirty="0">
                <a:latin typeface="Comic Sans MS" panose="030F0702030302020204" pitchFamily="66" charset="0"/>
              </a:rPr>
              <a:t>убрать </a:t>
            </a:r>
            <a:r>
              <a:rPr lang="ru-RU" sz="1400" dirty="0" smtClean="0">
                <a:latin typeface="Comic Sans MS" panose="030F0702030302020204" pitchFamily="66" charset="0"/>
              </a:rPr>
              <a:t>инструкцию, щёлкните </a:t>
            </a:r>
            <a:r>
              <a:rPr lang="ru-RU" sz="1400" dirty="0">
                <a:latin typeface="Comic Sans MS" panose="030F0702030302020204" pitchFamily="66" charset="0"/>
              </a:rPr>
              <a:t>на «сердечко».</a:t>
            </a:r>
          </a:p>
        </p:txBody>
      </p:sp>
    </p:spTree>
    <p:extLst>
      <p:ext uri="{BB962C8B-B14F-4D97-AF65-F5344CB8AC3E}">
        <p14:creationId xmlns:p14="http://schemas.microsoft.com/office/powerpoint/2010/main" val="32255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7899E-6 C 0.00191 0.01088 0.00625 0.0199 0.00955 0.03008 C 0.01164 0.03656 0.01302 0.0435 0.01667 0.04836 C 0.0191 0.05692 0.02032 0.05599 0.02622 0.059 C 0.03212 0.06617 0.05782 0.06108 0.05973 0.06108 C 0.06719 0.05738 0.07622 0.04975 0.08368 0.04836 C 0.08542 0.04558 0.09202 0.04165 0.0948 0.04072 C 0.09549 0.04003 0.09618 0.0391 0.09705 0.03864 C 0.09775 0.03818 0.09879 0.03818 0.09948 0.03772 C 0.10365 0.03448 0.10591 0.03101 0.11077 0.02915 C 0.11337 0.02661 0.11563 0.02499 0.11875 0.02383 C 0.12778 0.01527 0.14132 0.02083 0.14497 0.03448 C 0.14618 0.0391 0.1474 0.0435 0.14809 0.04836 C 0.1474 0.07196 0.14584 0.08654 0.14098 0.10828 C 0.13907 0.11685 0.13768 0.12541 0.13386 0.13281 C 0.13316 0.1379 0.13282 0.14091 0.12987 0.14438 C 0.12848 0.15363 0.125 0.16428 0.12118 0.17238 C 0.11771 0.18695 0.11632 0.20269 0.11233 0.21726 C 0.11025 0.23485 0.11146 0.25914 0.10747 0.27395 C 0.10799 0.32693 0.10573 0.33064 0.1099 0.36257 C 0.10955 0.37622 0.10955 0.41809 0.09549 0.4248 C 0.09184 0.42943 0.08768 0.43637 0.08299 0.43869 C 0.0783 0.44447 0.0724 0.45049 0.06615 0.45234 C 0.0625 0.45766 0.06719 0.45164 0.06129 0.45558 C 0.05886 0.4572 0.05782 0.45974 0.05487 0.4609 C 0.04914 0.46622 0.05191 0.46414 0.04688 0.46738 C 0.04462 0.47085 0.04306 0.4727 0.03993 0.47409 C 0.03247 0.48334 0.02275 0.49052 0.0158 0.5007 C 0.01112 0.50741 0.00973 0.51481 0.00625 0.52198 C 0.00452 0.53517 0.00469 0.55345 0.01424 0.56155 C 0.01528 0.56571 0.01667 0.5671 0.0191 0.57011 C 0.02136 0.57774 0.0257 0.58145 0.02952 0.58723 C 0.03681 0.59834 0.0441 0.60273 0.05487 0.60528 C 0.06476 0.62032 0.09237 0.60111 0.10591 0.59787 C 0.10955 0.59556 0.11789 0.59371 0.11789 0.59394 C 0.12396 0.59093 0.12934 0.5863 0.13542 0.58515 C 0.14011 0.58214 0.14514 0.58145 0.14983 0.57867 C 0.15469 0.57566 0.15677 0.57381 0.16181 0.57242 C 0.16702 0.56872 0.17362 0.56803 0.17917 0.56594 C 0.18403 0.56409 0.18872 0.56085 0.19358 0.55946 C 0.20278 0.55692 0.21216 0.55484 0.22153 0.55322 C 0.22552 0.55183 0.22917 0.54905 0.23334 0.54766 C 0.23993 0.54304 0.2349 0.54697 0.24549 0.53795 C 0.24688 0.53679 0.24948 0.53471 0.24948 0.53494 C 0.25243 0.52869 0.25851 0.52453 0.26216 0.51874 C 0.26962 0.50648 0.27535 0.49144 0.28368 0.48033 C 0.28455 0.47524 0.2908 0.46738 0.2908 0.46761 C 0.29219 0.46229 0.29358 0.4609 0.29566 0.45673 C 0.29688 0.45095 0.29948 0.44725 0.30122 0.4417 C 0.304 0.43337 0.30573 0.42457 0.30851 0.41624 C 0.30921 0.40953 0.30938 0.4056 0.3125 0.40028 C 0.31302 0.3938 0.31424 0.38894 0.31546 0.38293 C 0.3165 0.37344 0.31875 0.36442 0.32101 0.35516 C 0.32205 0.34012 0.32292 0.32369 0.32587 0.30912 C 0.32657 0.30148 0.32761 0.29431 0.3283 0.28667 C 0.32778 0.25312 0.33021 0.19736 0.32344 0.16474 C 0.32275 0.14808 0.32136 0.1298 0.31789 0.11361 C 0.31563 0.07612 0.30695 0.0236 0.33073 -0.00532 C 0.33351 -0.01296 0.34601 -0.01897 0.35226 -0.02221 C 0.35643 -0.02846 0.36546 -0.02961 0.37136 -0.03077 C 0.37518 -0.03632 0.38837 -0.03679 0.39289 -0.03725 C 0.404 -0.04141 0.41632 -0.04165 0.42796 -0.04465 C 0.45573 -0.0516 0.48403 -0.05923 0.51233 -0.06178 C 0.53681 -0.06131 0.56129 -0.06131 0.58559 -0.06062 C 0.5915 -0.06039 0.6033 -0.05761 0.6033 -0.05738 C 0.60764 -0.05553 0.61285 -0.05437 0.61684 -0.05113 C 0.625 -0.04442 0.61945 -0.04697 0.6257 -0.04465 C 0.63143 -0.03956 0.63785 -0.03239 0.64462 -0.02985 C 0.6533 -0.02129 0.66355 -0.01851 0.6724 -0.01064 C 0.68125 -0.00301 0.68438 0.01504 0.69167 0.02476 C 0.69271 0.02869 0.69427 0.03054 0.69653 0.03332 C 0.69757 0.03818 0.7007 0.04211 0.70296 0.04604 C 0.70764 0.05414 0.71077 0.06363 0.71632 0.07057 C 0.71719 0.07427 0.71841 0.07543 0.72032 0.07821 C 0.72257 0.08677 0.71875 0.07404 0.72518 0.08677 C 0.72743 0.09163 0.72934 0.09695 0.7323 0.10065 C 0.73351 0.10435 0.73455 0.10759 0.73542 0.11152 C 0.73507 0.12633 0.73577 0.14345 0.73073 0.15734 C 0.72657 0.16937 0.70816 0.18464 0.69896 0.18834 C 0.69636 0.19181 0.69046 0.19505 0.68681 0.19598 C 0.68316 0.19945 0.67691 0.20338 0.6724 0.2043 C 0.66789 0.20916 0.66094 0.20963 0.65591 0.21402 C 0.65209 0.21726 0.64757 0.22004 0.64306 0.22143 C 0.64011 0.22397 0.63681 0.22536 0.63351 0.22675 C 0.62987 0.23114 0.63403 0.22675 0.62709 0.22999 C 0.62223 0.2323 0.61823 0.23485 0.61285 0.23647 C 0.6066 0.23832 0.60087 0.24294 0.59445 0.2441 C 0.58855 0.24526 0.58282 0.24642 0.57691 0.24734 C 0.57032 0.24919 0.56441 0.25312 0.55782 0.25474 C 0.55348 0.25845 0.54862 0.26076 0.54427 0.26423 C 0.53664 0.27048 0.53056 0.27811 0.52362 0.28575 C 0.51945 0.29038 0.51737 0.29338 0.51389 0.29963 C 0.51233 0.30241 0.50921 0.30796 0.50921 0.30819 C 0.50816 0.31189 0.50434 0.31884 0.50434 0.31907 C 0.50348 0.32393 0.50209 0.32809 0.50035 0.33272 C 0.49896 0.34267 0.49688 0.35238 0.49549 0.36257 C 0.49601 0.37714 0.49549 0.39658 0.50191 0.40977 C 0.50226 0.41185 0.50226 0.41416 0.50278 0.41624 C 0.50348 0.41925 0.50521 0.4248 0.50521 0.42504 C 0.50591 0.42966 0.50625 0.43244 0.50834 0.43637 C 0.50955 0.44331 0.50973 0.44956 0.5132 0.45465 C 0.51459 0.46553 0.52032 0.47478 0.52518 0.48357 C 0.52778 0.4882 0.52952 0.49399 0.5323 0.49861 C 0.54914 0.52777 0.5698 0.55437 0.59688 0.56455 C 0.59931 0.56849 0.60226 0.56803 0.60556 0.57011 C 0.61198 0.57427 0.61858 0.57728 0.6257 0.57867 C 0.63282 0.58237 0.64167 0.5789 0.64948 0.57774 C 0.65556 0.57474 0.64792 0.57913 0.65417 0.57335 C 0.65573 0.57196 0.65747 0.5715 0.65903 0.57011 C 0.66632 0.56363 0.67205 0.55507 0.67882 0.54766 C 0.68021 0.54489 0.6823 0.54211 0.68368 0.5391 C 0.68421 0.53772 0.68403 0.5361 0.68455 0.53471 C 0.68733 0.5273 0.6915 0.52059 0.6948 0.51342 C 0.69601 0.51088 0.69636 0.50879 0.69809 0.50694 C 0.70018 0.50463 0.70452 0.5007 0.70452 0.50093 C 0.70539 0.49491 0.70868 0.49237 0.71164 0.48797 C 0.71719 0.47918 0.72848 0.46622 0.73716 0.46206 C 0.74289 0.45442 0.73612 0.46229 0.74271 0.45789 C 0.74775 0.45442 0.754 0.44933 0.75868 0.44493 C 0.76285 0.44077 0.7665 0.43568 0.77049 0.43105 C 0.77379 0.42735 0.77691 0.42342 0.78021 0.41948 C 0.78195 0.4174 0.78646 0.41624 0.78646 0.41648 C 0.79271 0.40884 0.79966 0.4056 0.80712 0.4012 C 0.81198 0.40167 0.81684 0.40144 0.82153 0.40236 C 0.82535 0.40306 0.8283 0.4093 0.83195 0.41092 C 0.83507 0.41971 0.83559 0.42874 0.83837 0.43753 C 0.83907 0.43984 0.83993 0.44193 0.8408 0.44401 C 0.84202 0.44655 0.8448 0.45141 0.8448 0.45164 C 0.84844 0.47339 0.85035 0.49561 0.85035 0.51782 L 0.85035 0.50694 " pathEditMode="relative" rAng="0" ptsTypes="ffffffffffffffffffffffffffffffffffffffffffffffffffffffffffffffffffffffffffffffffffffffffffffffffffffffffffffffffffffffffffffffffAA">
                                      <p:cBhvr>
                                        <p:cTn id="15" dur="1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27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772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VIATCHESLAV SIDOROV</dc:creator>
  <cp:lastModifiedBy>Наталья Сидорова</cp:lastModifiedBy>
  <cp:revision>98</cp:revision>
  <cp:lastPrinted>2020-11-17T14:57:54Z</cp:lastPrinted>
  <dcterms:created xsi:type="dcterms:W3CDTF">2020-11-17T14:20:11Z</dcterms:created>
  <dcterms:modified xsi:type="dcterms:W3CDTF">2023-05-25T10:52:23Z</dcterms:modified>
</cp:coreProperties>
</file>