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59" r:id="rId5"/>
    <p:sldId id="268" r:id="rId6"/>
    <p:sldId id="264" r:id="rId7"/>
    <p:sldId id="265" r:id="rId8"/>
    <p:sldId id="274" r:id="rId9"/>
    <p:sldId id="269" r:id="rId10"/>
    <p:sldId id="270" r:id="rId11"/>
    <p:sldId id="272"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8976" autoAdjust="0"/>
  </p:normalViewPr>
  <p:slideViewPr>
    <p:cSldViewPr snapToGrid="0">
      <p:cViewPr>
        <p:scale>
          <a:sx n="56" d="100"/>
          <a:sy n="56" d="100"/>
        </p:scale>
        <p:origin x="-104" y="-56"/>
      </p:cViewPr>
      <p:guideLst>
        <p:guide orient="horz" pos="2160"/>
        <p:guide pos="3840"/>
      </p:guideLst>
    </p:cSldViewPr>
  </p:slideViewPr>
  <p:outlineViewPr>
    <p:cViewPr>
      <p:scale>
        <a:sx n="33" d="100"/>
        <a:sy n="33" d="100"/>
      </p:scale>
      <p:origin x="0" y="-1788"/>
    </p:cViewPr>
  </p:outlineViewPr>
  <p:notesTextViewPr>
    <p:cViewPr>
      <p:scale>
        <a:sx n="1" d="1"/>
        <a:sy n="1" d="1"/>
      </p:scale>
      <p:origin x="0" y="0"/>
    </p:cViewPr>
  </p:notesTextViewPr>
  <p:sorterViewPr>
    <p:cViewPr>
      <p:scale>
        <a:sx n="100" d="100"/>
        <a:sy n="100" d="100"/>
      </p:scale>
      <p:origin x="0" y="-1080"/>
    </p:cViewPr>
  </p:sorter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94FBE-2982-4AD1-9795-4F184F869774}" type="datetimeFigureOut">
              <a:rPr lang="ru-RU" smtClean="0"/>
              <a:t>17.06.2022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CAC7-14E9-44BF-9210-D95E9E97F8E8}" type="slidenum">
              <a:rPr lang="ru-RU" smtClean="0"/>
              <a:t>‹#›</a:t>
            </a:fld>
            <a:endParaRPr lang="ru-RU"/>
          </a:p>
        </p:txBody>
      </p:sp>
    </p:spTree>
    <p:extLst>
      <p:ext uri="{BB962C8B-B14F-4D97-AF65-F5344CB8AC3E}">
        <p14:creationId xmlns:p14="http://schemas.microsoft.com/office/powerpoint/2010/main" val="29386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Тема урока по физической культуре для школьников начальных классов: «Физические упражнения».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10485">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Нагайцева Ирина Васильевна, учитель физической культуры, НОЧУ «Православный центр непрерывного образования во имя преп. Серафима Саровского», Москва</a:t>
            </a:r>
          </a:p>
          <a:p>
            <a:endParaRPr lang="ru-RU" dirty="0"/>
          </a:p>
        </p:txBody>
      </p:sp>
      <p:sp>
        <p:nvSpPr>
          <p:cNvPr id="4" name="Номер слайда 3"/>
          <p:cNvSpPr>
            <a:spLocks noGrp="1"/>
          </p:cNvSpPr>
          <p:nvPr>
            <p:ph type="sldNum" sz="quarter" idx="5"/>
          </p:nvPr>
        </p:nvSpPr>
        <p:spPr/>
        <p:txBody>
          <a:bodyPr/>
          <a:lstStyle/>
          <a:p>
            <a:fld id="{CD97CAC7-14E9-44BF-9210-D95E9E97F8E8}" type="slidenum">
              <a:rPr lang="ru-RU" smtClean="0"/>
              <a:t>1</a:t>
            </a:fld>
            <a:endParaRPr lang="ru-RU"/>
          </a:p>
        </p:txBody>
      </p:sp>
    </p:spTree>
    <p:extLst>
      <p:ext uri="{BB962C8B-B14F-4D97-AF65-F5344CB8AC3E}">
        <p14:creationId xmlns:p14="http://schemas.microsoft.com/office/powerpoint/2010/main" val="275454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400550"/>
            <a:ext cx="5486400" cy="4425398"/>
          </a:xfrm>
        </p:spPr>
        <p:txBody>
          <a:bodyPr/>
          <a:lstStyle/>
          <a:p>
            <a:pPr algn="l"/>
            <a:r>
              <a:rPr lang="ru-RU" sz="800" b="1" i="0" dirty="0">
                <a:solidFill>
                  <a:srgbClr val="000000"/>
                </a:solidFill>
                <a:effectLst/>
                <a:latin typeface="PtSans"/>
              </a:rPr>
              <a:t>Прилив бодрости и энергии</a:t>
            </a:r>
          </a:p>
          <a:p>
            <a:pPr marL="0" indent="0" algn="l">
              <a:buNone/>
            </a:pPr>
            <a:r>
              <a:rPr lang="ru-RU" sz="800" b="0" i="0" dirty="0">
                <a:solidFill>
                  <a:srgbClr val="000000"/>
                </a:solidFill>
                <a:effectLst/>
                <a:latin typeface="PtSans"/>
              </a:rPr>
              <a:t>Даже совсем небольшие нагрузки помогут организму проснуться. Сердечно-сосудистая система начнет рьяно гонять кровь по телу и разносить кислород в каждую клеточку. А это повышает уровень энергии и придает сил. </a:t>
            </a:r>
          </a:p>
          <a:p>
            <a:r>
              <a:rPr lang="ru-RU" sz="800" b="1" i="0" dirty="0">
                <a:solidFill>
                  <a:srgbClr val="000000"/>
                </a:solidFill>
                <a:effectLst/>
                <a:latin typeface="PtSans"/>
              </a:rPr>
              <a:t>Отличное настроение</a:t>
            </a:r>
          </a:p>
          <a:p>
            <a:pPr marL="0" indent="0" algn="l">
              <a:buNone/>
            </a:pPr>
            <a:r>
              <a:rPr lang="ru-RU" sz="800" b="0" i="0" dirty="0">
                <a:solidFill>
                  <a:srgbClr val="000000"/>
                </a:solidFill>
                <a:effectLst/>
                <a:latin typeface="PtSans"/>
              </a:rPr>
              <a:t>Утренняя зарядка не предусматривает больших нагрузок, это легкие и приятные упражнения. А раз это приятно, то мозг не заставит себя ждать и даст команду вырабатывать эндорфины – гормоны счастья и радости.</a:t>
            </a:r>
          </a:p>
          <a:p>
            <a:pPr algn="l"/>
            <a:r>
              <a:rPr lang="ru-RU" sz="800" b="1" i="0" dirty="0">
                <a:solidFill>
                  <a:srgbClr val="000000"/>
                </a:solidFill>
                <a:effectLst/>
                <a:latin typeface="PtSans"/>
              </a:rPr>
              <a:t>Избавление от лишнего веса</a:t>
            </a:r>
          </a:p>
          <a:p>
            <a:pPr marL="0" indent="0" algn="l">
              <a:buNone/>
            </a:pPr>
            <a:r>
              <a:rPr lang="ru-RU" sz="800" b="0" i="0" dirty="0">
                <a:solidFill>
                  <a:srgbClr val="000000"/>
                </a:solidFill>
                <a:effectLst/>
                <a:latin typeface="PtSans"/>
              </a:rPr>
              <a:t>Заставляя все органы работать, вы с помощью зарядки запустите процессы пищеварения и ускорите метаболизм. К тому же умеренные и регулярные нагрузки способствуют сжиганию лишних жировых отложений, укрепляют мышцы и удерживают тело в тонусе.</a:t>
            </a:r>
          </a:p>
          <a:p>
            <a:endParaRPr lang="ru-RU" sz="800" dirty="0"/>
          </a:p>
          <a:p>
            <a:r>
              <a:rPr lang="ru-RU" sz="800" b="1" dirty="0">
                <a:solidFill>
                  <a:srgbClr val="000000"/>
                </a:solidFill>
                <a:latin typeface="PtSans"/>
              </a:rPr>
              <a:t>Тренировка силы воли</a:t>
            </a:r>
          </a:p>
          <a:p>
            <a:pPr marL="0" indent="0">
              <a:buNone/>
            </a:pPr>
            <a:r>
              <a:rPr lang="ru-RU" sz="800" b="0" i="0" dirty="0">
                <a:solidFill>
                  <a:srgbClr val="000000"/>
                </a:solidFill>
                <a:effectLst/>
                <a:latin typeface="PtSans"/>
              </a:rPr>
              <a:t>Встать утром немного раньше для многих оказывается немалым испытанием. Заставляя себя оторваться от мягкой и теплой постели и приняться за упражнения, вы вырабатываете полезную привычку, тренируете и укрепляете силу воли, с которой вам не нужно будет думать,  как побороть лень.</a:t>
            </a:r>
            <a:endParaRPr lang="ru-RU" sz="800" dirty="0">
              <a:solidFill>
                <a:srgbClr val="000000"/>
              </a:solidFill>
              <a:latin typeface="PtSans"/>
            </a:endParaRPr>
          </a:p>
          <a:p>
            <a:pPr algn="l"/>
            <a:r>
              <a:rPr lang="ru-RU" sz="800" b="1" i="0" dirty="0">
                <a:solidFill>
                  <a:srgbClr val="000000"/>
                </a:solidFill>
                <a:effectLst/>
                <a:latin typeface="PtSans"/>
              </a:rPr>
              <a:t>Укрепляется иммунитет</a:t>
            </a:r>
          </a:p>
          <a:p>
            <a:pPr marL="0" indent="0">
              <a:buNone/>
            </a:pPr>
            <a:r>
              <a:rPr lang="ru-RU" sz="800" b="0" i="0" dirty="0">
                <a:solidFill>
                  <a:srgbClr val="000000"/>
                </a:solidFill>
                <a:effectLst/>
                <a:latin typeface="PtSans"/>
              </a:rPr>
              <a:t>Благодаря утренней зарядке организм получает достаточное количество кислорода, энергии и здоровья на целый день, она укрепляет иммунитет и стимулирует умственную деятельность.</a:t>
            </a:r>
          </a:p>
          <a:p>
            <a:pPr marL="0" indent="0">
              <a:buNone/>
            </a:pPr>
            <a:r>
              <a:rPr lang="ru-RU" sz="800" b="0" i="0" dirty="0">
                <a:solidFill>
                  <a:srgbClr val="000000"/>
                </a:solidFill>
                <a:effectLst/>
                <a:latin typeface="PtSans"/>
              </a:rPr>
              <a:t>РЕКОМЕНДАЦИИ ПО ВЫПОЛНЕНИЮ УПРАЖНЕНИЙ,</a:t>
            </a:r>
          </a:p>
          <a:p>
            <a:pPr marL="0" indent="0">
              <a:buNone/>
            </a:pPr>
            <a:r>
              <a:rPr lang="ru-RU" sz="800" b="0" i="0" dirty="0">
                <a:solidFill>
                  <a:srgbClr val="000000"/>
                </a:solidFill>
                <a:effectLst/>
                <a:latin typeface="PtSans"/>
              </a:rPr>
              <a:t>1.Если сочетать движения с темпом дыхания, то при выполнении сложных упражнений возможны его задержки. Появляется одышка, быстро наступает утомление. Этого можно избежать, делая вдох в исходном положении перед упражнением, а выдох- во время его выполнения. Главное дышать ритмично и через нос.</a:t>
            </a:r>
          </a:p>
          <a:p>
            <a:pPr marL="0" indent="0">
              <a:buNone/>
            </a:pPr>
            <a:r>
              <a:rPr lang="ru-RU" sz="800" b="0" i="0" dirty="0">
                <a:solidFill>
                  <a:srgbClr val="000000"/>
                </a:solidFill>
                <a:effectLst/>
                <a:latin typeface="PtSans"/>
              </a:rPr>
              <a:t>2.Каждое упражнение повторяйте 8-10 раз. Меньшее число повторений не принесет пользы. Желательно примерно один раз в месяц изменять комплекс, включая в него новые, более сложные упражнения.</a:t>
            </a:r>
          </a:p>
          <a:p>
            <a:pPr marL="0" indent="0">
              <a:buNone/>
            </a:pPr>
            <a:r>
              <a:rPr lang="ru-RU" sz="800" b="0" i="0" dirty="0">
                <a:solidFill>
                  <a:srgbClr val="000000"/>
                </a:solidFill>
                <a:effectLst/>
                <a:latin typeface="PtSans"/>
              </a:rPr>
              <a:t>3. При выполнении комплекса упражнений утренней гимнастики рекомендуется следующая очередность.</a:t>
            </a:r>
          </a:p>
          <a:p>
            <a:pPr marL="0" indent="0">
              <a:buNone/>
            </a:pPr>
            <a:r>
              <a:rPr lang="ru-RU" sz="800" b="0" i="0" dirty="0">
                <a:solidFill>
                  <a:srgbClr val="000000"/>
                </a:solidFill>
                <a:effectLst/>
                <a:latin typeface="PtSans"/>
              </a:rPr>
              <a:t>-потягивание;</a:t>
            </a:r>
          </a:p>
          <a:p>
            <a:pPr marL="0" indent="0">
              <a:buNone/>
            </a:pPr>
            <a:r>
              <a:rPr lang="ru-RU" sz="800" b="0" i="0" dirty="0">
                <a:solidFill>
                  <a:srgbClr val="000000"/>
                </a:solidFill>
                <a:effectLst/>
                <a:latin typeface="PtSans"/>
              </a:rPr>
              <a:t>-упражнения для мышц шеи;</a:t>
            </a:r>
          </a:p>
          <a:p>
            <a:pPr marL="0" indent="0">
              <a:buNone/>
            </a:pPr>
            <a:r>
              <a:rPr lang="ru-RU" sz="800" b="0" i="0" dirty="0">
                <a:solidFill>
                  <a:srgbClr val="000000"/>
                </a:solidFill>
                <a:effectLst/>
                <a:latin typeface="PtSans"/>
              </a:rPr>
              <a:t>-упражнения для мышц рук и плечевого пояса;</a:t>
            </a:r>
          </a:p>
          <a:p>
            <a:pPr marL="0" indent="0">
              <a:buNone/>
            </a:pPr>
            <a:r>
              <a:rPr lang="ru-RU" sz="800" b="0" i="0" dirty="0">
                <a:solidFill>
                  <a:srgbClr val="000000"/>
                </a:solidFill>
                <a:effectLst/>
                <a:latin typeface="PtSans"/>
              </a:rPr>
              <a:t>-упражнения для мышц туловища;</a:t>
            </a:r>
          </a:p>
          <a:p>
            <a:pPr marL="0" indent="0">
              <a:buNone/>
            </a:pPr>
            <a:r>
              <a:rPr lang="ru-RU" sz="800" b="0" i="0" dirty="0">
                <a:solidFill>
                  <a:srgbClr val="000000"/>
                </a:solidFill>
                <a:effectLst/>
                <a:latin typeface="PtSans"/>
              </a:rPr>
              <a:t>-упражнения для мышц ног;</a:t>
            </a:r>
          </a:p>
          <a:p>
            <a:pPr marL="0" indent="0">
              <a:buNone/>
            </a:pPr>
            <a:r>
              <a:rPr lang="ru-RU" sz="800" b="0" i="0" dirty="0">
                <a:solidFill>
                  <a:srgbClr val="000000"/>
                </a:solidFill>
                <a:effectLst/>
                <a:latin typeface="PtSans"/>
              </a:rPr>
              <a:t>-прыжки и бег;</a:t>
            </a:r>
          </a:p>
          <a:p>
            <a:pPr marL="0" indent="0">
              <a:buNone/>
            </a:pPr>
            <a:r>
              <a:rPr lang="ru-RU" sz="800" b="0" i="0" dirty="0">
                <a:solidFill>
                  <a:srgbClr val="000000"/>
                </a:solidFill>
                <a:effectLst/>
                <a:latin typeface="PtSans"/>
              </a:rPr>
              <a:t>-дыхательные упражнения и спокойная ходьба</a:t>
            </a:r>
            <a:endParaRPr lang="ru-RU" sz="800" dirty="0"/>
          </a:p>
          <a:p>
            <a:pPr marL="0" indent="0">
              <a:buNone/>
            </a:pPr>
            <a:endParaRPr lang="ru-RU" sz="800" b="0" i="0" dirty="0">
              <a:solidFill>
                <a:srgbClr val="333333"/>
              </a:solidFill>
              <a:effectLst/>
              <a:latin typeface="YS Text"/>
            </a:endParaRPr>
          </a:p>
          <a:p>
            <a:pPr marL="0" indent="0">
              <a:buNone/>
            </a:pPr>
            <a:endParaRPr lang="ru-RU" sz="800" dirty="0"/>
          </a:p>
          <a:p>
            <a:endParaRPr lang="ru-RU" sz="800" dirty="0"/>
          </a:p>
        </p:txBody>
      </p:sp>
      <p:sp>
        <p:nvSpPr>
          <p:cNvPr id="4" name="Номер слайда 3"/>
          <p:cNvSpPr>
            <a:spLocks noGrp="1"/>
          </p:cNvSpPr>
          <p:nvPr>
            <p:ph type="sldNum" sz="quarter" idx="5"/>
          </p:nvPr>
        </p:nvSpPr>
        <p:spPr/>
        <p:txBody>
          <a:bodyPr/>
          <a:lstStyle/>
          <a:p>
            <a:fld id="{CD97CAC7-14E9-44BF-9210-D95E9E97F8E8}" type="slidenum">
              <a:rPr lang="ru-RU" smtClean="0"/>
              <a:t>10</a:t>
            </a:fld>
            <a:endParaRPr lang="ru-RU"/>
          </a:p>
        </p:txBody>
      </p:sp>
    </p:spTree>
    <p:extLst>
      <p:ext uri="{BB962C8B-B14F-4D97-AF65-F5344CB8AC3E}">
        <p14:creationId xmlns:p14="http://schemas.microsoft.com/office/powerpoint/2010/main" val="334312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Каждая тренировка- дает уверенность и стремление к цели, каждая пропущенная тренировка- развивает в тебе лень, которая губит тебя.</a:t>
            </a:r>
          </a:p>
          <a:p>
            <a:r>
              <a:rPr lang="ru-RU" dirty="0"/>
              <a:t>Беги, если сможешь.</a:t>
            </a:r>
          </a:p>
          <a:p>
            <a:r>
              <a:rPr lang="ru-RU" dirty="0"/>
              <a:t>Иди, если надо.</a:t>
            </a:r>
          </a:p>
          <a:p>
            <a:r>
              <a:rPr lang="ru-RU" dirty="0"/>
              <a:t>Ползи если должен.</a:t>
            </a:r>
          </a:p>
          <a:p>
            <a:r>
              <a:rPr lang="ru-RU" dirty="0"/>
              <a:t>Просто никогда не сдавайся!</a:t>
            </a:r>
          </a:p>
        </p:txBody>
      </p:sp>
      <p:sp>
        <p:nvSpPr>
          <p:cNvPr id="4" name="Номер слайда 3"/>
          <p:cNvSpPr>
            <a:spLocks noGrp="1"/>
          </p:cNvSpPr>
          <p:nvPr>
            <p:ph type="sldNum" sz="quarter" idx="5"/>
          </p:nvPr>
        </p:nvSpPr>
        <p:spPr/>
        <p:txBody>
          <a:bodyPr/>
          <a:lstStyle/>
          <a:p>
            <a:fld id="{CD97CAC7-14E9-44BF-9210-D95E9E97F8E8}" type="slidenum">
              <a:rPr lang="ru-RU" smtClean="0"/>
              <a:t>11</a:t>
            </a:fld>
            <a:endParaRPr lang="ru-RU"/>
          </a:p>
        </p:txBody>
      </p:sp>
    </p:spTree>
    <p:extLst>
      <p:ext uri="{BB962C8B-B14F-4D97-AF65-F5344CB8AC3E}">
        <p14:creationId xmlns:p14="http://schemas.microsoft.com/office/powerpoint/2010/main" val="205812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CD97CAC7-14E9-44BF-9210-D95E9E97F8E8}" type="slidenum">
              <a:rPr lang="ru-RU" smtClean="0"/>
              <a:t>12</a:t>
            </a:fld>
            <a:endParaRPr lang="ru-RU"/>
          </a:p>
        </p:txBody>
      </p:sp>
    </p:spTree>
    <p:extLst>
      <p:ext uri="{BB962C8B-B14F-4D97-AF65-F5344CB8AC3E}">
        <p14:creationId xmlns:p14="http://schemas.microsoft.com/office/powerpoint/2010/main" val="292929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D97CAC7-14E9-44BF-9210-D95E9E97F8E8}" type="slidenum">
              <a:rPr lang="ru-RU" smtClean="0"/>
              <a:t>2</a:t>
            </a:fld>
            <a:endParaRPr lang="ru-RU"/>
          </a:p>
        </p:txBody>
      </p:sp>
    </p:spTree>
    <p:extLst>
      <p:ext uri="{BB962C8B-B14F-4D97-AF65-F5344CB8AC3E}">
        <p14:creationId xmlns:p14="http://schemas.microsoft.com/office/powerpoint/2010/main" val="409254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400549"/>
            <a:ext cx="5486400" cy="4284663"/>
          </a:xfrm>
        </p:spPr>
        <p:txBody>
          <a:bodyPr/>
          <a:lstStyle/>
          <a:p>
            <a:pPr>
              <a:lnSpc>
                <a:spcPct val="107000"/>
              </a:lnSpc>
              <a:spcAft>
                <a:spcPts val="80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«Так почему- движение –это жизнь? Потому что, все что происходит вокруг нас, не возникло не возникло просто так из «ниоткуда». Все, чего мы достигли или не достигли в своей жизни, является результатом движения или, наоборот, бездействия.</a:t>
            </a:r>
          </a:p>
          <a:p>
            <a:pPr>
              <a:lnSpc>
                <a:spcPct val="107000"/>
              </a:lnSpc>
              <a:spcAft>
                <a:spcPts val="80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Важно понимать, что движение может быть не только в виде какого-то физического действия, но также в виде духовного и умственного развития.</a:t>
            </a:r>
          </a:p>
          <a:p>
            <a:pPr>
              <a:lnSpc>
                <a:spcPct val="107000"/>
              </a:lnSpc>
              <a:spcAft>
                <a:spcPts val="80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Прекращение движения в вещественном мире — это смерть физическая. Прекращение развития в мире знаний — это смерть духовная.</a:t>
            </a:r>
          </a:p>
          <a:p>
            <a:pPr>
              <a:lnSpc>
                <a:spcPct val="107000"/>
              </a:lnSpc>
              <a:spcAft>
                <a:spcPts val="80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Плохая экология, продукты, содержащие ГМО, вредные излучения от мобильных телефонов и т.д. Все это мы виним в ухудшении нашего здоровья, но на самом деле, в большинстве случаев наша лень является самой большой угрозой для организма. Теперь мы большую часть времени проводим за компьютером или смартфоном, совершаем коммунальные платежи по мобильным приложениям, не выходя из дома. Есть даже сервисы по доставке пищи из супермаркетов.</a:t>
            </a:r>
          </a:p>
          <a:p>
            <a:pPr>
              <a:lnSpc>
                <a:spcPct val="107000"/>
              </a:lnSpc>
              <a:spcAft>
                <a:spcPts val="80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Научно доказано, что отсутствие движения приводит к серьезным нарушениям в организме человека. Страдает не только кровеносная система. Нарушению также подвергается опорно-двигательная система: из костей вымывается кальций, что делает кости хрупкими, а зубы уязвимыми для кариеса. В почках начинают появляться камни. Иммунная система становится более уязвимой для вирусов и бактерий. Выход из всего этого один: занятия спортом. Потребность в движении нам дана эволюционно. Нашим древним предкам, чтобы выжить, приходилось все время находиться в тонусе и двигаться. Нам жизненно необходимо движение. Как движение к своей цели, так и просто двигательная активность. Люди, имеющие цели и смысл жизни, живут дольше. Люди, занимающиеся физкультурой, тоже имеют на много больше возможностей прожить счастливую и здоровую жизнь. Движение- источник жизни.</a:t>
            </a:r>
          </a:p>
        </p:txBody>
      </p:sp>
      <p:sp>
        <p:nvSpPr>
          <p:cNvPr id="4" name="Номер слайда 3"/>
          <p:cNvSpPr>
            <a:spLocks noGrp="1"/>
          </p:cNvSpPr>
          <p:nvPr>
            <p:ph type="sldNum" sz="quarter" idx="5"/>
          </p:nvPr>
        </p:nvSpPr>
        <p:spPr/>
        <p:txBody>
          <a:bodyPr/>
          <a:lstStyle/>
          <a:p>
            <a:fld id="{CD97CAC7-14E9-44BF-9210-D95E9E97F8E8}" type="slidenum">
              <a:rPr lang="ru-RU" smtClean="0"/>
              <a:t>3</a:t>
            </a:fld>
            <a:endParaRPr lang="ru-RU"/>
          </a:p>
        </p:txBody>
      </p:sp>
    </p:spTree>
    <p:extLst>
      <p:ext uri="{BB962C8B-B14F-4D97-AF65-F5344CB8AC3E}">
        <p14:creationId xmlns:p14="http://schemas.microsoft.com/office/powerpoint/2010/main" val="296966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Физические упражнения:</a:t>
            </a:r>
          </a:p>
          <a:p>
            <a:pPr marL="171450" indent="-171450">
              <a:buFontTx/>
              <a:buChar char="-"/>
            </a:pPr>
            <a:r>
              <a:rPr lang="ru-RU" dirty="0"/>
              <a:t>Улучшают координацию движений;</a:t>
            </a:r>
          </a:p>
          <a:p>
            <a:pPr marL="171450" indent="-171450">
              <a:buFontTx/>
              <a:buChar char="-"/>
            </a:pPr>
            <a:r>
              <a:rPr lang="ru-RU" dirty="0"/>
              <a:t>Насыщают ткани кислородом;</a:t>
            </a:r>
          </a:p>
          <a:p>
            <a:pPr marL="171450" indent="-171450">
              <a:buFontTx/>
              <a:buChar char="-"/>
            </a:pPr>
            <a:r>
              <a:rPr lang="ru-RU" dirty="0"/>
              <a:t>Развивают мышцы;</a:t>
            </a:r>
          </a:p>
          <a:p>
            <a:pPr marL="171450" indent="-171450">
              <a:buFontTx/>
              <a:buChar char="-"/>
            </a:pPr>
            <a:r>
              <a:rPr lang="ru-RU" dirty="0"/>
              <a:t>Укрепляют кости;</a:t>
            </a:r>
          </a:p>
          <a:p>
            <a:pPr marL="171450" indent="-171450">
              <a:buFontTx/>
              <a:buChar char="-"/>
            </a:pPr>
            <a:r>
              <a:rPr lang="ru-RU" dirty="0"/>
              <a:t>Способствуют правильному формированию костно-мышечной системы;</a:t>
            </a:r>
          </a:p>
          <a:p>
            <a:pPr marL="171450" indent="-171450">
              <a:buFontTx/>
              <a:buChar char="-"/>
            </a:pPr>
            <a:r>
              <a:rPr lang="ru-RU" dirty="0"/>
              <a:t>Укрепляют иммунитет;</a:t>
            </a:r>
          </a:p>
          <a:p>
            <a:pPr marL="171450" indent="-171450">
              <a:buFontTx/>
              <a:buChar char="-"/>
            </a:pPr>
            <a:r>
              <a:rPr lang="ru-RU" dirty="0"/>
              <a:t>Предупреждает детское ожирение;</a:t>
            </a:r>
          </a:p>
          <a:p>
            <a:pPr marL="171450" indent="-171450">
              <a:buFontTx/>
              <a:buChar char="-"/>
            </a:pPr>
            <a:r>
              <a:rPr lang="ru-RU" dirty="0"/>
              <a:t>Помогают улучшить осанку.</a:t>
            </a:r>
          </a:p>
          <a:p>
            <a:pPr marL="171450" indent="-171450">
              <a:buFontTx/>
              <a:buChar char="-"/>
            </a:pPr>
            <a:endParaRPr lang="ru-RU" dirty="0"/>
          </a:p>
          <a:p>
            <a:pPr marL="0" indent="0">
              <a:buFontTx/>
              <a:buNone/>
            </a:pPr>
            <a:r>
              <a:rPr lang="ru-RU" dirty="0"/>
              <a:t>Соревнования, совместные игры развивают упорство, целеустремленность, настойчивость, учат ребят взаимодействовать с другими людьми, работать в команде, уважать соперников. </a:t>
            </a:r>
          </a:p>
        </p:txBody>
      </p:sp>
      <p:sp>
        <p:nvSpPr>
          <p:cNvPr id="4" name="Номер слайда 3"/>
          <p:cNvSpPr>
            <a:spLocks noGrp="1"/>
          </p:cNvSpPr>
          <p:nvPr>
            <p:ph type="sldNum" sz="quarter" idx="5"/>
          </p:nvPr>
        </p:nvSpPr>
        <p:spPr/>
        <p:txBody>
          <a:bodyPr/>
          <a:lstStyle/>
          <a:p>
            <a:fld id="{CD97CAC7-14E9-44BF-9210-D95E9E97F8E8}" type="slidenum">
              <a:rPr lang="ru-RU" smtClean="0"/>
              <a:t>4</a:t>
            </a:fld>
            <a:endParaRPr lang="ru-RU"/>
          </a:p>
        </p:txBody>
      </p:sp>
    </p:spTree>
    <p:extLst>
      <p:ext uri="{BB962C8B-B14F-4D97-AF65-F5344CB8AC3E}">
        <p14:creationId xmlns:p14="http://schemas.microsoft.com/office/powerpoint/2010/main" val="167267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Самые полезные виды физической нагрузки - это те, главная цель которых укрепить и оздоровить организм. Привести в порядок работу всех систем организма. Особенно полезны занятия на свежем воздухе.</a:t>
            </a:r>
          </a:p>
        </p:txBody>
      </p:sp>
      <p:sp>
        <p:nvSpPr>
          <p:cNvPr id="4" name="Номер слайда 3"/>
          <p:cNvSpPr>
            <a:spLocks noGrp="1"/>
          </p:cNvSpPr>
          <p:nvPr>
            <p:ph type="sldNum" sz="quarter" idx="5"/>
          </p:nvPr>
        </p:nvSpPr>
        <p:spPr/>
        <p:txBody>
          <a:bodyPr/>
          <a:lstStyle/>
          <a:p>
            <a:fld id="{CD97CAC7-14E9-44BF-9210-D95E9E97F8E8}" type="slidenum">
              <a:rPr lang="ru-RU" smtClean="0"/>
              <a:t>5</a:t>
            </a:fld>
            <a:endParaRPr lang="ru-RU"/>
          </a:p>
        </p:txBody>
      </p:sp>
    </p:spTree>
    <p:extLst>
      <p:ext uri="{BB962C8B-B14F-4D97-AF65-F5344CB8AC3E}">
        <p14:creationId xmlns:p14="http://schemas.microsoft.com/office/powerpoint/2010/main" val="113471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Трудное детство.</a:t>
            </a:r>
          </a:p>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Родился Валентин в городе Каунас, Литва, в 1948 году, 3 апреля. Сложные, голодные годы, трудно было всем, а мальчик еще родился недоношенным, родители вообще не надеялись, что ребенок выживет. До семи лет Валентин прожил в дружной семье. Но судьба преподнесла ему первое испытание - при исполнении служебного долга погиб отец, который был военнослужащим, через полгода умерла мать. Ребенка отдали в детский дом. С этого момента борьба за жизнь стала нормой, болеть и плакать стало небезопасно. Единственной радостью в жизни мальчика стал цирк-шапито, который, иногда приезжал в город. Ребенок сбегал из детского дома, чтоб посмотреть выступления цирковых артистов, он пропадал на арене цирка сутками. Вначале его выгоняли с цирка, но потом  к нему привыкли и даже стали давать мелкие поручения- помочь с уборкой, подать реквизит. На 9м году жизни началась полноценная, усердная работа: его научили жонглировать, артисты занимались с мальчиком акробатикой, борьбой, тяжелой атлетикой. В 15–</a:t>
            </a:r>
            <a:r>
              <a:rPr lang="ru-RU" sz="900" dirty="0" err="1">
                <a:effectLst/>
                <a:latin typeface="Calibri" panose="020F0502020204030204" pitchFamily="34" charset="0"/>
                <a:ea typeface="Calibri" panose="020F0502020204030204" pitchFamily="34" charset="0"/>
                <a:cs typeface="Times New Roman" panose="02020603050405020304" pitchFamily="18" charset="0"/>
              </a:rPr>
              <a:t>ти</a:t>
            </a:r>
            <a:r>
              <a:rPr lang="ru-RU" sz="900" dirty="0">
                <a:effectLst/>
                <a:latin typeface="Calibri" panose="020F0502020204030204" pitchFamily="34" charset="0"/>
                <a:ea typeface="Calibri" panose="020F0502020204030204" pitchFamily="34" charset="0"/>
                <a:cs typeface="Times New Roman" panose="02020603050405020304" pitchFamily="18" charset="0"/>
              </a:rPr>
              <a:t> летнем возрасте его зачислили в труппу, и начались выступления в качестве воздушного гимнаста.</a:t>
            </a:r>
          </a:p>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ТРАГЕДИЯ.</a:t>
            </a:r>
          </a:p>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 Все шло отлично, зрителям нравились номера. Казалось, что жизнь полна счастьем. Но в 1962 году на одном из выступлений во Дворце спорта произошло непредвиденное, то, что случается, может раз в столетие- стальная перекладина лопнула. Никто сразу и не понял, что случилось страшное, человек упал, он лежит недвижимый и практически бездыханный. Но Валентину повезло- он выжил. Докторами был оглашен диагноз: компрессионный перелом поясничного отдела позвоночника, черепномозговая травма, многочисленные локальные переломы. Вердикт- даже, если выживет, ходить не будет, полная инвалидность. Осознав приговор врачей, Валентин решил для себя, что он не сдастся, будет бороться за жизнь, снова начнет ходить, а затем вернется к нормальной жизни и к своему любимому цирку. Первый шаг к победе- «оживить» ноги, начать двигаться самостоятельно, а не в инвалидной коляске.</a:t>
            </a:r>
          </a:p>
          <a:p>
            <a:pPr>
              <a:lnSpc>
                <a:spcPct val="107000"/>
              </a:lnSpc>
              <a:spcAft>
                <a:spcPts val="800"/>
              </a:spcAft>
            </a:pPr>
            <a:endParaRPr lang="ru-RU" sz="600" dirty="0"/>
          </a:p>
        </p:txBody>
      </p:sp>
      <p:sp>
        <p:nvSpPr>
          <p:cNvPr id="4" name="Номер слайда 3"/>
          <p:cNvSpPr>
            <a:spLocks noGrp="1"/>
          </p:cNvSpPr>
          <p:nvPr>
            <p:ph type="sldNum" sz="quarter" idx="5"/>
          </p:nvPr>
        </p:nvSpPr>
        <p:spPr/>
        <p:txBody>
          <a:bodyPr/>
          <a:lstStyle/>
          <a:p>
            <a:fld id="{CD97CAC7-14E9-44BF-9210-D95E9E97F8E8}" type="slidenum">
              <a:rPr lang="ru-RU" smtClean="0"/>
              <a:t>6</a:t>
            </a:fld>
            <a:endParaRPr lang="ru-RU"/>
          </a:p>
        </p:txBody>
      </p:sp>
    </p:spTree>
    <p:extLst>
      <p:ext uri="{BB962C8B-B14F-4D97-AF65-F5344CB8AC3E}">
        <p14:creationId xmlns:p14="http://schemas.microsoft.com/office/powerpoint/2010/main" val="136188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ЖИЗНЬ ИНВАЛИДА.</a:t>
            </a: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Находясь в больнице, Дикуль начинает тренировки методом проб и ошибок. Он поднимает разные предметы, растягивает резиновый жгут, выполняет некоторые упражнения: перекатывания со спины на живот, качает мышцы спины, рук, делает различные силовые упражнения. На больничной койке изучает медицинские учебники по интересующей его теме- строение человеческого тела, анатомия мышц, биомеханика. Врачи друзья, пациенты уговаривают артиста перестать мучать себя, не тратить время и силы на бесполезные тренировки. Но когда больные начали замечать, что усилия Дикуля совершенно небесполезны, и упражнения дают результат, сами заинтересовались тренировками.  У Дикуля появилась мысль двигать неподвижные части тела так, как будто они здоровы- выпрямлять и сокращать мышц до конца. Валентин сам разработал, нарисовал схему специального тренажера, состоящего из нескольких блочных устройств и подшипников, который сделали и установили над кроватью больного его друзья. </a:t>
            </a: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Когда Дикуля через 8 месяцев выписали с инвалидностью первой группы, ему пришлось ехать к бабушке. Валентин решает обратиться с просьбой о работе к директору Дома Культуры профсоюзов, и едет на встречу через весь город на инвалидной коляске. Директор предлагает молодому человеку стать руководителем циркового кружка.</a:t>
            </a: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Жизнь потихонечку налаживалась. Днем бывший гимнаст занимался с детьми, а по вечерам штудировал медицинскую литературу. Зачастую Валентин оставался в спортивном зале и до изнурения тренировался, но уже зная какие конкретные упражнения для определенных групп мышц могут помочь. В занятиях он использовал разработанные им самим методики, которые позже лягут в основу уникальной системы Дикуля. По 5-6 часов человек передвигается по залу на костылях, таская свои неподвижные ноги, порой он без сил падает на маты и засыпает прямо в спорт зале. На костыли юноша встал не сразу. Начал он с отработки координации движений, отжимаясь на брусьях с грузом, который был привязан к ногам, превратил плечевые мышцы практически в железные. И наконец-то наступил тот день, когда Валентин почувствовал свои ноги. Он настойчиво шел к этому долгие годы- более 5 лет, шел, несмотря на приговор врачей о полной, пожизненной неподвижности.</a:t>
            </a: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НАЧАЛО НОВОЙ ЖИЗНИ.</a:t>
            </a: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В течение семи месяцев молодой человек ходил с тростью, еще 4 года в специальных, созданных им самим металлических сапогах, а затем, отработав шаговые движения, он пошел сам. Он очень хотел вернуться в свою любимую профессию. Но ни одна комиссия не позволила бы ему это сделать, работать под куполом гимнасту-инвалиду запрещено. И тогда Дикуль принимает решение стать силовым жонглером.</a:t>
            </a:r>
            <a:endParaRPr lang="ru-RU" dirty="0"/>
          </a:p>
        </p:txBody>
      </p:sp>
      <p:sp>
        <p:nvSpPr>
          <p:cNvPr id="4" name="Номер слайда 3"/>
          <p:cNvSpPr>
            <a:spLocks noGrp="1"/>
          </p:cNvSpPr>
          <p:nvPr>
            <p:ph type="sldNum" sz="quarter" idx="5"/>
          </p:nvPr>
        </p:nvSpPr>
        <p:spPr/>
        <p:txBody>
          <a:bodyPr/>
          <a:lstStyle/>
          <a:p>
            <a:fld id="{CD97CAC7-14E9-44BF-9210-D95E9E97F8E8}" type="slidenum">
              <a:rPr lang="ru-RU" smtClean="0"/>
              <a:t>7</a:t>
            </a:fld>
            <a:endParaRPr lang="ru-RU"/>
          </a:p>
        </p:txBody>
      </p:sp>
    </p:spTree>
    <p:extLst>
      <p:ext uri="{BB962C8B-B14F-4D97-AF65-F5344CB8AC3E}">
        <p14:creationId xmlns:p14="http://schemas.microsoft.com/office/powerpoint/2010/main" val="98909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люди узнали об удивительной истории молодого артиста, к нему потянулись больные. Все знали, что Валентин работает в цирке на Вернадского, именно туда и приходили люди, Дикуль никому не отказывал и ни с кого не брал деньги. Дирекция выделила ему небольшую комнату. Первый центр, который работал с методиками Дикуля, открылся именно на западе. В 1978 году специальным Приказом Минздрава СССР Валентину Ивановичу разрешили опробовать свой метод в госпитале имени Бурденко, именно здесь Дикуль начинает вести свои приемы. В 1988 году- Правительство Союза назначает Дикуля директором во Всесоюзный центр реабилитации, где проходят лечение больные ДЦП, с различными травмами позвоночника. В 90-х годах Валентин Дикуль был награжден медалью «Преодолей судьбу»</a:t>
            </a:r>
          </a:p>
        </p:txBody>
      </p:sp>
      <p:sp>
        <p:nvSpPr>
          <p:cNvPr id="4" name="Номер слайда 3"/>
          <p:cNvSpPr>
            <a:spLocks noGrp="1"/>
          </p:cNvSpPr>
          <p:nvPr>
            <p:ph type="sldNum" sz="quarter" idx="5"/>
          </p:nvPr>
        </p:nvSpPr>
        <p:spPr/>
        <p:txBody>
          <a:bodyPr/>
          <a:lstStyle/>
          <a:p>
            <a:fld id="{CD97CAC7-14E9-44BF-9210-D95E9E97F8E8}" type="slidenum">
              <a:rPr lang="ru-RU" smtClean="0"/>
              <a:t>8</a:t>
            </a:fld>
            <a:endParaRPr lang="ru-RU"/>
          </a:p>
        </p:txBody>
      </p:sp>
    </p:spTree>
    <p:extLst>
      <p:ext uri="{BB962C8B-B14F-4D97-AF65-F5344CB8AC3E}">
        <p14:creationId xmlns:p14="http://schemas.microsoft.com/office/powerpoint/2010/main" val="327967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ОСНОВНЫЕ ПРАВИЛА ВЫПОЛНЕНИЙ УПРАЖНЕНИЙ:</a:t>
            </a:r>
          </a:p>
          <a:p>
            <a:r>
              <a:rPr lang="ru-RU" dirty="0"/>
              <a:t>1.Не торопись разучить все упражнения в один день.</a:t>
            </a:r>
          </a:p>
          <a:p>
            <a:r>
              <a:rPr lang="ru-RU" dirty="0"/>
              <a:t>2.Делай упражнения в том порядке, в каком они представлены, не делай упражнения выборочно.</a:t>
            </a:r>
          </a:p>
          <a:p>
            <a:r>
              <a:rPr lang="ru-RU" dirty="0"/>
              <a:t>3.Никогда не занимайся сразу после еды.</a:t>
            </a:r>
          </a:p>
          <a:p>
            <a:r>
              <a:rPr lang="ru-RU" dirty="0"/>
              <a:t>4.Если вы устали , прервите занятия и отдохните.</a:t>
            </a:r>
          </a:p>
          <a:p>
            <a:r>
              <a:rPr lang="ru-RU" dirty="0"/>
              <a:t>5.Одежда должна быть свободной и удобной, не стесняющей движения.</a:t>
            </a:r>
          </a:p>
          <a:p>
            <a:r>
              <a:rPr lang="ru-RU" dirty="0"/>
              <a:t>6.Растягиваясь, расслабляйте мышцы и никогда не пересиливайте себя.</a:t>
            </a:r>
          </a:p>
          <a:p>
            <a:endParaRPr lang="ru-RU" dirty="0"/>
          </a:p>
          <a:p>
            <a:r>
              <a:rPr lang="ru-RU" dirty="0"/>
              <a:t>МЕТОДИКА ПРОВЕДЕНИЯ САМОСТОЯТЕЛЬНЫХ ЗАНЯТИЙ,</a:t>
            </a:r>
          </a:p>
          <a:p>
            <a:r>
              <a:rPr lang="ru-RU" dirty="0"/>
              <a:t>1.Разминку следует проводить более тщательно и более продолжительно, остерегаясь резких сотрясений, мгновенных напряжений и усилий.</a:t>
            </a:r>
          </a:p>
          <a:p>
            <a:r>
              <a:rPr lang="ru-RU" dirty="0"/>
              <a:t>2.Полезны упражнения в положении сидя и лежа на спине с подниманием, отведением, приведением и круговыми движениями ног, различного рода приседания.</a:t>
            </a:r>
          </a:p>
          <a:p>
            <a:r>
              <a:rPr lang="ru-RU" dirty="0"/>
              <a:t>3.При выполнении упражнений на силу и быстроту движений следует более постепенно увеличивать тренировочную нагрузку, более плавно доводить ее до оптимальных приделов.</a:t>
            </a:r>
          </a:p>
          <a:p>
            <a:r>
              <a:rPr lang="ru-RU" dirty="0"/>
              <a:t>4.Функциональные возможности аппарата кровообращения и дыхания у девушек значительно ниже, чем у юношей, поэтому нагрузка на выносливость для девушек должна быть меньше по объему, повышаться на более продолжительном отрезке времени.</a:t>
            </a:r>
          </a:p>
          <a:p>
            <a:endParaRPr lang="ru-RU" dirty="0"/>
          </a:p>
        </p:txBody>
      </p:sp>
      <p:sp>
        <p:nvSpPr>
          <p:cNvPr id="4" name="Номер слайда 3"/>
          <p:cNvSpPr>
            <a:spLocks noGrp="1"/>
          </p:cNvSpPr>
          <p:nvPr>
            <p:ph type="sldNum" sz="quarter" idx="5"/>
          </p:nvPr>
        </p:nvSpPr>
        <p:spPr/>
        <p:txBody>
          <a:bodyPr/>
          <a:lstStyle/>
          <a:p>
            <a:fld id="{CD97CAC7-14E9-44BF-9210-D95E9E97F8E8}" type="slidenum">
              <a:rPr lang="ru-RU" smtClean="0"/>
              <a:t>9</a:t>
            </a:fld>
            <a:endParaRPr lang="ru-RU"/>
          </a:p>
        </p:txBody>
      </p:sp>
    </p:spTree>
    <p:extLst>
      <p:ext uri="{BB962C8B-B14F-4D97-AF65-F5344CB8AC3E}">
        <p14:creationId xmlns:p14="http://schemas.microsoft.com/office/powerpoint/2010/main" val="384953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D7BF52-6677-414D-8739-3B91032EA1DA}"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289958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546FC2-18EA-4F79-B8E7-3940CD111984}"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100456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D001E7-3481-4F60-8818-7F036F3BE097}"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44ADB9-D32C-4983-ACE9-2F6F0F58169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770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11021A4-BD35-40C4-AEB8-B21B26DBCCE7}"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361846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4B42C54-50BC-4784-90A1-A54F549011D2}"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44ADB9-D32C-4983-ACE9-2F6F0F58169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244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599C3B7-AA21-46F0-98CB-4E9B6EC01312}"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4243715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F0F4E0-FD9A-4AFA-B32F-AE949D5BE5AE}"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4734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26A6C1-635B-49A8-BA07-6F5144CB1405}"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31625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25FAD3E-9814-4108-8051-01604B09D530}"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91080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4BC648-A7BD-468D-B75F-21844638C20C}" type="datetime1">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20690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94CEDB5-0AC9-41D5-B978-DAFF2AFA86F4}"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38229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BA58DE0-ED7B-4E7D-8211-0DAED78B7EDC}" type="datetime1">
              <a:rPr lang="ru-RU" smtClean="0"/>
              <a:t>17.06.2022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348082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68918D6-1AB0-43D5-8625-08BC133E9B76}" type="datetime1">
              <a:rPr lang="ru-RU" smtClean="0"/>
              <a:t>17.06.2022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389450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BCB83-C809-40C7-AE4A-0A393DD34D04}" type="datetime1">
              <a:rPr lang="ru-RU" smtClean="0"/>
              <a:t>17.06.2022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21485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5858A65-4169-433E-87D5-F61648CD1BFE}"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109298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CF72D8-DF32-43F9-86F5-9379D4BC9291}" type="datetime1">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44ADB9-D32C-4983-ACE9-2F6F0F581691}" type="slidenum">
              <a:rPr lang="ru-RU" smtClean="0"/>
              <a:t>‹#›</a:t>
            </a:fld>
            <a:endParaRPr lang="ru-RU"/>
          </a:p>
        </p:txBody>
      </p:sp>
    </p:spTree>
    <p:extLst>
      <p:ext uri="{BB962C8B-B14F-4D97-AF65-F5344CB8AC3E}">
        <p14:creationId xmlns:p14="http://schemas.microsoft.com/office/powerpoint/2010/main" val="96891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C28AD6E-0BC5-4667-B958-93491D888DC1}" type="datetime1">
              <a:rPr lang="ru-RU" smtClean="0"/>
              <a:t>17.06.2022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44ADB9-D32C-4983-ACE9-2F6F0F581691}" type="slidenum">
              <a:rPr lang="ru-RU" smtClean="0"/>
              <a:t>‹#›</a:t>
            </a:fld>
            <a:endParaRPr lang="ru-RU"/>
          </a:p>
        </p:txBody>
      </p:sp>
    </p:spTree>
    <p:extLst>
      <p:ext uri="{BB962C8B-B14F-4D97-AF65-F5344CB8AC3E}">
        <p14:creationId xmlns:p14="http://schemas.microsoft.com/office/powerpoint/2010/main" val="4153625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PslfIQ01jOo?feature=oembed" TargetMode="External"/><Relationship Id="rId5" Type="http://schemas.openxmlformats.org/officeDocument/2006/relationships/hyperlink" Target="https://www.youtube.com/watch?v=PslfIQ01jOo"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90E0B5-4EBE-AE0B-F600-8212A91C0D60}"/>
              </a:ext>
            </a:extLst>
          </p:cNvPr>
          <p:cNvSpPr>
            <a:spLocks noGrp="1"/>
          </p:cNvSpPr>
          <p:nvPr>
            <p:ph type="ctrTitle"/>
          </p:nvPr>
        </p:nvSpPr>
        <p:spPr/>
        <p:txBody>
          <a:bodyPr/>
          <a:lstStyle/>
          <a:p>
            <a:r>
              <a:rPr lang="ru-RU" dirty="0"/>
              <a:t>Физические упражнения</a:t>
            </a:r>
          </a:p>
        </p:txBody>
      </p:sp>
      <p:sp>
        <p:nvSpPr>
          <p:cNvPr id="3" name="Подзаголовок 2">
            <a:extLst>
              <a:ext uri="{FF2B5EF4-FFF2-40B4-BE49-F238E27FC236}">
                <a16:creationId xmlns:a16="http://schemas.microsoft.com/office/drawing/2014/main" xmlns="" id="{784808B5-A20B-F782-EA40-E716F71B9A18}"/>
              </a:ext>
            </a:extLst>
          </p:cNvPr>
          <p:cNvSpPr>
            <a:spLocks noGrp="1"/>
          </p:cNvSpPr>
          <p:nvPr>
            <p:ph type="subTitle" idx="1"/>
          </p:nvPr>
        </p:nvSpPr>
        <p:spPr>
          <a:xfrm>
            <a:off x="2589213" y="4777381"/>
            <a:ext cx="8915399" cy="1126283"/>
          </a:xfrm>
        </p:spPr>
        <p:txBody>
          <a:bodyPr/>
          <a:lstStyle/>
          <a:p>
            <a:pPr algn="ctr"/>
            <a:r>
              <a:rPr lang="ru-RU" dirty="0"/>
              <a:t>Тема урока по физической культуре для школьников начальных классов.</a:t>
            </a:r>
          </a:p>
        </p:txBody>
      </p:sp>
      <p:sp>
        <p:nvSpPr>
          <p:cNvPr id="4" name="Подзаголовок 2">
            <a:extLst>
              <a:ext uri="{FF2B5EF4-FFF2-40B4-BE49-F238E27FC236}">
                <a16:creationId xmlns:a16="http://schemas.microsoft.com/office/drawing/2014/main" xmlns="" id="{93140B6A-B3A5-A5E5-061E-EF6B0EAB4B86}"/>
              </a:ext>
            </a:extLst>
          </p:cNvPr>
          <p:cNvSpPr txBox="1">
            <a:spLocks/>
          </p:cNvSpPr>
          <p:nvPr/>
        </p:nvSpPr>
        <p:spPr>
          <a:xfrm>
            <a:off x="3101376" y="5516380"/>
            <a:ext cx="8915399" cy="124421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ru-RU" sz="1400" dirty="0"/>
              <a:t>Нагайцева И.В.</a:t>
            </a:r>
          </a:p>
          <a:p>
            <a:pPr algn="r"/>
            <a:r>
              <a:rPr lang="ru-RU" sz="1400" dirty="0"/>
              <a:t>Учитель физической культуры</a:t>
            </a:r>
          </a:p>
          <a:p>
            <a:pPr algn="r"/>
            <a:r>
              <a:rPr lang="ru-RU" sz="1400" dirty="0"/>
              <a:t>НОЧУ «Православный центр непрерывного </a:t>
            </a:r>
          </a:p>
          <a:p>
            <a:pPr algn="r"/>
            <a:r>
              <a:rPr lang="ru-RU" sz="1400" dirty="0"/>
              <a:t>образования во имя преп. Серафима Саровского», Москва</a:t>
            </a:r>
          </a:p>
        </p:txBody>
      </p:sp>
      <p:pic>
        <p:nvPicPr>
          <p:cNvPr id="5" name="Рисунок 4">
            <a:extLst>
              <a:ext uri="{FF2B5EF4-FFF2-40B4-BE49-F238E27FC236}">
                <a16:creationId xmlns:a16="http://schemas.microsoft.com/office/drawing/2014/main" xmlns="" id="{2CCE0785-0AE0-13B8-0C7E-8273674F5B84}"/>
              </a:ext>
            </a:extLst>
          </p:cNvPr>
          <p:cNvPicPr>
            <a:picLocks noChangeAspect="1"/>
          </p:cNvPicPr>
          <p:nvPr/>
        </p:nvPicPr>
        <p:blipFill>
          <a:blip r:embed="rId3"/>
          <a:stretch>
            <a:fillRect/>
          </a:stretch>
        </p:blipFill>
        <p:spPr>
          <a:xfrm>
            <a:off x="3883663" y="127380"/>
            <a:ext cx="4720690" cy="3876211"/>
          </a:xfrm>
          <a:prstGeom prst="rect">
            <a:avLst/>
          </a:prstGeom>
          <a:effectLst>
            <a:softEdge rad="317500"/>
          </a:effectLst>
        </p:spPr>
      </p:pic>
      <p:sp>
        <p:nvSpPr>
          <p:cNvPr id="6" name="TextBox 5">
            <a:extLst>
              <a:ext uri="{FF2B5EF4-FFF2-40B4-BE49-F238E27FC236}">
                <a16:creationId xmlns:a16="http://schemas.microsoft.com/office/drawing/2014/main" xmlns="" id="{10E0830C-2CF4-E6A1-120D-A7163CA9AB51}"/>
              </a:ext>
            </a:extLst>
          </p:cNvPr>
          <p:cNvSpPr txBox="1"/>
          <p:nvPr/>
        </p:nvSpPr>
        <p:spPr>
          <a:xfrm>
            <a:off x="5380521" y="3464837"/>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202115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normAutofit/>
          </a:bodyPr>
          <a:lstStyle/>
          <a:p>
            <a:r>
              <a:rPr lang="ru-RU" dirty="0"/>
              <a:t>Что нам дает утренняя зарядка</a:t>
            </a:r>
          </a:p>
        </p:txBody>
      </p:sp>
      <p:sp>
        <p:nvSpPr>
          <p:cNvPr id="9" name="Объект 2">
            <a:extLst>
              <a:ext uri="{FF2B5EF4-FFF2-40B4-BE49-F238E27FC236}">
                <a16:creationId xmlns:a16="http://schemas.microsoft.com/office/drawing/2014/main" xmlns="" id="{D7C0F165-242E-6AC7-DE63-AF150C22EFEC}"/>
              </a:ext>
            </a:extLst>
          </p:cNvPr>
          <p:cNvSpPr txBox="1">
            <a:spLocks/>
          </p:cNvSpPr>
          <p:nvPr/>
        </p:nvSpPr>
        <p:spPr>
          <a:xfrm>
            <a:off x="1625053" y="1723216"/>
            <a:ext cx="4938590" cy="43796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2800" dirty="0">
                <a:solidFill>
                  <a:srgbClr val="000000"/>
                </a:solidFill>
                <a:latin typeface="PtSans"/>
              </a:rPr>
              <a:t>Зарядка</a:t>
            </a:r>
            <a:r>
              <a:rPr lang="ru-RU" sz="2800" b="1" dirty="0">
                <a:solidFill>
                  <a:srgbClr val="000000"/>
                </a:solidFill>
                <a:latin typeface="PtSans"/>
              </a:rPr>
              <a:t> </a:t>
            </a:r>
            <a:r>
              <a:rPr lang="ru-RU" sz="2800" b="0" i="0" dirty="0">
                <a:solidFill>
                  <a:srgbClr val="000000"/>
                </a:solidFill>
                <a:effectLst/>
                <a:latin typeface="PtSans"/>
              </a:rPr>
              <a:t>помогает проснуться и заставить организм работать.</a:t>
            </a:r>
          </a:p>
          <a:p>
            <a:pPr marL="0" indent="0">
              <a:buNone/>
            </a:pPr>
            <a:endParaRPr lang="ru-RU" sz="2800" b="0" i="0" dirty="0">
              <a:solidFill>
                <a:srgbClr val="000000"/>
              </a:solidFill>
              <a:effectLst/>
              <a:latin typeface="PtSans"/>
            </a:endParaRPr>
          </a:p>
          <a:p>
            <a:r>
              <a:rPr lang="ru-RU" sz="2800" dirty="0">
                <a:solidFill>
                  <a:srgbClr val="000000"/>
                </a:solidFill>
                <a:latin typeface="PtSans"/>
              </a:rPr>
              <a:t>Время потраченное на утренние приседания, прыжки и наклоны вернется к вам в виде энергии и бодрости.</a:t>
            </a:r>
            <a:endParaRPr lang="ru-RU" sz="2800" dirty="0"/>
          </a:p>
        </p:txBody>
      </p:sp>
      <p:sp>
        <p:nvSpPr>
          <p:cNvPr id="6" name="Номер слайда 5">
            <a:extLst>
              <a:ext uri="{FF2B5EF4-FFF2-40B4-BE49-F238E27FC236}">
                <a16:creationId xmlns:a16="http://schemas.microsoft.com/office/drawing/2014/main" xmlns="" id="{1488D5C7-0D43-9E19-BD41-9D5156738513}"/>
              </a:ext>
            </a:extLst>
          </p:cNvPr>
          <p:cNvSpPr>
            <a:spLocks noGrp="1"/>
          </p:cNvSpPr>
          <p:nvPr>
            <p:ph type="sldNum" sz="quarter" idx="12"/>
          </p:nvPr>
        </p:nvSpPr>
        <p:spPr/>
        <p:txBody>
          <a:bodyPr/>
          <a:lstStyle/>
          <a:p>
            <a:fld id="{EC44ADB9-D32C-4983-ACE9-2F6F0F581691}" type="slidenum">
              <a:rPr lang="ru-RU" smtClean="0"/>
              <a:t>10</a:t>
            </a:fld>
            <a:endParaRPr lang="ru-RU"/>
          </a:p>
        </p:txBody>
      </p:sp>
      <p:pic>
        <p:nvPicPr>
          <p:cNvPr id="7" name="Рисунок 6">
            <a:extLst>
              <a:ext uri="{FF2B5EF4-FFF2-40B4-BE49-F238E27FC236}">
                <a16:creationId xmlns:a16="http://schemas.microsoft.com/office/drawing/2014/main" xmlns="" id="{9600FC6C-B644-67F5-99A0-C22BFF25F660}"/>
              </a:ext>
            </a:extLst>
          </p:cNvPr>
          <p:cNvPicPr>
            <a:picLocks noChangeAspect="1"/>
          </p:cNvPicPr>
          <p:nvPr/>
        </p:nvPicPr>
        <p:blipFill>
          <a:blip r:embed="rId3"/>
          <a:stretch>
            <a:fillRect/>
          </a:stretch>
        </p:blipFill>
        <p:spPr>
          <a:xfrm>
            <a:off x="6477032" y="1905000"/>
            <a:ext cx="5114192" cy="3835644"/>
          </a:xfrm>
          <a:prstGeom prst="rect">
            <a:avLst/>
          </a:prstGeom>
        </p:spPr>
      </p:pic>
      <p:sp>
        <p:nvSpPr>
          <p:cNvPr id="8" name="TextBox 7">
            <a:extLst>
              <a:ext uri="{FF2B5EF4-FFF2-40B4-BE49-F238E27FC236}">
                <a16:creationId xmlns:a16="http://schemas.microsoft.com/office/drawing/2014/main" xmlns="" id="{467B71C8-8A58-1524-D430-CCF98A5A3FCB}"/>
              </a:ext>
            </a:extLst>
          </p:cNvPr>
          <p:cNvSpPr txBox="1"/>
          <p:nvPr/>
        </p:nvSpPr>
        <p:spPr>
          <a:xfrm>
            <a:off x="6477032" y="5525200"/>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301443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normAutofit/>
          </a:bodyPr>
          <a:lstStyle/>
          <a:p>
            <a:r>
              <a:rPr lang="ru-RU" dirty="0"/>
              <a:t>Мотивация к физическим упражнениям</a:t>
            </a:r>
          </a:p>
        </p:txBody>
      </p:sp>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687388" y="2258248"/>
            <a:ext cx="6373447" cy="2121569"/>
          </a:xfrm>
        </p:spPr>
        <p:txBody>
          <a:bodyPr>
            <a:noAutofit/>
          </a:bodyPr>
          <a:lstStyle/>
          <a:p>
            <a:pPr algn="l"/>
            <a:r>
              <a:rPr lang="ru-RU" sz="3200" dirty="0">
                <a:solidFill>
                  <a:schemeClr val="accent1"/>
                </a:solidFill>
                <a:latin typeface="PtSans"/>
              </a:rPr>
              <a:t>Победа не всегда означает быть первым, победа – это когда ты стал лучше, чем был.</a:t>
            </a:r>
          </a:p>
        </p:txBody>
      </p:sp>
      <p:sp>
        <p:nvSpPr>
          <p:cNvPr id="9" name="Объект 2">
            <a:extLst>
              <a:ext uri="{FF2B5EF4-FFF2-40B4-BE49-F238E27FC236}">
                <a16:creationId xmlns:a16="http://schemas.microsoft.com/office/drawing/2014/main" xmlns="" id="{D7C0F165-242E-6AC7-DE63-AF150C22EFEC}"/>
              </a:ext>
            </a:extLst>
          </p:cNvPr>
          <p:cNvSpPr txBox="1">
            <a:spLocks/>
          </p:cNvSpPr>
          <p:nvPr/>
        </p:nvSpPr>
        <p:spPr>
          <a:xfrm>
            <a:off x="6096000" y="4392169"/>
            <a:ext cx="5817850" cy="22148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3200" dirty="0">
                <a:solidFill>
                  <a:schemeClr val="accent1"/>
                </a:solidFill>
                <a:latin typeface="PtSans"/>
              </a:rPr>
              <a:t>Тренировки – это борьба с самим собой, со своим характером, ленью и обстоятельствами жизни.</a:t>
            </a:r>
            <a:endParaRPr lang="ru-RU" sz="3200" dirty="0">
              <a:solidFill>
                <a:schemeClr val="accent1"/>
              </a:solidFill>
            </a:endParaRPr>
          </a:p>
        </p:txBody>
      </p:sp>
      <p:sp>
        <p:nvSpPr>
          <p:cNvPr id="5" name="Номер слайда 4">
            <a:extLst>
              <a:ext uri="{FF2B5EF4-FFF2-40B4-BE49-F238E27FC236}">
                <a16:creationId xmlns:a16="http://schemas.microsoft.com/office/drawing/2014/main" xmlns="" id="{5B472F0B-1974-2E3A-CE3B-49024ADA6209}"/>
              </a:ext>
            </a:extLst>
          </p:cNvPr>
          <p:cNvSpPr>
            <a:spLocks noGrp="1"/>
          </p:cNvSpPr>
          <p:nvPr>
            <p:ph type="sldNum" sz="quarter" idx="12"/>
          </p:nvPr>
        </p:nvSpPr>
        <p:spPr/>
        <p:txBody>
          <a:bodyPr/>
          <a:lstStyle/>
          <a:p>
            <a:fld id="{EC44ADB9-D32C-4983-ACE9-2F6F0F581691}" type="slidenum">
              <a:rPr lang="ru-RU" smtClean="0"/>
              <a:t>11</a:t>
            </a:fld>
            <a:endParaRPr lang="ru-RU"/>
          </a:p>
        </p:txBody>
      </p:sp>
      <p:pic>
        <p:nvPicPr>
          <p:cNvPr id="10" name="Рисунок 9">
            <a:extLst>
              <a:ext uri="{FF2B5EF4-FFF2-40B4-BE49-F238E27FC236}">
                <a16:creationId xmlns:a16="http://schemas.microsoft.com/office/drawing/2014/main" xmlns="" id="{E347B143-F0B1-E44F-F87A-16AC2FAF8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462" y="1779625"/>
            <a:ext cx="1708926" cy="2214859"/>
          </a:xfrm>
          <a:prstGeom prst="rect">
            <a:avLst/>
          </a:prstGeom>
        </p:spPr>
      </p:pic>
      <p:pic>
        <p:nvPicPr>
          <p:cNvPr id="12" name="Рисунок 11" descr="Изображение выглядит как текст, спорт, спортивная игра, синий&#10;&#10;Автоматически созданное описание">
            <a:extLst>
              <a:ext uri="{FF2B5EF4-FFF2-40B4-BE49-F238E27FC236}">
                <a16:creationId xmlns:a16="http://schemas.microsoft.com/office/drawing/2014/main" xmlns="" id="{94947AFA-053D-C07A-124C-DE0B5EE7C8BB}"/>
              </a:ext>
            </a:extLst>
          </p:cNvPr>
          <p:cNvPicPr>
            <a:picLocks noChangeAspect="1"/>
          </p:cNvPicPr>
          <p:nvPr/>
        </p:nvPicPr>
        <p:blipFill rotWithShape="1">
          <a:blip r:embed="rId4">
            <a:extLst>
              <a:ext uri="{28A0092B-C50C-407E-A947-70E740481C1C}">
                <a14:useLocalDpi xmlns:a14="http://schemas.microsoft.com/office/drawing/2010/main" val="0"/>
              </a:ext>
            </a:extLst>
          </a:blip>
          <a:srcRect l="5541" t="6331" r="4233" b="18371"/>
          <a:stretch/>
        </p:blipFill>
        <p:spPr>
          <a:xfrm>
            <a:off x="2406258" y="3994484"/>
            <a:ext cx="2935706" cy="2415728"/>
          </a:xfrm>
          <a:prstGeom prst="rect">
            <a:avLst/>
          </a:prstGeom>
        </p:spPr>
      </p:pic>
      <p:sp>
        <p:nvSpPr>
          <p:cNvPr id="8" name="TextBox 7">
            <a:extLst>
              <a:ext uri="{FF2B5EF4-FFF2-40B4-BE49-F238E27FC236}">
                <a16:creationId xmlns:a16="http://schemas.microsoft.com/office/drawing/2014/main" xmlns="" id="{62274BE1-E1C3-D291-1FBA-7D3C7B92BF48}"/>
              </a:ext>
            </a:extLst>
          </p:cNvPr>
          <p:cNvSpPr txBox="1"/>
          <p:nvPr/>
        </p:nvSpPr>
        <p:spPr>
          <a:xfrm>
            <a:off x="2406258" y="6171185"/>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11" name="TextBox 10">
            <a:extLst>
              <a:ext uri="{FF2B5EF4-FFF2-40B4-BE49-F238E27FC236}">
                <a16:creationId xmlns:a16="http://schemas.microsoft.com/office/drawing/2014/main" xmlns="" id="{E4AFFE35-5BFA-3FD4-9047-992667E94D23}"/>
              </a:ext>
            </a:extLst>
          </p:cNvPr>
          <p:cNvSpPr txBox="1"/>
          <p:nvPr/>
        </p:nvSpPr>
        <p:spPr>
          <a:xfrm>
            <a:off x="8177444" y="3779040"/>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64583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a:extLst>
              <a:ext uri="{FF2B5EF4-FFF2-40B4-BE49-F238E27FC236}">
                <a16:creationId xmlns:a16="http://schemas.microsoft.com/office/drawing/2014/main" xmlns="" id="{D7C0F165-242E-6AC7-DE63-AF150C22EFEC}"/>
              </a:ext>
            </a:extLst>
          </p:cNvPr>
          <p:cNvSpPr txBox="1">
            <a:spLocks/>
          </p:cNvSpPr>
          <p:nvPr/>
        </p:nvSpPr>
        <p:spPr>
          <a:xfrm>
            <a:off x="3792841" y="2898517"/>
            <a:ext cx="5905794" cy="10609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ru-RU" sz="5400" b="1" dirty="0">
                <a:solidFill>
                  <a:srgbClr val="000000"/>
                </a:solidFill>
                <a:latin typeface="PtSans"/>
              </a:rPr>
              <a:t>СПАСИБО</a:t>
            </a:r>
            <a:endParaRPr lang="ru-RU" sz="5400" dirty="0"/>
          </a:p>
        </p:txBody>
      </p:sp>
      <p:sp>
        <p:nvSpPr>
          <p:cNvPr id="8" name="Номер слайда 7">
            <a:extLst>
              <a:ext uri="{FF2B5EF4-FFF2-40B4-BE49-F238E27FC236}">
                <a16:creationId xmlns:a16="http://schemas.microsoft.com/office/drawing/2014/main" xmlns="" id="{2973EF4D-4746-32EF-D1EB-9EAF6BA044DD}"/>
              </a:ext>
            </a:extLst>
          </p:cNvPr>
          <p:cNvSpPr>
            <a:spLocks noGrp="1"/>
          </p:cNvSpPr>
          <p:nvPr>
            <p:ph type="sldNum" sz="quarter" idx="12"/>
          </p:nvPr>
        </p:nvSpPr>
        <p:spPr/>
        <p:txBody>
          <a:bodyPr/>
          <a:lstStyle/>
          <a:p>
            <a:fld id="{EC44ADB9-D32C-4983-ACE9-2F6F0F581691}" type="slidenum">
              <a:rPr lang="ru-RU" smtClean="0"/>
              <a:t>12</a:t>
            </a:fld>
            <a:endParaRPr lang="ru-RU"/>
          </a:p>
        </p:txBody>
      </p:sp>
      <p:sp>
        <p:nvSpPr>
          <p:cNvPr id="11" name="Подзаголовок 2">
            <a:extLst>
              <a:ext uri="{FF2B5EF4-FFF2-40B4-BE49-F238E27FC236}">
                <a16:creationId xmlns:a16="http://schemas.microsoft.com/office/drawing/2014/main" xmlns="" id="{7403614C-B34E-BC46-FC23-20CB8C233264}"/>
              </a:ext>
            </a:extLst>
          </p:cNvPr>
          <p:cNvSpPr txBox="1">
            <a:spLocks/>
          </p:cNvSpPr>
          <p:nvPr/>
        </p:nvSpPr>
        <p:spPr>
          <a:xfrm>
            <a:off x="3101376" y="5516380"/>
            <a:ext cx="8915399" cy="124421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ru-RU" sz="1400" dirty="0"/>
              <a:t>Нагайцева И.В.</a:t>
            </a:r>
          </a:p>
          <a:p>
            <a:pPr algn="r"/>
            <a:r>
              <a:rPr lang="ru-RU" sz="1400" dirty="0"/>
              <a:t>Учитель физической культуры</a:t>
            </a:r>
          </a:p>
          <a:p>
            <a:pPr algn="r"/>
            <a:r>
              <a:rPr lang="ru-RU" sz="1400" dirty="0"/>
              <a:t>НОЧУ «Православный центр непрерывного </a:t>
            </a:r>
          </a:p>
          <a:p>
            <a:pPr algn="r"/>
            <a:r>
              <a:rPr lang="ru-RU" sz="1400" dirty="0"/>
              <a:t>образования во имя преп. Серафима Саровского», Москва</a:t>
            </a:r>
          </a:p>
        </p:txBody>
      </p:sp>
    </p:spTree>
    <p:extLst>
      <p:ext uri="{BB962C8B-B14F-4D97-AF65-F5344CB8AC3E}">
        <p14:creationId xmlns:p14="http://schemas.microsoft.com/office/powerpoint/2010/main" val="161210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630312-1B1A-BAB6-36F3-72AEAC401C08}"/>
              </a:ext>
            </a:extLst>
          </p:cNvPr>
          <p:cNvSpPr>
            <a:spLocks noGrp="1"/>
          </p:cNvSpPr>
          <p:nvPr>
            <p:ph type="title"/>
          </p:nvPr>
        </p:nvSpPr>
        <p:spPr/>
        <p:txBody>
          <a:bodyPr/>
          <a:lstStyle/>
          <a:p>
            <a:r>
              <a:rPr lang="ru-RU" dirty="0"/>
              <a:t>СОДЕРЖАНИЕ:</a:t>
            </a:r>
          </a:p>
        </p:txBody>
      </p:sp>
      <p:sp>
        <p:nvSpPr>
          <p:cNvPr id="3" name="Объект 2">
            <a:extLst>
              <a:ext uri="{FF2B5EF4-FFF2-40B4-BE49-F238E27FC236}">
                <a16:creationId xmlns:a16="http://schemas.microsoft.com/office/drawing/2014/main" xmlns="" id="{51B9354A-F948-3FBE-327B-FEB7550C327A}"/>
              </a:ext>
            </a:extLst>
          </p:cNvPr>
          <p:cNvSpPr>
            <a:spLocks noGrp="1"/>
          </p:cNvSpPr>
          <p:nvPr>
            <p:ph idx="1"/>
          </p:nvPr>
        </p:nvSpPr>
        <p:spPr>
          <a:xfrm>
            <a:off x="2075865" y="1905000"/>
            <a:ext cx="8915400" cy="3777622"/>
          </a:xfrm>
        </p:spPr>
        <p:txBody>
          <a:bodyPr>
            <a:normAutofit/>
          </a:bodyPr>
          <a:lstStyle/>
          <a:p>
            <a:r>
              <a:rPr lang="ru-RU" sz="2400" dirty="0"/>
              <a:t>Движение – это жизнь</a:t>
            </a:r>
          </a:p>
          <a:p>
            <a:r>
              <a:rPr lang="ru-RU" sz="2400" dirty="0"/>
              <a:t>Влияние физических упражнений на нашу жизнь</a:t>
            </a:r>
          </a:p>
          <a:p>
            <a:r>
              <a:rPr lang="ru-RU" sz="2400" dirty="0"/>
              <a:t>Полезные виды физической нагрузки</a:t>
            </a:r>
          </a:p>
          <a:p>
            <a:r>
              <a:rPr lang="ru-RU" sz="2400" dirty="0"/>
              <a:t>История Валентина Дикуля</a:t>
            </a:r>
          </a:p>
          <a:p>
            <a:r>
              <a:rPr lang="ru-RU" sz="2400" dirty="0"/>
              <a:t>Правила выполнения физических упражнений</a:t>
            </a:r>
          </a:p>
          <a:p>
            <a:r>
              <a:rPr lang="ru-RU" sz="2400" dirty="0"/>
              <a:t>Что нам дает утренняя зарядка</a:t>
            </a:r>
          </a:p>
          <a:p>
            <a:r>
              <a:rPr lang="ru-RU" sz="2400" dirty="0"/>
              <a:t>Мотивация детей на физические упражнения</a:t>
            </a:r>
          </a:p>
          <a:p>
            <a:endParaRPr lang="ru-RU" sz="2400" dirty="0"/>
          </a:p>
          <a:p>
            <a:endParaRPr lang="ru-RU" sz="2400" dirty="0"/>
          </a:p>
          <a:p>
            <a:endParaRPr lang="ru-RU" sz="2400" dirty="0"/>
          </a:p>
          <a:p>
            <a:endParaRPr lang="ru-RU" sz="2400" dirty="0"/>
          </a:p>
        </p:txBody>
      </p:sp>
      <p:sp>
        <p:nvSpPr>
          <p:cNvPr id="4" name="Номер слайда 3">
            <a:extLst>
              <a:ext uri="{FF2B5EF4-FFF2-40B4-BE49-F238E27FC236}">
                <a16:creationId xmlns:a16="http://schemas.microsoft.com/office/drawing/2014/main" xmlns="" id="{30F13B2E-B930-3391-CFFA-DEEA547F3320}"/>
              </a:ext>
            </a:extLst>
          </p:cNvPr>
          <p:cNvSpPr>
            <a:spLocks noGrp="1"/>
          </p:cNvSpPr>
          <p:nvPr>
            <p:ph type="sldNum" sz="quarter" idx="12"/>
          </p:nvPr>
        </p:nvSpPr>
        <p:spPr/>
        <p:txBody>
          <a:bodyPr/>
          <a:lstStyle/>
          <a:p>
            <a:fld id="{EC44ADB9-D32C-4983-ACE9-2F6F0F581691}" type="slidenum">
              <a:rPr lang="ru-RU" smtClean="0"/>
              <a:t>2</a:t>
            </a:fld>
            <a:endParaRPr lang="ru-RU"/>
          </a:p>
        </p:txBody>
      </p:sp>
    </p:spTree>
    <p:extLst>
      <p:ext uri="{BB962C8B-B14F-4D97-AF65-F5344CB8AC3E}">
        <p14:creationId xmlns:p14="http://schemas.microsoft.com/office/powerpoint/2010/main" val="322119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lstStyle/>
          <a:p>
            <a:r>
              <a:rPr lang="ru-RU" dirty="0"/>
              <a:t>Движение – это жизнь</a:t>
            </a:r>
          </a:p>
        </p:txBody>
      </p:sp>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5839326" y="1905000"/>
            <a:ext cx="6018212" cy="1656347"/>
          </a:xfrm>
        </p:spPr>
        <p:txBody>
          <a:bodyPr>
            <a:normAutofit/>
          </a:bodyPr>
          <a:lstStyle/>
          <a:p>
            <a:pPr marL="0" indent="0" algn="ctr">
              <a:buNone/>
            </a:pPr>
            <a:r>
              <a:rPr lang="ru-RU" sz="2800" dirty="0">
                <a:solidFill>
                  <a:srgbClr val="FF0000"/>
                </a:solidFill>
                <a:effectLst>
                  <a:outerShdw blurRad="38100" dist="38100" dir="2700000" algn="tl">
                    <a:srgbClr val="000000">
                      <a:alpha val="43137"/>
                    </a:srgbClr>
                  </a:outerShdw>
                </a:effectLst>
              </a:rPr>
              <a:t>Все живое движется, потому что существует и существует, потому что движется.</a:t>
            </a:r>
          </a:p>
        </p:txBody>
      </p:sp>
      <p:sp>
        <p:nvSpPr>
          <p:cNvPr id="4" name="Номер слайда 3">
            <a:extLst>
              <a:ext uri="{FF2B5EF4-FFF2-40B4-BE49-F238E27FC236}">
                <a16:creationId xmlns:a16="http://schemas.microsoft.com/office/drawing/2014/main" xmlns="" id="{5703FC19-01AD-020C-16D4-65D1A4E75F71}"/>
              </a:ext>
            </a:extLst>
          </p:cNvPr>
          <p:cNvSpPr>
            <a:spLocks noGrp="1"/>
          </p:cNvSpPr>
          <p:nvPr>
            <p:ph type="sldNum" sz="quarter" idx="12"/>
          </p:nvPr>
        </p:nvSpPr>
        <p:spPr/>
        <p:txBody>
          <a:bodyPr/>
          <a:lstStyle/>
          <a:p>
            <a:fld id="{EC44ADB9-D32C-4983-ACE9-2F6F0F581691}" type="slidenum">
              <a:rPr lang="ru-RU" smtClean="0"/>
              <a:t>3</a:t>
            </a:fld>
            <a:endParaRPr lang="ru-RU"/>
          </a:p>
        </p:txBody>
      </p:sp>
      <p:pic>
        <p:nvPicPr>
          <p:cNvPr id="5" name="Рисунок 4">
            <a:extLst>
              <a:ext uri="{FF2B5EF4-FFF2-40B4-BE49-F238E27FC236}">
                <a16:creationId xmlns:a16="http://schemas.microsoft.com/office/drawing/2014/main" xmlns="" id="{95E538C9-6C95-7255-CB45-8FC24CAE88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263" y="1587326"/>
            <a:ext cx="4027317" cy="2231605"/>
          </a:xfrm>
          <a:prstGeom prst="rect">
            <a:avLst/>
          </a:prstGeom>
          <a:effectLst>
            <a:outerShdw blurRad="63500" sx="102000" sy="102000" algn="ctr" rotWithShape="0">
              <a:prstClr val="black">
                <a:alpha val="40000"/>
              </a:prstClr>
            </a:outerShdw>
          </a:effectLst>
        </p:spPr>
      </p:pic>
      <p:pic>
        <p:nvPicPr>
          <p:cNvPr id="6" name="Рисунок 5">
            <a:extLst>
              <a:ext uri="{FF2B5EF4-FFF2-40B4-BE49-F238E27FC236}">
                <a16:creationId xmlns:a16="http://schemas.microsoft.com/office/drawing/2014/main" xmlns="" id="{B6029B84-2079-C411-E366-57A397E233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7921" y="4137991"/>
            <a:ext cx="4027317" cy="2265366"/>
          </a:xfrm>
          <a:prstGeom prst="rect">
            <a:avLst/>
          </a:prstGeom>
          <a:effectLst>
            <a:outerShdw blurRad="63500" sx="102000" sy="102000" algn="ctr" rotWithShape="0">
              <a:prstClr val="black">
                <a:alpha val="40000"/>
              </a:prstClr>
            </a:outerShdw>
          </a:effectLst>
        </p:spPr>
      </p:pic>
      <p:sp>
        <p:nvSpPr>
          <p:cNvPr id="8" name="Объект 2">
            <a:extLst>
              <a:ext uri="{FF2B5EF4-FFF2-40B4-BE49-F238E27FC236}">
                <a16:creationId xmlns:a16="http://schemas.microsoft.com/office/drawing/2014/main" xmlns="" id="{7EEA351E-6A96-2018-2FC8-1DE27B93F802}"/>
              </a:ext>
            </a:extLst>
          </p:cNvPr>
          <p:cNvSpPr txBox="1">
            <a:spLocks/>
          </p:cNvSpPr>
          <p:nvPr/>
        </p:nvSpPr>
        <p:spPr>
          <a:xfrm>
            <a:off x="7836568" y="4014063"/>
            <a:ext cx="4020970" cy="238929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ru-RU" sz="2000" dirty="0">
                <a:solidFill>
                  <a:schemeClr val="tx1"/>
                </a:solidFill>
              </a:rPr>
              <a:t>Ничто так не истощает и не разрушает человека, как продолжительное физическое бездействие. Жизнь требует движения.</a:t>
            </a:r>
          </a:p>
          <a:p>
            <a:pPr marL="0" indent="0" algn="ctr">
              <a:buFont typeface="Wingdings 3" charset="2"/>
              <a:buNone/>
            </a:pPr>
            <a:endParaRPr lang="ru-RU" sz="2000" dirty="0">
              <a:solidFill>
                <a:schemeClr val="tx1"/>
              </a:solidFill>
            </a:endParaRPr>
          </a:p>
          <a:p>
            <a:pPr marL="0" indent="0" algn="r">
              <a:buFont typeface="Wingdings 3" charset="2"/>
              <a:buNone/>
            </a:pPr>
            <a:r>
              <a:rPr lang="ru-RU" sz="2000" dirty="0">
                <a:solidFill>
                  <a:schemeClr val="tx1"/>
                </a:solidFill>
              </a:rPr>
              <a:t>Аристотель</a:t>
            </a:r>
          </a:p>
        </p:txBody>
      </p:sp>
      <p:sp>
        <p:nvSpPr>
          <p:cNvPr id="7" name="TextBox 6">
            <a:extLst>
              <a:ext uri="{FF2B5EF4-FFF2-40B4-BE49-F238E27FC236}">
                <a16:creationId xmlns:a16="http://schemas.microsoft.com/office/drawing/2014/main" xmlns="" id="{79E02BA1-A12E-E132-2EEB-9DDCE2A80B5A}"/>
              </a:ext>
            </a:extLst>
          </p:cNvPr>
          <p:cNvSpPr txBox="1"/>
          <p:nvPr/>
        </p:nvSpPr>
        <p:spPr>
          <a:xfrm>
            <a:off x="1524263" y="3584207"/>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9" name="TextBox 8">
            <a:extLst>
              <a:ext uri="{FF2B5EF4-FFF2-40B4-BE49-F238E27FC236}">
                <a16:creationId xmlns:a16="http://schemas.microsoft.com/office/drawing/2014/main" xmlns="" id="{E05AE254-D17C-CC76-F002-F604BEFB9FBF}"/>
              </a:ext>
            </a:extLst>
          </p:cNvPr>
          <p:cNvSpPr txBox="1"/>
          <p:nvPr/>
        </p:nvSpPr>
        <p:spPr>
          <a:xfrm>
            <a:off x="3537921" y="6157874"/>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410539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normAutofit/>
          </a:bodyPr>
          <a:lstStyle/>
          <a:p>
            <a:r>
              <a:rPr lang="ru-RU" dirty="0"/>
              <a:t>Влияние физических упражнений на нашу жизнь</a:t>
            </a:r>
          </a:p>
        </p:txBody>
      </p:sp>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6426310" y="2182665"/>
            <a:ext cx="5351488" cy="4311381"/>
          </a:xfrm>
        </p:spPr>
        <p:txBody>
          <a:bodyPr>
            <a:normAutofit/>
          </a:bodyPr>
          <a:lstStyle/>
          <a:p>
            <a:pPr marL="0" indent="0">
              <a:buNone/>
            </a:pPr>
            <a:r>
              <a:rPr lang="ru-RU" sz="2400" dirty="0"/>
              <a:t>Занятие физической культурой и спортом эффективно решают задачи укрепления здоровья и развития физических способностей.</a:t>
            </a:r>
          </a:p>
          <a:p>
            <a:pPr marL="0" indent="0">
              <a:buNone/>
            </a:pPr>
            <a:endParaRPr lang="ru-RU" sz="2400" dirty="0"/>
          </a:p>
          <a:p>
            <a:pPr marL="0" indent="0">
              <a:buNone/>
            </a:pPr>
            <a:r>
              <a:rPr lang="ru-RU" sz="2400" dirty="0"/>
              <a:t>Упражнения способствуют хорошему настроению и высокой производительности умственной деятельности.</a:t>
            </a:r>
          </a:p>
        </p:txBody>
      </p:sp>
      <p:sp>
        <p:nvSpPr>
          <p:cNvPr id="4" name="Номер слайда 3">
            <a:extLst>
              <a:ext uri="{FF2B5EF4-FFF2-40B4-BE49-F238E27FC236}">
                <a16:creationId xmlns:a16="http://schemas.microsoft.com/office/drawing/2014/main" xmlns="" id="{4EF247F3-EBF5-E4F5-5AEE-9EA4E15986A6}"/>
              </a:ext>
            </a:extLst>
          </p:cNvPr>
          <p:cNvSpPr>
            <a:spLocks noGrp="1"/>
          </p:cNvSpPr>
          <p:nvPr>
            <p:ph type="sldNum" sz="quarter" idx="12"/>
          </p:nvPr>
        </p:nvSpPr>
        <p:spPr/>
        <p:txBody>
          <a:bodyPr/>
          <a:lstStyle/>
          <a:p>
            <a:fld id="{EC44ADB9-D32C-4983-ACE9-2F6F0F581691}" type="slidenum">
              <a:rPr lang="ru-RU" smtClean="0"/>
              <a:t>4</a:t>
            </a:fld>
            <a:endParaRPr lang="ru-RU"/>
          </a:p>
        </p:txBody>
      </p:sp>
      <p:pic>
        <p:nvPicPr>
          <p:cNvPr id="2052" name="Picture 4">
            <a:extLst>
              <a:ext uri="{FF2B5EF4-FFF2-40B4-BE49-F238E27FC236}">
                <a16:creationId xmlns:a16="http://schemas.microsoft.com/office/drawing/2014/main" xmlns="" id="{AE15F1AC-2D28-5E83-ED4F-0EE4E9A108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9628" y="2302389"/>
            <a:ext cx="4046484" cy="40719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E4CA3E4-5176-3960-4E7D-01793F177F3E}"/>
              </a:ext>
            </a:extLst>
          </p:cNvPr>
          <p:cNvSpPr txBox="1"/>
          <p:nvPr/>
        </p:nvSpPr>
        <p:spPr>
          <a:xfrm>
            <a:off x="1879628" y="6158879"/>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3456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normAutofit/>
          </a:bodyPr>
          <a:lstStyle/>
          <a:p>
            <a:r>
              <a:rPr lang="ru-RU" dirty="0"/>
              <a:t>Полезные виды физической нагрузки</a:t>
            </a:r>
          </a:p>
        </p:txBody>
      </p:sp>
      <p:sp>
        <p:nvSpPr>
          <p:cNvPr id="4" name="Номер слайда 3">
            <a:extLst>
              <a:ext uri="{FF2B5EF4-FFF2-40B4-BE49-F238E27FC236}">
                <a16:creationId xmlns:a16="http://schemas.microsoft.com/office/drawing/2014/main" xmlns="" id="{BD84E2F6-E31E-38CC-0E44-C28493FDFB6F}"/>
              </a:ext>
            </a:extLst>
          </p:cNvPr>
          <p:cNvSpPr>
            <a:spLocks noGrp="1"/>
          </p:cNvSpPr>
          <p:nvPr>
            <p:ph type="sldNum" sz="quarter" idx="12"/>
          </p:nvPr>
        </p:nvSpPr>
        <p:spPr/>
        <p:txBody>
          <a:bodyPr/>
          <a:lstStyle/>
          <a:p>
            <a:fld id="{EC44ADB9-D32C-4983-ACE9-2F6F0F581691}" type="slidenum">
              <a:rPr lang="ru-RU" smtClean="0"/>
              <a:t>5</a:t>
            </a:fld>
            <a:endParaRPr lang="ru-RU"/>
          </a:p>
        </p:txBody>
      </p:sp>
      <p:sp>
        <p:nvSpPr>
          <p:cNvPr id="9" name="Объект 2">
            <a:extLst>
              <a:ext uri="{FF2B5EF4-FFF2-40B4-BE49-F238E27FC236}">
                <a16:creationId xmlns:a16="http://schemas.microsoft.com/office/drawing/2014/main" xmlns="" id="{7608BEAE-EC9C-40F4-D8FD-EEB065D41968}"/>
              </a:ext>
            </a:extLst>
          </p:cNvPr>
          <p:cNvSpPr txBox="1">
            <a:spLocks/>
          </p:cNvSpPr>
          <p:nvPr/>
        </p:nvSpPr>
        <p:spPr>
          <a:xfrm>
            <a:off x="2117559" y="1700463"/>
            <a:ext cx="3400926" cy="453342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Спорт, ребята, очень нужен.</a:t>
            </a:r>
          </a:p>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Мы со спортом очень дружим.</a:t>
            </a:r>
          </a:p>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Спорт – помощник!</a:t>
            </a:r>
          </a:p>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Спорт – здоровье!</a:t>
            </a:r>
          </a:p>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Спорт – игра!</a:t>
            </a:r>
          </a:p>
          <a:p>
            <a:pPr marL="0" indent="0" algn="ctr">
              <a:buFont typeface="Wingdings 3" charset="2"/>
              <a:buNone/>
            </a:pPr>
            <a:r>
              <a:rPr lang="ru-RU" sz="2800" dirty="0">
                <a:solidFill>
                  <a:srgbClr val="FF0000"/>
                </a:solidFill>
                <a:effectLst>
                  <a:outerShdw blurRad="38100" dist="38100" dir="2700000" algn="tl">
                    <a:srgbClr val="000000">
                      <a:alpha val="43137"/>
                    </a:srgbClr>
                  </a:outerShdw>
                </a:effectLst>
              </a:rPr>
              <a:t>Физкульт-ура!!!</a:t>
            </a:r>
          </a:p>
        </p:txBody>
      </p:sp>
      <p:grpSp>
        <p:nvGrpSpPr>
          <p:cNvPr id="28" name="Группа 27">
            <a:extLst>
              <a:ext uri="{FF2B5EF4-FFF2-40B4-BE49-F238E27FC236}">
                <a16:creationId xmlns:a16="http://schemas.microsoft.com/office/drawing/2014/main" xmlns="" id="{94B83184-CCBD-6D5E-857E-A5E41C6728E5}"/>
              </a:ext>
            </a:extLst>
          </p:cNvPr>
          <p:cNvGrpSpPr/>
          <p:nvPr/>
        </p:nvGrpSpPr>
        <p:grpSpPr>
          <a:xfrm>
            <a:off x="5801347" y="1905000"/>
            <a:ext cx="5943928" cy="4187491"/>
            <a:chOff x="5993851" y="1905000"/>
            <a:chExt cx="5943928" cy="4187491"/>
          </a:xfrm>
        </p:grpSpPr>
        <p:pic>
          <p:nvPicPr>
            <p:cNvPr id="20" name="Рисунок 19">
              <a:extLst>
                <a:ext uri="{FF2B5EF4-FFF2-40B4-BE49-F238E27FC236}">
                  <a16:creationId xmlns:a16="http://schemas.microsoft.com/office/drawing/2014/main" xmlns="" id="{EBCC2DC3-6FCD-AFA7-965F-E761FFE63F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3851" y="1905000"/>
              <a:ext cx="2026906" cy="4187491"/>
            </a:xfrm>
            <a:prstGeom prst="rect">
              <a:avLst/>
            </a:prstGeom>
          </p:spPr>
        </p:pic>
        <p:pic>
          <p:nvPicPr>
            <p:cNvPr id="22" name="Рисунок 21">
              <a:extLst>
                <a:ext uri="{FF2B5EF4-FFF2-40B4-BE49-F238E27FC236}">
                  <a16:creationId xmlns:a16="http://schemas.microsoft.com/office/drawing/2014/main" xmlns="" id="{6A983D54-A07A-7ED3-8A82-B494BB5CA1F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39059" y="1905000"/>
              <a:ext cx="1899743" cy="4093441"/>
            </a:xfrm>
            <a:prstGeom prst="rect">
              <a:avLst/>
            </a:prstGeom>
          </p:spPr>
        </p:pic>
        <p:pic>
          <p:nvPicPr>
            <p:cNvPr id="25" name="Рисунок 24">
              <a:extLst>
                <a:ext uri="{FF2B5EF4-FFF2-40B4-BE49-F238E27FC236}">
                  <a16:creationId xmlns:a16="http://schemas.microsoft.com/office/drawing/2014/main" xmlns="" id="{1E71CF5D-7C43-94A2-55AF-024A5CBAA78C}"/>
                </a:ext>
              </a:extLst>
            </p:cNvPr>
            <p:cNvPicPr>
              <a:picLocks noChangeAspect="1"/>
            </p:cNvPicPr>
            <p:nvPr/>
          </p:nvPicPr>
          <p:blipFill>
            <a:blip r:embed="rId5"/>
            <a:stretch>
              <a:fillRect/>
            </a:stretch>
          </p:blipFill>
          <p:spPr>
            <a:xfrm>
              <a:off x="10157104" y="3998745"/>
              <a:ext cx="1780675" cy="2042212"/>
            </a:xfrm>
            <a:prstGeom prst="rect">
              <a:avLst/>
            </a:prstGeom>
          </p:spPr>
        </p:pic>
        <p:pic>
          <p:nvPicPr>
            <p:cNvPr id="27" name="Рисунок 26">
              <a:extLst>
                <a:ext uri="{FF2B5EF4-FFF2-40B4-BE49-F238E27FC236}">
                  <a16:creationId xmlns:a16="http://schemas.microsoft.com/office/drawing/2014/main" xmlns="" id="{88B8279C-4CDE-B8FB-26F6-ACE5A1B1A54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2566" y="1905000"/>
              <a:ext cx="1833337" cy="2042212"/>
            </a:xfrm>
            <a:prstGeom prst="rect">
              <a:avLst/>
            </a:prstGeom>
          </p:spPr>
        </p:pic>
      </p:grpSp>
      <p:sp>
        <p:nvSpPr>
          <p:cNvPr id="10" name="TextBox 9">
            <a:extLst>
              <a:ext uri="{FF2B5EF4-FFF2-40B4-BE49-F238E27FC236}">
                <a16:creationId xmlns:a16="http://schemas.microsoft.com/office/drawing/2014/main" xmlns="" id="{D2CD8562-BA42-0C8B-8FAC-81F5B27A9688}"/>
              </a:ext>
            </a:extLst>
          </p:cNvPr>
          <p:cNvSpPr txBox="1"/>
          <p:nvPr/>
        </p:nvSpPr>
        <p:spPr>
          <a:xfrm>
            <a:off x="5987319" y="3528974"/>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229515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1A44C337-3893-4B29-A265-B1329150B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33" name="Group 1032">
            <a:extLst>
              <a:ext uri="{FF2B5EF4-FFF2-40B4-BE49-F238E27FC236}">
                <a16:creationId xmlns:a16="http://schemas.microsoft.com/office/drawing/2014/main" xmlns="" id="{81E0B358-1267-4844-8B3D-B7A279B4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36169" y="228600"/>
            <a:ext cx="2851523" cy="6638625"/>
            <a:chOff x="2487613" y="285750"/>
            <a:chExt cx="2428875" cy="5654676"/>
          </a:xfrm>
        </p:grpSpPr>
        <p:sp>
          <p:nvSpPr>
            <p:cNvPr id="1034" name="Freeform 11">
              <a:extLst>
                <a:ext uri="{FF2B5EF4-FFF2-40B4-BE49-F238E27FC236}">
                  <a16:creationId xmlns:a16="http://schemas.microsoft.com/office/drawing/2014/main" xmlns="" id="{B24AA06A-F1A5-4BB3-9486-9AE7A53B3F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5" name="Freeform 12">
              <a:extLst>
                <a:ext uri="{FF2B5EF4-FFF2-40B4-BE49-F238E27FC236}">
                  <a16:creationId xmlns:a16="http://schemas.microsoft.com/office/drawing/2014/main" xmlns="" id="{BDF97590-C600-44CB-9303-4A3679F51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6" name="Freeform 13">
              <a:extLst>
                <a:ext uri="{FF2B5EF4-FFF2-40B4-BE49-F238E27FC236}">
                  <a16:creationId xmlns:a16="http://schemas.microsoft.com/office/drawing/2014/main" xmlns="" id="{A9BBE156-3FFA-4DC4-8468-35BD28DDC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37" name="Freeform 14">
              <a:extLst>
                <a:ext uri="{FF2B5EF4-FFF2-40B4-BE49-F238E27FC236}">
                  <a16:creationId xmlns:a16="http://schemas.microsoft.com/office/drawing/2014/main" xmlns="" id="{F7960DE5-3810-4B1E-B1E2-3BAFEA91E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38" name="Freeform 15">
              <a:extLst>
                <a:ext uri="{FF2B5EF4-FFF2-40B4-BE49-F238E27FC236}">
                  <a16:creationId xmlns:a16="http://schemas.microsoft.com/office/drawing/2014/main" xmlns="" id="{359E957C-CE11-446F-8AA7-B3E98390B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39" name="Freeform 16">
              <a:extLst>
                <a:ext uri="{FF2B5EF4-FFF2-40B4-BE49-F238E27FC236}">
                  <a16:creationId xmlns:a16="http://schemas.microsoft.com/office/drawing/2014/main" xmlns="" id="{A3E9FE34-CA9E-4443-BEBF-D1B9A1C6C2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0" name="Freeform 17">
              <a:extLst>
                <a:ext uri="{FF2B5EF4-FFF2-40B4-BE49-F238E27FC236}">
                  <a16:creationId xmlns:a16="http://schemas.microsoft.com/office/drawing/2014/main" xmlns="" id="{4F39D814-8A48-4509-BDEB-826F10659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1" name="Freeform 18">
              <a:extLst>
                <a:ext uri="{FF2B5EF4-FFF2-40B4-BE49-F238E27FC236}">
                  <a16:creationId xmlns:a16="http://schemas.microsoft.com/office/drawing/2014/main" xmlns="" id="{8C6D08C0-8C49-4B87-9CF4-A1F08714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2" name="Freeform 19">
              <a:extLst>
                <a:ext uri="{FF2B5EF4-FFF2-40B4-BE49-F238E27FC236}">
                  <a16:creationId xmlns:a16="http://schemas.microsoft.com/office/drawing/2014/main" xmlns="" id="{308C612B-4C0D-4863-B9CD-F86ABAA1B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3" name="Freeform 20">
              <a:extLst>
                <a:ext uri="{FF2B5EF4-FFF2-40B4-BE49-F238E27FC236}">
                  <a16:creationId xmlns:a16="http://schemas.microsoft.com/office/drawing/2014/main" xmlns="" id="{600B1EC8-1B55-4390-A183-C33B5E227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4" name="Freeform 21">
              <a:extLst>
                <a:ext uri="{FF2B5EF4-FFF2-40B4-BE49-F238E27FC236}">
                  <a16:creationId xmlns:a16="http://schemas.microsoft.com/office/drawing/2014/main" xmlns="" id="{1790A225-91E1-4BE5-A801-5F1E32721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5" name="Freeform 22">
              <a:extLst>
                <a:ext uri="{FF2B5EF4-FFF2-40B4-BE49-F238E27FC236}">
                  <a16:creationId xmlns:a16="http://schemas.microsoft.com/office/drawing/2014/main" xmlns="" id="{DFFC46A2-6BBF-47FD-BC17-5EE1DF7CB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47" name="Group 1046">
            <a:extLst>
              <a:ext uri="{FF2B5EF4-FFF2-40B4-BE49-F238E27FC236}">
                <a16:creationId xmlns:a16="http://schemas.microsoft.com/office/drawing/2014/main" xmlns="" id="{AF44CA9C-80E8-44E1-A79C-D6EBFC73BCA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77117" y="-786"/>
            <a:ext cx="2356675" cy="6854040"/>
            <a:chOff x="6627813" y="194833"/>
            <a:chExt cx="1952625" cy="5678918"/>
          </a:xfrm>
        </p:grpSpPr>
        <p:sp>
          <p:nvSpPr>
            <p:cNvPr id="1048" name="Freeform 27">
              <a:extLst>
                <a:ext uri="{FF2B5EF4-FFF2-40B4-BE49-F238E27FC236}">
                  <a16:creationId xmlns:a16="http://schemas.microsoft.com/office/drawing/2014/main" xmlns="" id="{8CB9417F-98D9-4998-B00B-A5932E4C7D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9" name="Freeform 28">
              <a:extLst>
                <a:ext uri="{FF2B5EF4-FFF2-40B4-BE49-F238E27FC236}">
                  <a16:creationId xmlns:a16="http://schemas.microsoft.com/office/drawing/2014/main" xmlns="" id="{FA79AA3D-583E-4A1E-AF7E-CBD980F59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0" name="Freeform 29">
              <a:extLst>
                <a:ext uri="{FF2B5EF4-FFF2-40B4-BE49-F238E27FC236}">
                  <a16:creationId xmlns:a16="http://schemas.microsoft.com/office/drawing/2014/main" xmlns="" id="{D80C9F17-A6B2-4A12-BC77-F84264A669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1" name="Freeform 30">
              <a:extLst>
                <a:ext uri="{FF2B5EF4-FFF2-40B4-BE49-F238E27FC236}">
                  <a16:creationId xmlns:a16="http://schemas.microsoft.com/office/drawing/2014/main" xmlns="" id="{949C9A53-ED97-44CE-BDD5-ED24892116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2" name="Freeform 31">
              <a:extLst>
                <a:ext uri="{FF2B5EF4-FFF2-40B4-BE49-F238E27FC236}">
                  <a16:creationId xmlns:a16="http://schemas.microsoft.com/office/drawing/2014/main" xmlns="" id="{0F9FDAE7-225B-4072-8907-6EAA06174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53" name="Freeform 32">
              <a:extLst>
                <a:ext uri="{FF2B5EF4-FFF2-40B4-BE49-F238E27FC236}">
                  <a16:creationId xmlns:a16="http://schemas.microsoft.com/office/drawing/2014/main" xmlns="" id="{9D49818B-8EA3-4B41-9783-EFE0C618C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4" name="Freeform 33">
              <a:extLst>
                <a:ext uri="{FF2B5EF4-FFF2-40B4-BE49-F238E27FC236}">
                  <a16:creationId xmlns:a16="http://schemas.microsoft.com/office/drawing/2014/main" xmlns="" id="{01903E65-D822-4457-B0A5-2F4168224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5" name="Freeform 34">
              <a:extLst>
                <a:ext uri="{FF2B5EF4-FFF2-40B4-BE49-F238E27FC236}">
                  <a16:creationId xmlns:a16="http://schemas.microsoft.com/office/drawing/2014/main" xmlns="" id="{A5CF9DAB-75BF-43D9-B1E7-817D1FAA0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56" name="Freeform 35">
              <a:extLst>
                <a:ext uri="{FF2B5EF4-FFF2-40B4-BE49-F238E27FC236}">
                  <a16:creationId xmlns:a16="http://schemas.microsoft.com/office/drawing/2014/main" xmlns="" id="{BB22916D-4BCF-4A4C-8714-A2564D34C3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7" name="Freeform 36">
              <a:extLst>
                <a:ext uri="{FF2B5EF4-FFF2-40B4-BE49-F238E27FC236}">
                  <a16:creationId xmlns:a16="http://schemas.microsoft.com/office/drawing/2014/main" xmlns="" id="{4CD9F734-569E-44E7-BD53-6214E0F18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8" name="Freeform 37">
              <a:extLst>
                <a:ext uri="{FF2B5EF4-FFF2-40B4-BE49-F238E27FC236}">
                  <a16:creationId xmlns:a16="http://schemas.microsoft.com/office/drawing/2014/main" xmlns="" id="{7A5DAACB-2F42-40C8-BF6A-75B79299F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9" name="Freeform 38">
              <a:extLst>
                <a:ext uri="{FF2B5EF4-FFF2-40B4-BE49-F238E27FC236}">
                  <a16:creationId xmlns:a16="http://schemas.microsoft.com/office/drawing/2014/main" xmlns="" id="{AD78E0F9-8568-4672-A22F-4ED5B1A96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a:xfrm>
            <a:off x="6483096" y="624110"/>
            <a:ext cx="5021516" cy="1280890"/>
          </a:xfrm>
        </p:spPr>
        <p:txBody>
          <a:bodyPr>
            <a:normAutofit/>
          </a:bodyPr>
          <a:lstStyle/>
          <a:p>
            <a:r>
              <a:rPr lang="ru-RU" dirty="0"/>
              <a:t>История В. Дикуля</a:t>
            </a:r>
          </a:p>
        </p:txBody>
      </p:sp>
      <p:sp>
        <p:nvSpPr>
          <p:cNvPr id="1061" name="Rectangle 1060">
            <a:extLst>
              <a:ext uri="{FF2B5EF4-FFF2-40B4-BE49-F238E27FC236}">
                <a16:creationId xmlns:a16="http://schemas.microsoft.com/office/drawing/2014/main" xmlns="" id="{AA5CD610-ED7C-4CED-A9A1-174432C88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3" name="Freeform 11">
            <a:extLst>
              <a:ext uri="{FF2B5EF4-FFF2-40B4-BE49-F238E27FC236}">
                <a16:creationId xmlns:a16="http://schemas.microsoft.com/office/drawing/2014/main" xmlns="" id="{0C4379BF-8C7A-480A-BC36-DA55D92A9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26" name="Picture 2">
            <a:extLst>
              <a:ext uri="{FF2B5EF4-FFF2-40B4-BE49-F238E27FC236}">
                <a16:creationId xmlns:a16="http://schemas.microsoft.com/office/drawing/2014/main" xmlns="" id="{B125E691-8C41-211F-2803-2D850890664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6029330" y="1707447"/>
            <a:ext cx="5874071" cy="4615075"/>
          </a:xfrm>
        </p:spPr>
        <p:txBody>
          <a:bodyPr>
            <a:normAutofit/>
          </a:bodyPr>
          <a:lstStyle/>
          <a:p>
            <a:pPr marL="0" indent="0">
              <a:buNone/>
            </a:pPr>
            <a:r>
              <a:rPr lang="ru-RU" b="0" i="0" dirty="0">
                <a:solidFill>
                  <a:srgbClr val="3F1F1E"/>
                </a:solidFill>
                <a:effectLst/>
                <a:latin typeface="Trebuchet MS" panose="020B0603020202020204" pitchFamily="34" charset="0"/>
              </a:rPr>
              <a:t>Валентин Иванович Дикуль – его история жизни больше похожа на сценарий фильма, в котором человек преодолевает множество препятствий, которые преподносит ему жизнь, и с честью выходит победителем. </a:t>
            </a:r>
          </a:p>
          <a:p>
            <a:pPr marL="0" indent="0">
              <a:buNone/>
            </a:pPr>
            <a:endParaRPr lang="ru-RU" dirty="0">
              <a:solidFill>
                <a:srgbClr val="3F1F1E"/>
              </a:solidFill>
              <a:latin typeface="Trebuchet MS" panose="020B0603020202020204" pitchFamily="34" charset="0"/>
            </a:endParaRPr>
          </a:p>
          <a:p>
            <a:pPr marL="0" indent="0">
              <a:buNone/>
            </a:pPr>
            <a:endParaRPr lang="ru-RU" dirty="0"/>
          </a:p>
        </p:txBody>
      </p:sp>
      <p:sp>
        <p:nvSpPr>
          <p:cNvPr id="4" name="Номер слайда 3">
            <a:extLst>
              <a:ext uri="{FF2B5EF4-FFF2-40B4-BE49-F238E27FC236}">
                <a16:creationId xmlns:a16="http://schemas.microsoft.com/office/drawing/2014/main" xmlns="" id="{40A1F09C-78FA-D6BE-2C12-F33DCA8D337B}"/>
              </a:ext>
            </a:extLst>
          </p:cNvPr>
          <p:cNvSpPr>
            <a:spLocks noGrp="1"/>
          </p:cNvSpPr>
          <p:nvPr>
            <p:ph type="sldNum" sz="quarter" idx="12"/>
          </p:nvPr>
        </p:nvSpPr>
        <p:spPr>
          <a:xfrm>
            <a:off x="4992723" y="766308"/>
            <a:ext cx="779767" cy="365125"/>
          </a:xfrm>
        </p:spPr>
        <p:txBody>
          <a:bodyPr/>
          <a:lstStyle/>
          <a:p>
            <a:fld id="{EC44ADB9-D32C-4983-ACE9-2F6F0F581691}" type="slidenum">
              <a:rPr lang="ru-RU" smtClean="0"/>
              <a:t>6</a:t>
            </a:fld>
            <a:endParaRPr lang="ru-RU" dirty="0"/>
          </a:p>
        </p:txBody>
      </p:sp>
      <p:pic>
        <p:nvPicPr>
          <p:cNvPr id="1028" name="Picture 4">
            <a:extLst>
              <a:ext uri="{FF2B5EF4-FFF2-40B4-BE49-F238E27FC236}">
                <a16:creationId xmlns:a16="http://schemas.microsoft.com/office/drawing/2014/main" xmlns="" id="{5D5F62B8-9842-019E-680A-EC7F6F7B7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439" y="3419032"/>
            <a:ext cx="4523187" cy="301545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xmlns="" id="{681BC3F6-0B1B-BCAF-AEDB-37BCFB043AC8}"/>
              </a:ext>
            </a:extLst>
          </p:cNvPr>
          <p:cNvSpPr txBox="1"/>
          <p:nvPr/>
        </p:nvSpPr>
        <p:spPr>
          <a:xfrm>
            <a:off x="0" y="6619075"/>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37" name="TextBox 36">
            <a:extLst>
              <a:ext uri="{FF2B5EF4-FFF2-40B4-BE49-F238E27FC236}">
                <a16:creationId xmlns:a16="http://schemas.microsoft.com/office/drawing/2014/main" xmlns="" id="{210A62EE-5512-B9B3-02E8-DA1BDB88AD7B}"/>
              </a:ext>
            </a:extLst>
          </p:cNvPr>
          <p:cNvSpPr txBox="1"/>
          <p:nvPr/>
        </p:nvSpPr>
        <p:spPr>
          <a:xfrm>
            <a:off x="6358270" y="6114252"/>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321587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иа в Интернете 3" title="Валентин Дикуль - силовые цирковые трюки с гирями, стальными шарами, автомобилем">
            <a:hlinkClick r:id="" action="ppaction://media"/>
            <a:extLst>
              <a:ext uri="{FF2B5EF4-FFF2-40B4-BE49-F238E27FC236}">
                <a16:creationId xmlns:a16="http://schemas.microsoft.com/office/drawing/2014/main" xmlns="" id="{D7616283-0F85-22C0-7BCB-8F100C07D371}"/>
              </a:ext>
            </a:extLst>
          </p:cNvPr>
          <p:cNvPicPr>
            <a:picLocks noGrp="1" noRot="1" noChangeAspect="1"/>
          </p:cNvPicPr>
          <p:nvPr>
            <p:ph idx="1"/>
            <a:videoFile r:link="rId1"/>
          </p:nvPr>
        </p:nvPicPr>
        <p:blipFill>
          <a:blip r:embed="rId4"/>
          <a:stretch>
            <a:fillRect/>
          </a:stretch>
        </p:blipFill>
        <p:spPr>
          <a:xfrm>
            <a:off x="3112168" y="952458"/>
            <a:ext cx="7668127" cy="5751700"/>
          </a:xfrm>
          <a:prstGeom prst="rect">
            <a:avLst/>
          </a:prstGeom>
        </p:spPr>
      </p:pic>
      <p:sp>
        <p:nvSpPr>
          <p:cNvPr id="5" name="Номер слайда 4">
            <a:extLst>
              <a:ext uri="{FF2B5EF4-FFF2-40B4-BE49-F238E27FC236}">
                <a16:creationId xmlns:a16="http://schemas.microsoft.com/office/drawing/2014/main" xmlns="" id="{20A9F4DD-B478-635F-6BAA-44133E469AE3}"/>
              </a:ext>
            </a:extLst>
          </p:cNvPr>
          <p:cNvSpPr>
            <a:spLocks noGrp="1"/>
          </p:cNvSpPr>
          <p:nvPr>
            <p:ph type="sldNum" sz="quarter" idx="12"/>
          </p:nvPr>
        </p:nvSpPr>
        <p:spPr/>
        <p:txBody>
          <a:bodyPr/>
          <a:lstStyle/>
          <a:p>
            <a:fld id="{EC44ADB9-D32C-4983-ACE9-2F6F0F581691}" type="slidenum">
              <a:rPr lang="ru-RU" smtClean="0"/>
              <a:t>7</a:t>
            </a:fld>
            <a:endParaRPr lang="ru-RU"/>
          </a:p>
        </p:txBody>
      </p:sp>
      <p:sp>
        <p:nvSpPr>
          <p:cNvPr id="6" name="Объект 2">
            <a:extLst>
              <a:ext uri="{FF2B5EF4-FFF2-40B4-BE49-F238E27FC236}">
                <a16:creationId xmlns:a16="http://schemas.microsoft.com/office/drawing/2014/main" xmlns="" id="{AC6E6863-3150-6541-8FD5-2443CC50115E}"/>
              </a:ext>
            </a:extLst>
          </p:cNvPr>
          <p:cNvSpPr txBox="1">
            <a:spLocks/>
          </p:cNvSpPr>
          <p:nvPr/>
        </p:nvSpPr>
        <p:spPr>
          <a:xfrm>
            <a:off x="2451940" y="205737"/>
            <a:ext cx="8889828" cy="9471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ru-RU" sz="3600" dirty="0">
                <a:solidFill>
                  <a:schemeClr val="tx1">
                    <a:lumMod val="85000"/>
                    <a:lumOff val="15000"/>
                  </a:schemeClr>
                </a:solidFill>
                <a:latin typeface="+mj-lt"/>
                <a:ea typeface="+mj-ea"/>
                <a:cs typeface="+mj-cs"/>
              </a:rPr>
              <a:t>Главное – вера в успех</a:t>
            </a:r>
          </a:p>
        </p:txBody>
      </p:sp>
      <p:sp>
        <p:nvSpPr>
          <p:cNvPr id="7" name="TextBox 6">
            <a:hlinkClick r:id="rId5"/>
            <a:extLst>
              <a:ext uri="{FF2B5EF4-FFF2-40B4-BE49-F238E27FC236}">
                <a16:creationId xmlns:a16="http://schemas.microsoft.com/office/drawing/2014/main" xmlns="" id="{5CA33D81-8E73-AD4B-01C5-D6AEE969B2E2}"/>
              </a:ext>
            </a:extLst>
          </p:cNvPr>
          <p:cNvSpPr txBox="1"/>
          <p:nvPr/>
        </p:nvSpPr>
        <p:spPr>
          <a:xfrm>
            <a:off x="3195021" y="6352184"/>
            <a:ext cx="1654961" cy="215444"/>
          </a:xfrm>
          <a:prstGeom prst="rect">
            <a:avLst/>
          </a:prstGeom>
          <a:noFill/>
        </p:spPr>
        <p:txBody>
          <a:bodyPr wrap="square" rtlCol="0">
            <a:spAutoFit/>
          </a:bodyPr>
          <a:lstStyle/>
          <a:p>
            <a:r>
              <a:rPr lang="ru-RU" sz="800" dirty="0">
                <a:solidFill>
                  <a:schemeClr val="bg1"/>
                </a:solidFill>
              </a:rPr>
              <a:t>Источник: Яндекс видео</a:t>
            </a:r>
          </a:p>
        </p:txBody>
      </p:sp>
    </p:spTree>
    <p:extLst>
      <p:ext uri="{BB962C8B-B14F-4D97-AF65-F5344CB8AC3E}">
        <p14:creationId xmlns:p14="http://schemas.microsoft.com/office/powerpoint/2010/main" val="13101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xmlns="" id="{1A44C337-3893-4B29-A265-B1329150B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273" name="Group 11272">
            <a:extLst>
              <a:ext uri="{FF2B5EF4-FFF2-40B4-BE49-F238E27FC236}">
                <a16:creationId xmlns:a16="http://schemas.microsoft.com/office/drawing/2014/main" xmlns="" id="{81E0B358-1267-4844-8B3D-B7A279B4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36169" y="228600"/>
            <a:ext cx="2851523" cy="6638625"/>
            <a:chOff x="2487613" y="285750"/>
            <a:chExt cx="2428875" cy="5654676"/>
          </a:xfrm>
        </p:grpSpPr>
        <p:sp>
          <p:nvSpPr>
            <p:cNvPr id="11274" name="Freeform 11">
              <a:extLst>
                <a:ext uri="{FF2B5EF4-FFF2-40B4-BE49-F238E27FC236}">
                  <a16:creationId xmlns:a16="http://schemas.microsoft.com/office/drawing/2014/main" xmlns="" id="{B24AA06A-F1A5-4BB3-9486-9AE7A53B3F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75" name="Freeform 12">
              <a:extLst>
                <a:ext uri="{FF2B5EF4-FFF2-40B4-BE49-F238E27FC236}">
                  <a16:creationId xmlns:a16="http://schemas.microsoft.com/office/drawing/2014/main" xmlns="" id="{BDF97590-C600-44CB-9303-4A3679F51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276" name="Freeform 13">
              <a:extLst>
                <a:ext uri="{FF2B5EF4-FFF2-40B4-BE49-F238E27FC236}">
                  <a16:creationId xmlns:a16="http://schemas.microsoft.com/office/drawing/2014/main" xmlns="" id="{A9BBE156-3FFA-4DC4-8468-35BD28DDC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277" name="Freeform 14">
              <a:extLst>
                <a:ext uri="{FF2B5EF4-FFF2-40B4-BE49-F238E27FC236}">
                  <a16:creationId xmlns:a16="http://schemas.microsoft.com/office/drawing/2014/main" xmlns="" id="{F7960DE5-3810-4B1E-B1E2-3BAFEA91E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278" name="Freeform 15">
              <a:extLst>
                <a:ext uri="{FF2B5EF4-FFF2-40B4-BE49-F238E27FC236}">
                  <a16:creationId xmlns:a16="http://schemas.microsoft.com/office/drawing/2014/main" xmlns="" id="{359E957C-CE11-446F-8AA7-B3E98390B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279" name="Freeform 16">
              <a:extLst>
                <a:ext uri="{FF2B5EF4-FFF2-40B4-BE49-F238E27FC236}">
                  <a16:creationId xmlns:a16="http://schemas.microsoft.com/office/drawing/2014/main" xmlns="" id="{A3E9FE34-CA9E-4443-BEBF-D1B9A1C6C2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80" name="Freeform 17">
              <a:extLst>
                <a:ext uri="{FF2B5EF4-FFF2-40B4-BE49-F238E27FC236}">
                  <a16:creationId xmlns:a16="http://schemas.microsoft.com/office/drawing/2014/main" xmlns="" id="{4F39D814-8A48-4509-BDEB-826F10659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281" name="Freeform 18">
              <a:extLst>
                <a:ext uri="{FF2B5EF4-FFF2-40B4-BE49-F238E27FC236}">
                  <a16:creationId xmlns:a16="http://schemas.microsoft.com/office/drawing/2014/main" xmlns="" id="{8C6D08C0-8C49-4B87-9CF4-A1F08714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282" name="Freeform 19">
              <a:extLst>
                <a:ext uri="{FF2B5EF4-FFF2-40B4-BE49-F238E27FC236}">
                  <a16:creationId xmlns:a16="http://schemas.microsoft.com/office/drawing/2014/main" xmlns="" id="{308C612B-4C0D-4863-B9CD-F86ABAA1B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283" name="Freeform 20">
              <a:extLst>
                <a:ext uri="{FF2B5EF4-FFF2-40B4-BE49-F238E27FC236}">
                  <a16:creationId xmlns:a16="http://schemas.microsoft.com/office/drawing/2014/main" xmlns="" id="{600B1EC8-1B55-4390-A183-C33B5E227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284" name="Freeform 21">
              <a:extLst>
                <a:ext uri="{FF2B5EF4-FFF2-40B4-BE49-F238E27FC236}">
                  <a16:creationId xmlns:a16="http://schemas.microsoft.com/office/drawing/2014/main" xmlns="" id="{1790A225-91E1-4BE5-A801-5F1E32721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285" name="Freeform 22">
              <a:extLst>
                <a:ext uri="{FF2B5EF4-FFF2-40B4-BE49-F238E27FC236}">
                  <a16:creationId xmlns:a16="http://schemas.microsoft.com/office/drawing/2014/main" xmlns="" id="{DFFC46A2-6BBF-47FD-BC17-5EE1DF7CB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287" name="Group 11286">
            <a:extLst>
              <a:ext uri="{FF2B5EF4-FFF2-40B4-BE49-F238E27FC236}">
                <a16:creationId xmlns:a16="http://schemas.microsoft.com/office/drawing/2014/main" xmlns="" id="{AF44CA9C-80E8-44E1-A79C-D6EBFC73BCA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77117" y="-786"/>
            <a:ext cx="2356675" cy="6854040"/>
            <a:chOff x="6627813" y="194833"/>
            <a:chExt cx="1952625" cy="5678918"/>
          </a:xfrm>
        </p:grpSpPr>
        <p:sp>
          <p:nvSpPr>
            <p:cNvPr id="11288" name="Freeform 27">
              <a:extLst>
                <a:ext uri="{FF2B5EF4-FFF2-40B4-BE49-F238E27FC236}">
                  <a16:creationId xmlns:a16="http://schemas.microsoft.com/office/drawing/2014/main" xmlns="" id="{8CB9417F-98D9-4998-B00B-A5932E4C7D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289" name="Freeform 28">
              <a:extLst>
                <a:ext uri="{FF2B5EF4-FFF2-40B4-BE49-F238E27FC236}">
                  <a16:creationId xmlns:a16="http://schemas.microsoft.com/office/drawing/2014/main" xmlns="" id="{FA79AA3D-583E-4A1E-AF7E-CBD980F59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290" name="Freeform 29">
              <a:extLst>
                <a:ext uri="{FF2B5EF4-FFF2-40B4-BE49-F238E27FC236}">
                  <a16:creationId xmlns:a16="http://schemas.microsoft.com/office/drawing/2014/main" xmlns="" id="{D80C9F17-A6B2-4A12-BC77-F84264A669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91" name="Freeform 30">
              <a:extLst>
                <a:ext uri="{FF2B5EF4-FFF2-40B4-BE49-F238E27FC236}">
                  <a16:creationId xmlns:a16="http://schemas.microsoft.com/office/drawing/2014/main" xmlns="" id="{949C9A53-ED97-44CE-BDD5-ED24892116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292" name="Freeform 31">
              <a:extLst>
                <a:ext uri="{FF2B5EF4-FFF2-40B4-BE49-F238E27FC236}">
                  <a16:creationId xmlns:a16="http://schemas.microsoft.com/office/drawing/2014/main" xmlns="" id="{0F9FDAE7-225B-4072-8907-6EAA06174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93" name="Freeform 32">
              <a:extLst>
                <a:ext uri="{FF2B5EF4-FFF2-40B4-BE49-F238E27FC236}">
                  <a16:creationId xmlns:a16="http://schemas.microsoft.com/office/drawing/2014/main" xmlns="" id="{9D49818B-8EA3-4B41-9783-EFE0C618C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294" name="Freeform 33">
              <a:extLst>
                <a:ext uri="{FF2B5EF4-FFF2-40B4-BE49-F238E27FC236}">
                  <a16:creationId xmlns:a16="http://schemas.microsoft.com/office/drawing/2014/main" xmlns="" id="{01903E65-D822-4457-B0A5-2F4168224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295" name="Freeform 34">
              <a:extLst>
                <a:ext uri="{FF2B5EF4-FFF2-40B4-BE49-F238E27FC236}">
                  <a16:creationId xmlns:a16="http://schemas.microsoft.com/office/drawing/2014/main" xmlns="" id="{A5CF9DAB-75BF-43D9-B1E7-817D1FAA0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296" name="Freeform 35">
              <a:extLst>
                <a:ext uri="{FF2B5EF4-FFF2-40B4-BE49-F238E27FC236}">
                  <a16:creationId xmlns:a16="http://schemas.microsoft.com/office/drawing/2014/main" xmlns="" id="{BB22916D-4BCF-4A4C-8714-A2564D34C3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297" name="Freeform 36">
              <a:extLst>
                <a:ext uri="{FF2B5EF4-FFF2-40B4-BE49-F238E27FC236}">
                  <a16:creationId xmlns:a16="http://schemas.microsoft.com/office/drawing/2014/main" xmlns="" id="{4CD9F734-569E-44E7-BD53-6214E0F18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298" name="Freeform 37">
              <a:extLst>
                <a:ext uri="{FF2B5EF4-FFF2-40B4-BE49-F238E27FC236}">
                  <a16:creationId xmlns:a16="http://schemas.microsoft.com/office/drawing/2014/main" xmlns="" id="{7A5DAACB-2F42-40C8-BF6A-75B79299F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299" name="Freeform 38">
              <a:extLst>
                <a:ext uri="{FF2B5EF4-FFF2-40B4-BE49-F238E27FC236}">
                  <a16:creationId xmlns:a16="http://schemas.microsoft.com/office/drawing/2014/main" xmlns="" id="{AD78E0F9-8568-4672-A22F-4ED5B1A96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a:xfrm>
            <a:off x="6483096" y="624110"/>
            <a:ext cx="5021516" cy="1280890"/>
          </a:xfrm>
        </p:spPr>
        <p:txBody>
          <a:bodyPr>
            <a:normAutofit fontScale="90000"/>
          </a:bodyPr>
          <a:lstStyle/>
          <a:p>
            <a:r>
              <a:rPr lang="ru-RU" dirty="0"/>
              <a:t>Правила доктора В. Дикуля, которые он считает основными составляющими успеха.</a:t>
            </a:r>
          </a:p>
        </p:txBody>
      </p:sp>
      <p:sp>
        <p:nvSpPr>
          <p:cNvPr id="11301" name="Rectangle 11300">
            <a:extLst>
              <a:ext uri="{FF2B5EF4-FFF2-40B4-BE49-F238E27FC236}">
                <a16:creationId xmlns:a16="http://schemas.microsoft.com/office/drawing/2014/main" xmlns="" id="{AA5CD610-ED7C-4CED-A9A1-174432C88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303" name="Freeform 11">
            <a:extLst>
              <a:ext uri="{FF2B5EF4-FFF2-40B4-BE49-F238E27FC236}">
                <a16:creationId xmlns:a16="http://schemas.microsoft.com/office/drawing/2014/main" xmlns="" id="{0C4379BF-8C7A-480A-BC36-DA55D92A9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266" name="Picture 2" descr="Изображение выглядит как текст, стол, внутренний, человек&#10;&#10;Автоматически созданное описание">
            <a:extLst>
              <a:ext uri="{FF2B5EF4-FFF2-40B4-BE49-F238E27FC236}">
                <a16:creationId xmlns:a16="http://schemas.microsoft.com/office/drawing/2014/main" xmlns="" id="{FA8CC120-2E0B-141A-88A6-46528A334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08" r="15154" b="1"/>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xmlns="" id="{40A1F09C-78FA-D6BE-2C12-F33DCA8D337B}"/>
              </a:ext>
            </a:extLst>
          </p:cNvPr>
          <p:cNvSpPr>
            <a:spLocks noGrp="1"/>
          </p:cNvSpPr>
          <p:nvPr>
            <p:ph type="sldNum" sz="quarter" idx="12"/>
          </p:nvPr>
        </p:nvSpPr>
        <p:spPr>
          <a:xfrm>
            <a:off x="5181705" y="787782"/>
            <a:ext cx="779767" cy="365125"/>
          </a:xfrm>
        </p:spPr>
        <p:txBody>
          <a:bodyPr>
            <a:normAutofit/>
          </a:bodyPr>
          <a:lstStyle/>
          <a:p>
            <a:pPr>
              <a:lnSpc>
                <a:spcPct val="90000"/>
              </a:lnSpc>
              <a:spcAft>
                <a:spcPts val="600"/>
              </a:spcAft>
            </a:pPr>
            <a:fld id="{EC44ADB9-D32C-4983-ACE9-2F6F0F581691}" type="slidenum">
              <a:rPr lang="ru-RU" sz="1900" smtClean="0"/>
              <a:pPr>
                <a:lnSpc>
                  <a:spcPct val="90000"/>
                </a:lnSpc>
                <a:spcAft>
                  <a:spcPts val="600"/>
                </a:spcAft>
              </a:pPr>
              <a:t>8</a:t>
            </a:fld>
            <a:endParaRPr lang="ru-RU" sz="1900"/>
          </a:p>
        </p:txBody>
      </p:sp>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6083222" y="3313408"/>
            <a:ext cx="5480470" cy="3274480"/>
          </a:xfrm>
        </p:spPr>
        <p:txBody>
          <a:bodyPr>
            <a:normAutofit/>
          </a:bodyPr>
          <a:lstStyle/>
          <a:p>
            <a:pPr algn="l">
              <a:buFont typeface="Arial" panose="020B0604020202020204" pitchFamily="34" charset="0"/>
              <a:buChar char="•"/>
            </a:pPr>
            <a:r>
              <a:rPr lang="ru-RU" sz="2000" b="1" dirty="0">
                <a:solidFill>
                  <a:srgbClr val="3F1F1E"/>
                </a:solidFill>
                <a:effectLst/>
                <a:latin typeface="Trebuchet MS" panose="020B0603020202020204" pitchFamily="34" charset="0"/>
              </a:rPr>
              <a:t>Каждый человек может сделать все, что в его человеческих силах.</a:t>
            </a:r>
            <a:endParaRPr lang="ru-RU" sz="2000" b="0" dirty="0">
              <a:solidFill>
                <a:srgbClr val="3F1F1E"/>
              </a:solidFill>
              <a:effectLst/>
              <a:latin typeface="Trebuchet MS" panose="020B0603020202020204" pitchFamily="34" charset="0"/>
            </a:endParaRPr>
          </a:p>
          <a:p>
            <a:pPr algn="l">
              <a:buFont typeface="Arial" panose="020B0604020202020204" pitchFamily="34" charset="0"/>
              <a:buChar char="•"/>
            </a:pPr>
            <a:r>
              <a:rPr lang="ru-RU" sz="2000" b="1" dirty="0">
                <a:solidFill>
                  <a:srgbClr val="3F1F1E"/>
                </a:solidFill>
                <a:effectLst/>
                <a:latin typeface="Trebuchet MS" panose="020B0603020202020204" pitchFamily="34" charset="0"/>
              </a:rPr>
              <a:t>Абсолютно все.</a:t>
            </a:r>
            <a:endParaRPr lang="ru-RU" sz="2000" b="0" dirty="0">
              <a:solidFill>
                <a:srgbClr val="3F1F1E"/>
              </a:solidFill>
              <a:effectLst/>
              <a:latin typeface="Trebuchet MS" panose="020B0603020202020204" pitchFamily="34" charset="0"/>
            </a:endParaRPr>
          </a:p>
          <a:p>
            <a:pPr algn="l">
              <a:buFont typeface="Arial" panose="020B0604020202020204" pitchFamily="34" charset="0"/>
              <a:buChar char="•"/>
            </a:pPr>
            <a:r>
              <a:rPr lang="ru-RU" sz="2000" b="1" dirty="0">
                <a:solidFill>
                  <a:srgbClr val="3F1F1E"/>
                </a:solidFill>
                <a:effectLst/>
                <a:latin typeface="Trebuchet MS" panose="020B0603020202020204" pitchFamily="34" charset="0"/>
              </a:rPr>
              <a:t>Только поверьте в себя.</a:t>
            </a:r>
            <a:endParaRPr lang="ru-RU" sz="2000" b="0" dirty="0">
              <a:solidFill>
                <a:srgbClr val="3F1F1E"/>
              </a:solidFill>
              <a:effectLst/>
              <a:latin typeface="Trebuchet MS" panose="020B0603020202020204" pitchFamily="34" charset="0"/>
            </a:endParaRPr>
          </a:p>
          <a:p>
            <a:pPr algn="l">
              <a:buFont typeface="Arial" panose="020B0604020202020204" pitchFamily="34" charset="0"/>
              <a:buChar char="•"/>
            </a:pPr>
            <a:r>
              <a:rPr lang="ru-RU" sz="2000" b="1" dirty="0">
                <a:solidFill>
                  <a:srgbClr val="3F1F1E"/>
                </a:solidFill>
                <a:effectLst/>
                <a:latin typeface="Trebuchet MS" panose="020B0603020202020204" pitchFamily="34" charset="0"/>
              </a:rPr>
              <a:t>И обязательно доведите до конца начатое, как бы трудно и тяжело вам ни было.</a:t>
            </a:r>
            <a:endParaRPr lang="ru-RU" sz="2000" b="0" dirty="0">
              <a:solidFill>
                <a:srgbClr val="3F1F1E"/>
              </a:solidFill>
              <a:effectLst/>
              <a:latin typeface="Trebuchet MS" panose="020B0603020202020204" pitchFamily="34" charset="0"/>
            </a:endParaRPr>
          </a:p>
          <a:p>
            <a:pPr algn="l">
              <a:buFont typeface="Arial" panose="020B0604020202020204" pitchFamily="34" charset="0"/>
              <a:buChar char="•"/>
            </a:pPr>
            <a:r>
              <a:rPr lang="ru-RU" sz="2000" b="1" dirty="0">
                <a:solidFill>
                  <a:srgbClr val="3F1F1E"/>
                </a:solidFill>
                <a:effectLst/>
                <a:latin typeface="Trebuchet MS" panose="020B0603020202020204" pitchFamily="34" charset="0"/>
              </a:rPr>
              <a:t>И вы победите. Обязательно победите.</a:t>
            </a:r>
            <a:endParaRPr lang="ru-RU" sz="2000" b="0" dirty="0">
              <a:solidFill>
                <a:srgbClr val="3F1F1E"/>
              </a:solidFill>
              <a:effectLst/>
              <a:latin typeface="Trebuchet MS" panose="020B0603020202020204" pitchFamily="34" charset="0"/>
            </a:endParaRPr>
          </a:p>
          <a:p>
            <a:pPr marL="0" indent="0">
              <a:buNone/>
            </a:pPr>
            <a:endParaRPr lang="ru-RU" sz="2000" dirty="0">
              <a:latin typeface="Trebuchet MS" panose="020B0603020202020204" pitchFamily="34" charset="0"/>
            </a:endParaRPr>
          </a:p>
          <a:p>
            <a:pPr marL="0" indent="0">
              <a:buNone/>
            </a:pPr>
            <a:endParaRPr lang="ru-RU" sz="2000" dirty="0"/>
          </a:p>
        </p:txBody>
      </p:sp>
      <p:sp>
        <p:nvSpPr>
          <p:cNvPr id="35" name="TextBox 34">
            <a:extLst>
              <a:ext uri="{FF2B5EF4-FFF2-40B4-BE49-F238E27FC236}">
                <a16:creationId xmlns:a16="http://schemas.microsoft.com/office/drawing/2014/main" xmlns="" id="{846C7951-1992-6BB5-0171-3B3B4A937D10}"/>
              </a:ext>
            </a:extLst>
          </p:cNvPr>
          <p:cNvSpPr txBox="1"/>
          <p:nvPr/>
        </p:nvSpPr>
        <p:spPr>
          <a:xfrm>
            <a:off x="6096" y="6555979"/>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141116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15DE4E-BCCD-79BB-401D-C631101EA858}"/>
              </a:ext>
            </a:extLst>
          </p:cNvPr>
          <p:cNvSpPr>
            <a:spLocks noGrp="1"/>
          </p:cNvSpPr>
          <p:nvPr>
            <p:ph type="title"/>
          </p:nvPr>
        </p:nvSpPr>
        <p:spPr/>
        <p:txBody>
          <a:bodyPr>
            <a:normAutofit/>
          </a:bodyPr>
          <a:lstStyle/>
          <a:p>
            <a:r>
              <a:rPr lang="ru-RU" dirty="0"/>
              <a:t>Правила выполнения физических упражнений</a:t>
            </a:r>
          </a:p>
        </p:txBody>
      </p:sp>
      <p:sp>
        <p:nvSpPr>
          <p:cNvPr id="3" name="Объект 2">
            <a:extLst>
              <a:ext uri="{FF2B5EF4-FFF2-40B4-BE49-F238E27FC236}">
                <a16:creationId xmlns:a16="http://schemas.microsoft.com/office/drawing/2014/main" xmlns="" id="{BFC11FFC-C22D-C0D0-703A-D01B631C08E7}"/>
              </a:ext>
            </a:extLst>
          </p:cNvPr>
          <p:cNvSpPr>
            <a:spLocks noGrp="1"/>
          </p:cNvSpPr>
          <p:nvPr>
            <p:ph idx="1"/>
          </p:nvPr>
        </p:nvSpPr>
        <p:spPr>
          <a:xfrm>
            <a:off x="4384842" y="2408171"/>
            <a:ext cx="4394805" cy="1057032"/>
          </a:xfrm>
        </p:spPr>
        <p:txBody>
          <a:bodyPr>
            <a:normAutofit fontScale="92500"/>
          </a:bodyPr>
          <a:lstStyle/>
          <a:p>
            <a:pPr marL="0" indent="0" algn="ctr">
              <a:buNone/>
            </a:pPr>
            <a:r>
              <a:rPr lang="ru-RU" sz="2400" b="1" dirty="0">
                <a:solidFill>
                  <a:srgbClr val="FF0000"/>
                </a:solidFill>
              </a:rPr>
              <a:t>Хочешь ты побить рекорд?</a:t>
            </a:r>
          </a:p>
          <a:p>
            <a:pPr marL="0" indent="0" algn="ctr">
              <a:buNone/>
            </a:pPr>
            <a:r>
              <a:rPr lang="ru-RU" sz="2400" b="1" dirty="0">
                <a:solidFill>
                  <a:srgbClr val="FF0000"/>
                </a:solidFill>
              </a:rPr>
              <a:t>Так тебе поможет СПОРТ!</a:t>
            </a:r>
          </a:p>
        </p:txBody>
      </p:sp>
      <p:sp>
        <p:nvSpPr>
          <p:cNvPr id="4" name="Номер слайда 3">
            <a:extLst>
              <a:ext uri="{FF2B5EF4-FFF2-40B4-BE49-F238E27FC236}">
                <a16:creationId xmlns:a16="http://schemas.microsoft.com/office/drawing/2014/main" xmlns="" id="{B082E674-31F6-21A5-F9B6-4B51AADE609E}"/>
              </a:ext>
            </a:extLst>
          </p:cNvPr>
          <p:cNvSpPr>
            <a:spLocks noGrp="1"/>
          </p:cNvSpPr>
          <p:nvPr>
            <p:ph type="sldNum" sz="quarter" idx="12"/>
          </p:nvPr>
        </p:nvSpPr>
        <p:spPr/>
        <p:txBody>
          <a:bodyPr/>
          <a:lstStyle/>
          <a:p>
            <a:fld id="{EC44ADB9-D32C-4983-ACE9-2F6F0F581691}" type="slidenum">
              <a:rPr lang="ru-RU" smtClean="0"/>
              <a:t>9</a:t>
            </a:fld>
            <a:endParaRPr lang="ru-RU"/>
          </a:p>
        </p:txBody>
      </p:sp>
      <p:pic>
        <p:nvPicPr>
          <p:cNvPr id="5" name="Рисунок 4">
            <a:extLst>
              <a:ext uri="{FF2B5EF4-FFF2-40B4-BE49-F238E27FC236}">
                <a16:creationId xmlns:a16="http://schemas.microsoft.com/office/drawing/2014/main" xmlns="" id="{66F94EDD-D506-01CC-2632-365E1D46AD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45084" y="4449829"/>
            <a:ext cx="2857987" cy="1953703"/>
          </a:xfrm>
          <a:prstGeom prst="rect">
            <a:avLst/>
          </a:prstGeom>
        </p:spPr>
      </p:pic>
      <p:pic>
        <p:nvPicPr>
          <p:cNvPr id="6" name="Рисунок 5">
            <a:extLst>
              <a:ext uri="{FF2B5EF4-FFF2-40B4-BE49-F238E27FC236}">
                <a16:creationId xmlns:a16="http://schemas.microsoft.com/office/drawing/2014/main" xmlns="" id="{6056387B-D28A-3872-24EB-6641970EAC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6396" y="4449829"/>
            <a:ext cx="2931699" cy="1953703"/>
          </a:xfrm>
          <a:prstGeom prst="rect">
            <a:avLst/>
          </a:prstGeom>
        </p:spPr>
      </p:pic>
      <p:pic>
        <p:nvPicPr>
          <p:cNvPr id="7" name="Рисунок 6">
            <a:extLst>
              <a:ext uri="{FF2B5EF4-FFF2-40B4-BE49-F238E27FC236}">
                <a16:creationId xmlns:a16="http://schemas.microsoft.com/office/drawing/2014/main" xmlns="" id="{707ED105-793A-6E04-76E0-D2F6926BBF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65264" y="4449833"/>
            <a:ext cx="2713363" cy="1953702"/>
          </a:xfrm>
          <a:prstGeom prst="rect">
            <a:avLst/>
          </a:prstGeom>
        </p:spPr>
      </p:pic>
      <p:pic>
        <p:nvPicPr>
          <p:cNvPr id="8" name="Рисунок 7">
            <a:extLst>
              <a:ext uri="{FF2B5EF4-FFF2-40B4-BE49-F238E27FC236}">
                <a16:creationId xmlns:a16="http://schemas.microsoft.com/office/drawing/2014/main" xmlns="" id="{153ED2AD-06DF-375F-2373-07201E3A026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60814" y="2200563"/>
            <a:ext cx="2626525" cy="1953703"/>
          </a:xfrm>
          <a:prstGeom prst="rect">
            <a:avLst/>
          </a:prstGeom>
        </p:spPr>
      </p:pic>
      <p:pic>
        <p:nvPicPr>
          <p:cNvPr id="9" name="Рисунок 8">
            <a:extLst>
              <a:ext uri="{FF2B5EF4-FFF2-40B4-BE49-F238E27FC236}">
                <a16:creationId xmlns:a16="http://schemas.microsoft.com/office/drawing/2014/main" xmlns="" id="{AAB79FF6-322C-756A-539C-46277C1F33C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05880" y="1819087"/>
            <a:ext cx="1832130" cy="2235199"/>
          </a:xfrm>
          <a:prstGeom prst="rect">
            <a:avLst/>
          </a:prstGeom>
        </p:spPr>
      </p:pic>
      <p:sp>
        <p:nvSpPr>
          <p:cNvPr id="10" name="TextBox 9">
            <a:extLst>
              <a:ext uri="{FF2B5EF4-FFF2-40B4-BE49-F238E27FC236}">
                <a16:creationId xmlns:a16="http://schemas.microsoft.com/office/drawing/2014/main" xmlns="" id="{FA56325B-19D9-FB6C-F1A7-104F477B0477}"/>
              </a:ext>
            </a:extLst>
          </p:cNvPr>
          <p:cNvSpPr txBox="1"/>
          <p:nvPr/>
        </p:nvSpPr>
        <p:spPr>
          <a:xfrm>
            <a:off x="1765444" y="3880720"/>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11" name="TextBox 10">
            <a:extLst>
              <a:ext uri="{FF2B5EF4-FFF2-40B4-BE49-F238E27FC236}">
                <a16:creationId xmlns:a16="http://schemas.microsoft.com/office/drawing/2014/main" xmlns="" id="{6B769F14-440E-2E00-C407-8507D9CA46A8}"/>
              </a:ext>
            </a:extLst>
          </p:cNvPr>
          <p:cNvSpPr txBox="1"/>
          <p:nvPr/>
        </p:nvSpPr>
        <p:spPr>
          <a:xfrm>
            <a:off x="1660813" y="6188088"/>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12" name="TextBox 11">
            <a:extLst>
              <a:ext uri="{FF2B5EF4-FFF2-40B4-BE49-F238E27FC236}">
                <a16:creationId xmlns:a16="http://schemas.microsoft.com/office/drawing/2014/main" xmlns="" id="{0B2C7C28-809C-32D1-C751-A7441BB53997}"/>
              </a:ext>
            </a:extLst>
          </p:cNvPr>
          <p:cNvSpPr txBox="1"/>
          <p:nvPr/>
        </p:nvSpPr>
        <p:spPr>
          <a:xfrm>
            <a:off x="5393807" y="6188088"/>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13" name="TextBox 12">
            <a:extLst>
              <a:ext uri="{FF2B5EF4-FFF2-40B4-BE49-F238E27FC236}">
                <a16:creationId xmlns:a16="http://schemas.microsoft.com/office/drawing/2014/main" xmlns="" id="{684DB35F-3A90-5498-2835-E562A4713BCF}"/>
              </a:ext>
            </a:extLst>
          </p:cNvPr>
          <p:cNvSpPr txBox="1"/>
          <p:nvPr/>
        </p:nvSpPr>
        <p:spPr>
          <a:xfrm>
            <a:off x="8478399" y="6188088"/>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
        <p:nvSpPr>
          <p:cNvPr id="14" name="TextBox 13">
            <a:extLst>
              <a:ext uri="{FF2B5EF4-FFF2-40B4-BE49-F238E27FC236}">
                <a16:creationId xmlns:a16="http://schemas.microsoft.com/office/drawing/2014/main" xmlns="" id="{D25B86F4-1683-5323-59E0-6765DE28C8BE}"/>
              </a:ext>
            </a:extLst>
          </p:cNvPr>
          <p:cNvSpPr txBox="1"/>
          <p:nvPr/>
        </p:nvSpPr>
        <p:spPr>
          <a:xfrm>
            <a:off x="9546081" y="1864345"/>
            <a:ext cx="1654961" cy="215444"/>
          </a:xfrm>
          <a:prstGeom prst="rect">
            <a:avLst/>
          </a:prstGeom>
          <a:noFill/>
        </p:spPr>
        <p:txBody>
          <a:bodyPr wrap="square" rtlCol="0">
            <a:spAutoFit/>
          </a:bodyPr>
          <a:lstStyle/>
          <a:p>
            <a:r>
              <a:rPr lang="ru-RU" sz="800" dirty="0">
                <a:solidFill>
                  <a:schemeClr val="bg1"/>
                </a:solidFill>
              </a:rPr>
              <a:t>Источник: Яндекс картинки</a:t>
            </a:r>
          </a:p>
        </p:txBody>
      </p:sp>
    </p:spTree>
    <p:extLst>
      <p:ext uri="{BB962C8B-B14F-4D97-AF65-F5344CB8AC3E}">
        <p14:creationId xmlns:p14="http://schemas.microsoft.com/office/powerpoint/2010/main" val="1253848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2699</TotalTime>
  <Words>2165</Words>
  <Application>Microsoft Office PowerPoint</Application>
  <PresentationFormat>Произвольный</PresentationFormat>
  <Paragraphs>167</Paragraphs>
  <Slides>12</Slides>
  <Notes>12</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Легкий дым</vt:lpstr>
      <vt:lpstr>Физические упражнения</vt:lpstr>
      <vt:lpstr>СОДЕРЖАНИЕ:</vt:lpstr>
      <vt:lpstr>Движение – это жизнь</vt:lpstr>
      <vt:lpstr>Влияние физических упражнений на нашу жизнь</vt:lpstr>
      <vt:lpstr>Полезные виды физической нагрузки</vt:lpstr>
      <vt:lpstr>История В. Дикуля</vt:lpstr>
      <vt:lpstr>Презентация PowerPoint</vt:lpstr>
      <vt:lpstr>Правила доктора В. Дикуля, которые он считает основными составляющими успеха.</vt:lpstr>
      <vt:lpstr>Правила выполнения физических упражнений</vt:lpstr>
      <vt:lpstr>Что нам дает утренняя зарядка</vt:lpstr>
      <vt:lpstr>Мотивация к физическим упражнениям</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Физические упражнения</dc:title>
  <dc:creator>I N</dc:creator>
  <cp:lastModifiedBy>Надежда</cp:lastModifiedBy>
  <cp:revision>32</cp:revision>
  <dcterms:created xsi:type="dcterms:W3CDTF">2022-06-11T19:07:26Z</dcterms:created>
  <dcterms:modified xsi:type="dcterms:W3CDTF">2022-06-17T08:13:07Z</dcterms:modified>
</cp:coreProperties>
</file>