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0" r:id="rId3"/>
    <p:sldId id="257" r:id="rId4"/>
    <p:sldId id="272" r:id="rId5"/>
    <p:sldId id="258" r:id="rId6"/>
    <p:sldId id="273" r:id="rId7"/>
    <p:sldId id="259" r:id="rId8"/>
    <p:sldId id="274" r:id="rId9"/>
    <p:sldId id="260" r:id="rId10"/>
    <p:sldId id="275" r:id="rId11"/>
    <p:sldId id="261" r:id="rId12"/>
    <p:sldId id="276" r:id="rId13"/>
    <p:sldId id="262" r:id="rId14"/>
    <p:sldId id="277" r:id="rId15"/>
    <p:sldId id="263" r:id="rId16"/>
    <p:sldId id="278" r:id="rId17"/>
    <p:sldId id="264" r:id="rId18"/>
    <p:sldId id="279" r:id="rId19"/>
    <p:sldId id="265" r:id="rId20"/>
    <p:sldId id="280" r:id="rId21"/>
    <p:sldId id="268" r:id="rId22"/>
    <p:sldId id="281" r:id="rId23"/>
    <p:sldId id="266" r:id="rId24"/>
    <p:sldId id="26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Светлы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10.06.2019</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10.06.2019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10.06.2019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10.06.2019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10.06.2019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10.06.2019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10.06.2019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10.06.2019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10.06.2019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10.06.2019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10.06.2019</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10.06.2019</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ge.sdamgia.ru/" TargetMode="External"/><Relationship Id="rId2" Type="http://schemas.openxmlformats.org/officeDocument/2006/relationships/hyperlink" Target="https://statgrad.or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latin typeface="Times New Roman" pitchFamily="18" charset="0"/>
                <a:cs typeface="Times New Roman" pitchFamily="18" charset="0"/>
              </a:rPr>
              <a:t>Задачи с экономическим содержанием</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(№17 ЕГЭ по математике профильный уровень)</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85800" y="3611606"/>
            <a:ext cx="8350696" cy="2913738"/>
          </a:xfrm>
        </p:spPr>
        <p:txBody>
          <a:bodyPr>
            <a:normAutofit fontScale="92500" lnSpcReduction="20000"/>
          </a:bodyPr>
          <a:lstStyle/>
          <a:p>
            <a:r>
              <a:rPr lang="ru-RU" sz="2400" dirty="0" smtClean="0">
                <a:latin typeface="Times New Roman" pitchFamily="18" charset="0"/>
                <a:cs typeface="Times New Roman" pitchFamily="18" charset="0"/>
              </a:rPr>
              <a:t>Мастер-класс </a:t>
            </a:r>
            <a:endParaRPr lang="ru-RU" sz="2400" dirty="0" smtClean="0">
              <a:latin typeface="Times New Roman" pitchFamily="18" charset="0"/>
              <a:cs typeface="Times New Roman" pitchFamily="18" charset="0"/>
            </a:endParaRPr>
          </a:p>
          <a:p>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Автор: Сердогалиева Сауле </a:t>
            </a:r>
            <a:r>
              <a:rPr lang="ru-RU" sz="2400" dirty="0" err="1" smtClean="0">
                <a:latin typeface="Times New Roman" pitchFamily="18" charset="0"/>
                <a:cs typeface="Times New Roman" pitchFamily="18" charset="0"/>
              </a:rPr>
              <a:t>Айсагалиевна</a:t>
            </a:r>
            <a:r>
              <a:rPr lang="ru-RU" sz="2400" dirty="0" smtClean="0">
                <a:latin typeface="Times New Roman" pitchFamily="18" charset="0"/>
                <a:cs typeface="Times New Roman" pitchFamily="18" charset="0"/>
              </a:rPr>
              <a:t>, </a:t>
            </a:r>
          </a:p>
          <a:p>
            <a:r>
              <a:rPr lang="ru-RU" sz="2400" dirty="0" smtClean="0">
                <a:latin typeface="Times New Roman" pitchFamily="18" charset="0"/>
                <a:cs typeface="Times New Roman" pitchFamily="18" charset="0"/>
              </a:rPr>
              <a:t>учитель математики </a:t>
            </a:r>
            <a:r>
              <a:rPr lang="en-US" sz="2400" dirty="0" smtClean="0">
                <a:latin typeface="Times New Roman" pitchFamily="18" charset="0"/>
                <a:cs typeface="Times New Roman" pitchFamily="18" charset="0"/>
              </a:rPr>
              <a:t>I</a:t>
            </a:r>
            <a:r>
              <a:rPr lang="ru-RU" sz="2400" dirty="0" smtClean="0">
                <a:latin typeface="Times New Roman" pitchFamily="18" charset="0"/>
                <a:cs typeface="Times New Roman" pitchFamily="18" charset="0"/>
              </a:rPr>
              <a:t> квалификационной категории</a:t>
            </a:r>
          </a:p>
          <a:p>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 </a:t>
            </a:r>
          </a:p>
          <a:p>
            <a:r>
              <a:rPr lang="ru-RU" sz="2400" dirty="0" smtClean="0">
                <a:latin typeface="Times New Roman" pitchFamily="18" charset="0"/>
                <a:cs typeface="Times New Roman" pitchFamily="18" charset="0"/>
              </a:rPr>
              <a:t> </a:t>
            </a:r>
            <a:r>
              <a:rPr lang="ru-RU" sz="2400" dirty="0" smtClean="0">
                <a:solidFill>
                  <a:schemeClr val="bg1"/>
                </a:solidFill>
                <a:latin typeface="Times New Roman" pitchFamily="18" charset="0"/>
                <a:cs typeface="Times New Roman" pitchFamily="18" charset="0"/>
              </a:rPr>
              <a:t>МОУ-СОШ с.Подлесное Марксовского района Саратовской области имени Ю.В.Фисенко</a:t>
            </a:r>
          </a:p>
          <a:p>
            <a:r>
              <a:rPr lang="en-US" sz="2400" dirty="0" smtClean="0">
                <a:solidFill>
                  <a:schemeClr val="bg1"/>
                </a:solidFill>
                <a:latin typeface="Times New Roman" pitchFamily="18" charset="0"/>
                <a:cs typeface="Times New Roman" pitchFamily="18" charset="0"/>
              </a:rPr>
              <a:t>cau64@yandex.ru</a:t>
            </a:r>
            <a:endParaRPr lang="ru-RU" sz="2400" dirty="0" smtClean="0">
              <a:solidFill>
                <a:schemeClr val="bg1"/>
              </a:solidFill>
              <a:latin typeface="Times New Roman" pitchFamily="18" charset="0"/>
              <a:cs typeface="Times New Roman" pitchFamily="18" charset="0"/>
            </a:endParaRPr>
          </a:p>
        </p:txBody>
      </p:sp>
      <p:sp>
        <p:nvSpPr>
          <p:cNvPr id="4" name="Прямоугольник 3"/>
          <p:cNvSpPr/>
          <p:nvPr/>
        </p:nvSpPr>
        <p:spPr>
          <a:xfrm>
            <a:off x="683568" y="188640"/>
            <a:ext cx="7848872" cy="338554"/>
          </a:xfrm>
          <a:prstGeom prst="rect">
            <a:avLst/>
          </a:prstGeom>
        </p:spPr>
        <p:txBody>
          <a:bodyPr wrap="square">
            <a:spAutoFit/>
          </a:bodyPr>
          <a:lstStyle/>
          <a:p>
            <a:endParaRPr lang="ru-RU"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idx="1"/>
          </p:nvPr>
        </p:nvGraphicFramePr>
        <p:xfrm>
          <a:off x="539552" y="1988840"/>
          <a:ext cx="7272809" cy="2664295"/>
        </p:xfrm>
        <a:graphic>
          <a:graphicData uri="http://schemas.openxmlformats.org/drawingml/2006/table">
            <a:tbl>
              <a:tblPr firstRow="1" bandRow="1">
                <a:tableStyleId>{5940675A-B579-460E-94D1-54222C63F5DA}</a:tableStyleId>
              </a:tblPr>
              <a:tblGrid>
                <a:gridCol w="1101941"/>
                <a:gridCol w="1836568"/>
                <a:gridCol w="2092201"/>
                <a:gridCol w="2242099"/>
              </a:tblGrid>
              <a:tr h="642648">
                <a:tc>
                  <a:txBody>
                    <a:bodyPr/>
                    <a:lstStyle/>
                    <a:p>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Долг на начало</a:t>
                      </a:r>
                      <a:r>
                        <a:rPr lang="ru-RU" sz="1600" baseline="0" dirty="0" smtClean="0">
                          <a:latin typeface="Times New Roman" pitchFamily="18" charset="0"/>
                          <a:cs typeface="Times New Roman" pitchFamily="18" charset="0"/>
                        </a:rPr>
                        <a:t> года</a:t>
                      </a:r>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Долг</a:t>
                      </a:r>
                      <a:r>
                        <a:rPr lang="ru-RU" sz="1600" baseline="0" dirty="0" smtClean="0">
                          <a:latin typeface="Times New Roman" pitchFamily="18" charset="0"/>
                          <a:cs typeface="Times New Roman" pitchFamily="18" charset="0"/>
                        </a:rPr>
                        <a:t> в с</a:t>
                      </a:r>
                      <a:r>
                        <a:rPr lang="ru-RU" sz="1600" dirty="0" smtClean="0">
                          <a:latin typeface="Times New Roman" pitchFamily="18" charset="0"/>
                          <a:cs typeface="Times New Roman" pitchFamily="18" charset="0"/>
                        </a:rPr>
                        <a:t>ередине года</a:t>
                      </a:r>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Ежегодная  выплата</a:t>
                      </a:r>
                      <a:endParaRPr lang="ru-RU" sz="1600" dirty="0">
                        <a:latin typeface="Times New Roman" pitchFamily="18" charset="0"/>
                        <a:cs typeface="Times New Roman" pitchFamily="18" charset="0"/>
                      </a:endParaRPr>
                    </a:p>
                  </a:txBody>
                  <a:tcPr/>
                </a:tc>
              </a:tr>
              <a:tr h="411520">
                <a:tc>
                  <a:txBody>
                    <a:bodyPr/>
                    <a:lstStyle/>
                    <a:p>
                      <a:r>
                        <a:rPr lang="ru-RU" sz="1600" dirty="0" smtClean="0">
                          <a:latin typeface="Times New Roman" pitchFamily="18" charset="0"/>
                          <a:cs typeface="Times New Roman" pitchFamily="18" charset="0"/>
                        </a:rPr>
                        <a:t>1-й год</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1,1S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1,1S-S=0,1S</a:t>
                      </a:r>
                      <a:endParaRPr lang="ru-RU" sz="1600" dirty="0">
                        <a:latin typeface="Times New Roman" pitchFamily="18" charset="0"/>
                        <a:cs typeface="Times New Roman" pitchFamily="18" charset="0"/>
                      </a:endParaRPr>
                    </a:p>
                  </a:txBody>
                  <a:tcPr/>
                </a:tc>
              </a:tr>
              <a:tr h="3755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itchFamily="18" charset="0"/>
                          <a:cs typeface="Times New Roman" pitchFamily="18" charset="0"/>
                        </a:rPr>
                        <a:t>2-й год</a:t>
                      </a:r>
                    </a:p>
                  </a:txBody>
                  <a:tcPr/>
                </a:tc>
                <a:tc>
                  <a:txBody>
                    <a:bodyPr/>
                    <a:lstStyle/>
                    <a:p>
                      <a:r>
                        <a:rPr lang="en-US" sz="1600" dirty="0" smtClean="0">
                          <a:latin typeface="Times New Roman" pitchFamily="18" charset="0"/>
                          <a:cs typeface="Times New Roman" pitchFamily="18" charset="0"/>
                        </a:rPr>
                        <a:t>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1,1S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0,1S</a:t>
                      </a:r>
                      <a:endParaRPr lang="ru-RU" sz="1600" dirty="0">
                        <a:latin typeface="Times New Roman" pitchFamily="18" charset="0"/>
                        <a:cs typeface="Times New Roman" pitchFamily="18" charset="0"/>
                      </a:endParaRPr>
                    </a:p>
                  </a:txBody>
                  <a:tcPr/>
                </a:tc>
              </a:tr>
              <a:tr h="411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itchFamily="18" charset="0"/>
                          <a:cs typeface="Times New Roman" pitchFamily="18" charset="0"/>
                        </a:rPr>
                        <a:t>3-й год</a:t>
                      </a:r>
                    </a:p>
                  </a:txBody>
                  <a:tcPr/>
                </a:tc>
                <a:tc>
                  <a:txBody>
                    <a:bodyPr/>
                    <a:lstStyle/>
                    <a:p>
                      <a:r>
                        <a:rPr lang="en-US" sz="1600" dirty="0" smtClean="0">
                          <a:latin typeface="Times New Roman" pitchFamily="18" charset="0"/>
                          <a:cs typeface="Times New Roman" pitchFamily="18" charset="0"/>
                        </a:rPr>
                        <a:t>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1,1S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0,1S</a:t>
                      </a:r>
                      <a:endParaRPr lang="ru-RU" sz="1600" dirty="0">
                        <a:latin typeface="Times New Roman" pitchFamily="18" charset="0"/>
                        <a:cs typeface="Times New Roman" pitchFamily="18" charset="0"/>
                      </a:endParaRPr>
                    </a:p>
                  </a:txBody>
                  <a:tcPr/>
                </a:tc>
              </a:tr>
              <a:tr h="411520">
                <a:tc>
                  <a:txBody>
                    <a:bodyPr/>
                    <a:lstStyle/>
                    <a:p>
                      <a:r>
                        <a:rPr lang="ru-RU" sz="1600" dirty="0" smtClean="0">
                          <a:latin typeface="Times New Roman" pitchFamily="18" charset="0"/>
                          <a:cs typeface="Times New Roman" pitchFamily="18" charset="0"/>
                        </a:rPr>
                        <a:t>4-й год</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1,1S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X</a:t>
                      </a:r>
                      <a:endParaRPr lang="ru-RU" sz="1600" dirty="0">
                        <a:latin typeface="Times New Roman" pitchFamily="18" charset="0"/>
                        <a:cs typeface="Times New Roman" pitchFamily="18" charset="0"/>
                      </a:endParaRPr>
                    </a:p>
                  </a:txBody>
                  <a:tcPr/>
                </a:tc>
              </a:tr>
              <a:tr h="411520">
                <a:tc>
                  <a:txBody>
                    <a:bodyPr/>
                    <a:lstStyle/>
                    <a:p>
                      <a:r>
                        <a:rPr lang="ru-RU" sz="1600" dirty="0" smtClean="0">
                          <a:latin typeface="Times New Roman" pitchFamily="18" charset="0"/>
                          <a:cs typeface="Times New Roman" pitchFamily="18" charset="0"/>
                        </a:rPr>
                        <a:t>5-й год</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1,1S -  X</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(1,1S -  X)*1,1</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X</a:t>
                      </a:r>
                      <a:endParaRPr lang="ru-RU" sz="1600" dirty="0">
                        <a:latin typeface="Times New Roman" pitchFamily="18" charset="0"/>
                        <a:cs typeface="Times New Roman" pitchFamily="18" charset="0"/>
                      </a:endParaRPr>
                    </a:p>
                  </a:txBody>
                  <a:tcPr/>
                </a:tc>
              </a:tr>
            </a:tbl>
          </a:graphicData>
        </a:graphic>
      </p:graphicFrame>
      <p:sp>
        <p:nvSpPr>
          <p:cNvPr id="3" name="Заголовок 2"/>
          <p:cNvSpPr>
            <a:spLocks noGrp="1"/>
          </p:cNvSpPr>
          <p:nvPr>
            <p:ph type="title"/>
          </p:nvPr>
        </p:nvSpPr>
        <p:spPr>
          <a:xfrm>
            <a:off x="457200" y="274638"/>
            <a:ext cx="8229600" cy="778098"/>
          </a:xfrm>
        </p:spPr>
        <p:txBody>
          <a:bodyPr>
            <a:normAutofit fontScale="90000"/>
          </a:bodyPr>
          <a:lstStyle/>
          <a:p>
            <a:r>
              <a:rPr lang="ru-RU" sz="3200" dirty="0" smtClean="0">
                <a:latin typeface="Times New Roman" pitchFamily="18" charset="0"/>
                <a:cs typeface="Times New Roman" pitchFamily="18" charset="0"/>
              </a:rPr>
              <a:t>Решение.</a:t>
            </a:r>
            <a:br>
              <a:rPr lang="ru-RU" sz="3200" dirty="0" smtClean="0">
                <a:latin typeface="Times New Roman" pitchFamily="18" charset="0"/>
                <a:cs typeface="Times New Roman" pitchFamily="18" charset="0"/>
              </a:rPr>
            </a:br>
            <a:r>
              <a:rPr lang="ru-RU" sz="1400" dirty="0" smtClean="0"/>
              <a:t/>
            </a:r>
            <a:br>
              <a:rPr lang="ru-RU" sz="1400" dirty="0" smtClean="0"/>
            </a:br>
            <a:endParaRPr lang="ru-RU" sz="1400" dirty="0">
              <a:latin typeface="Times New Roman" pitchFamily="18" charset="0"/>
              <a:cs typeface="Times New Roman" pitchFamily="18" charset="0"/>
            </a:endParaRPr>
          </a:p>
        </p:txBody>
      </p:sp>
      <p:sp>
        <p:nvSpPr>
          <p:cNvPr id="5" name="TextBox 4"/>
          <p:cNvSpPr txBox="1"/>
          <p:nvPr/>
        </p:nvSpPr>
        <p:spPr>
          <a:xfrm>
            <a:off x="611560" y="1268760"/>
            <a:ext cx="8136904" cy="584775"/>
          </a:xfrm>
          <a:prstGeom prst="rect">
            <a:avLst/>
          </a:prstGeom>
          <a:noFill/>
        </p:spPr>
        <p:txBody>
          <a:bodyPr wrap="square" rtlCol="0">
            <a:spAutoFit/>
          </a:bodyPr>
          <a:lstStyle/>
          <a:p>
            <a:r>
              <a:rPr lang="ru-RU" sz="1600" dirty="0" smtClean="0">
                <a:latin typeface="Times New Roman" pitchFamily="18" charset="0"/>
                <a:cs typeface="Times New Roman" pitchFamily="18" charset="0"/>
              </a:rPr>
              <a:t>Кредит </a:t>
            </a:r>
            <a:r>
              <a:rPr lang="en-US" sz="1600" dirty="0" smtClean="0">
                <a:latin typeface="Times New Roman" pitchFamily="18" charset="0"/>
                <a:cs typeface="Times New Roman" pitchFamily="18" charset="0"/>
              </a:rPr>
              <a:t>S </a:t>
            </a:r>
            <a:r>
              <a:rPr lang="ru-RU" sz="1600" dirty="0" err="1" smtClean="0">
                <a:latin typeface="Times New Roman" pitchFamily="18" charset="0"/>
                <a:cs typeface="Times New Roman" pitchFamily="18" charset="0"/>
              </a:rPr>
              <a:t>млн.руб</a:t>
            </a:r>
            <a:r>
              <a:rPr lang="en-US" sz="1600" dirty="0" smtClean="0">
                <a:latin typeface="Times New Roman" pitchFamily="18" charset="0"/>
                <a:cs typeface="Times New Roman" pitchFamily="18" charset="0"/>
              </a:rPr>
              <a:t>., n=9 </a:t>
            </a:r>
            <a:r>
              <a:rPr lang="ru-RU" sz="1600" dirty="0" smtClean="0">
                <a:latin typeface="Times New Roman" pitchFamily="18" charset="0"/>
                <a:cs typeface="Times New Roman" pitchFamily="18" charset="0"/>
              </a:rPr>
              <a:t>лет</a:t>
            </a:r>
            <a:r>
              <a:rPr lang="en-US" sz="1600" dirty="0" smtClean="0">
                <a:latin typeface="Times New Roman" pitchFamily="18" charset="0"/>
                <a:cs typeface="Times New Roman" pitchFamily="18" charset="0"/>
              </a:rPr>
              <a:t>, r=10%=0,1. </a:t>
            </a:r>
            <a:r>
              <a:rPr lang="ru-RU" sz="1600" dirty="0" smtClean="0">
                <a:latin typeface="Times New Roman" pitchFamily="18" charset="0"/>
                <a:cs typeface="Times New Roman" pitchFamily="18" charset="0"/>
              </a:rPr>
              <a:t>Размер кредита увеличивается в </a:t>
            </a:r>
            <a:r>
              <a:rPr lang="en-US" sz="1600" dirty="0" smtClean="0">
                <a:latin typeface="Times New Roman" pitchFamily="18" charset="0"/>
                <a:cs typeface="Times New Roman" pitchFamily="18" charset="0"/>
              </a:rPr>
              <a:t>k </a:t>
            </a:r>
            <a:r>
              <a:rPr lang="ru-RU" sz="1600" dirty="0" smtClean="0">
                <a:latin typeface="Times New Roman" pitchFamily="18" charset="0"/>
                <a:cs typeface="Times New Roman" pitchFamily="18" charset="0"/>
              </a:rPr>
              <a:t>раз, где </a:t>
            </a:r>
            <a:r>
              <a:rPr lang="en-US" sz="1600" dirty="0" smtClean="0">
                <a:latin typeface="Times New Roman" pitchFamily="18" charset="0"/>
                <a:cs typeface="Times New Roman" pitchFamily="18" charset="0"/>
              </a:rPr>
              <a:t>k=1+0,1=1,1.</a:t>
            </a:r>
            <a:endParaRPr lang="ru-RU" sz="1600" dirty="0">
              <a:latin typeface="Times New Roman" pitchFamily="18" charset="0"/>
              <a:cs typeface="Times New Roman" pitchFamily="18" charset="0"/>
            </a:endParaRPr>
          </a:p>
        </p:txBody>
      </p:sp>
      <p:sp>
        <p:nvSpPr>
          <p:cNvPr id="7" name="TextBox 6"/>
          <p:cNvSpPr txBox="1"/>
          <p:nvPr/>
        </p:nvSpPr>
        <p:spPr>
          <a:xfrm>
            <a:off x="395536" y="4725144"/>
            <a:ext cx="8352928" cy="2380332"/>
          </a:xfrm>
          <a:prstGeom prst="rect">
            <a:avLst/>
          </a:prstGeom>
          <a:noFill/>
        </p:spPr>
        <p:txBody>
          <a:bodyPr wrap="square" rtlCol="0">
            <a:spAutoFit/>
          </a:bodyPr>
          <a:lstStyle/>
          <a:p>
            <a:r>
              <a:rPr lang="ru-RU" sz="1600" dirty="0" smtClean="0">
                <a:latin typeface="Times New Roman" pitchFamily="18" charset="0"/>
                <a:cs typeface="Times New Roman" pitchFamily="18" charset="0"/>
              </a:rPr>
              <a:t>т.к. кредит погашен полностью, то </a:t>
            </a:r>
            <a:r>
              <a:rPr lang="en-US" sz="16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1,1</a:t>
            </a:r>
            <a:r>
              <a:rPr lang="en-US" sz="1600" dirty="0" smtClean="0">
                <a:latin typeface="Times New Roman" pitchFamily="18" charset="0"/>
                <a:cs typeface="Times New Roman" pitchFamily="18" charset="0"/>
              </a:rPr>
              <a:t>S – x)*1,1 – x=0,</a:t>
            </a:r>
          </a:p>
          <a:p>
            <a:r>
              <a:rPr lang="en-US" sz="1600" dirty="0" smtClean="0">
                <a:latin typeface="Times New Roman" pitchFamily="18" charset="0"/>
                <a:cs typeface="Times New Roman" pitchFamily="18" charset="0"/>
              </a:rPr>
              <a:t>                                                           1,21S-1,1x-x=0, x=1,21S/2,1,  x=S*121/210.</a:t>
            </a:r>
          </a:p>
          <a:p>
            <a:r>
              <a:rPr lang="ru-RU" sz="1600" dirty="0" smtClean="0">
                <a:latin typeface="Times New Roman" pitchFamily="18" charset="0"/>
                <a:cs typeface="Times New Roman" pitchFamily="18" charset="0"/>
              </a:rPr>
              <a:t>Общая сумма выплат</a:t>
            </a:r>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по условию меньше 6 млн.руб.: 3*0,1</a:t>
            </a:r>
            <a:r>
              <a:rPr lang="en-US" sz="1600" dirty="0" smtClean="0">
                <a:latin typeface="Times New Roman" pitchFamily="18" charset="0"/>
                <a:cs typeface="Times New Roman" pitchFamily="18" charset="0"/>
              </a:rPr>
              <a:t>S + 2*S*121/210&lt;6,</a:t>
            </a:r>
            <a:endParaRPr lang="ru-RU" sz="16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S*63/210 + S*242/210&lt;6,</a:t>
            </a:r>
          </a:p>
          <a:p>
            <a:r>
              <a:rPr lang="en-US" sz="1600" dirty="0" smtClean="0">
                <a:latin typeface="Times New Roman" pitchFamily="18" charset="0"/>
                <a:cs typeface="Times New Roman" pitchFamily="18" charset="0"/>
              </a:rPr>
              <a:t>                                                                                        S*305/210&lt;6,</a:t>
            </a:r>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S&lt; 6*42/61,</a:t>
            </a:r>
          </a:p>
          <a:p>
            <a:pPr algn="r"/>
            <a:r>
              <a:rPr lang="en-US" sz="1600" dirty="0" smtClean="0">
                <a:latin typeface="Times New Roman" pitchFamily="18" charset="0"/>
                <a:cs typeface="Times New Roman" pitchFamily="18" charset="0"/>
              </a:rPr>
              <a:t>                                                             S&lt;4,1</a:t>
            </a:r>
            <a:r>
              <a:rPr lang="ru-RU"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Т.к. </a:t>
            </a:r>
            <a:r>
              <a:rPr lang="en-US" sz="1600" dirty="0" smtClean="0">
                <a:latin typeface="Times New Roman" pitchFamily="18" charset="0"/>
                <a:cs typeface="Times New Roman" pitchFamily="18" charset="0"/>
              </a:rPr>
              <a:t>S</a:t>
            </a:r>
            <a:r>
              <a:rPr lang="ru-RU" sz="1600" dirty="0" smtClean="0">
                <a:latin typeface="Times New Roman" pitchFamily="18" charset="0"/>
                <a:cs typeface="Times New Roman" pitchFamily="18" charset="0"/>
              </a:rPr>
              <a:t> целое число, то                                            </a:t>
            </a:r>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наибольшее значение </a:t>
            </a:r>
            <a:r>
              <a:rPr lang="en-US" sz="1600" dirty="0" smtClean="0">
                <a:latin typeface="Times New Roman" pitchFamily="18" charset="0"/>
                <a:cs typeface="Times New Roman" pitchFamily="18" charset="0"/>
              </a:rPr>
              <a:t>S</a:t>
            </a:r>
            <a:r>
              <a:rPr lang="ru-RU" sz="1600" dirty="0" smtClean="0">
                <a:latin typeface="Times New Roman" pitchFamily="18" charset="0"/>
                <a:cs typeface="Times New Roman" pitchFamily="18" charset="0"/>
              </a:rPr>
              <a:t>=4.</a:t>
            </a:r>
          </a:p>
          <a:p>
            <a:pPr algn="r"/>
            <a:r>
              <a:rPr lang="ru-RU" sz="1600" dirty="0" smtClean="0">
                <a:latin typeface="Times New Roman" pitchFamily="18" charset="0"/>
                <a:cs typeface="Times New Roman" pitchFamily="18" charset="0"/>
              </a:rPr>
              <a:t>Ответ: 4 млн.руб.              </a:t>
            </a:r>
            <a:endParaRPr lang="en-US"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                                                                                        </a:t>
            </a:r>
            <a:endParaRPr lang="ru-RU"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2938338"/>
          </a:xfrm>
        </p:spPr>
        <p:txBody>
          <a:bodyPr>
            <a:normAutofit/>
          </a:bodyPr>
          <a:lstStyle/>
          <a:p>
            <a:r>
              <a:rPr lang="en-US" sz="1600" dirty="0" smtClean="0">
                <a:latin typeface="Times New Roman" pitchFamily="18" charset="0"/>
                <a:cs typeface="Times New Roman" pitchFamily="18" charset="0"/>
              </a:rPr>
              <a:t>5</a:t>
            </a:r>
            <a:r>
              <a:rPr lang="ru-RU" sz="1800" dirty="0" smtClean="0">
                <a:latin typeface="Times New Roman" pitchFamily="18" charset="0"/>
                <a:cs typeface="Times New Roman" pitchFamily="18" charset="0"/>
              </a:rPr>
              <a:t>. (Демоверсия Математика  2016-17) Вклад планируется открыть на четыре года. Первоначальный вклад составляет целое число миллионов рублей. В конце каждого года вклад увеличивается на 10% по сравнению с его размером в начале года, а, кроме этого, в начале третьего и </a:t>
            </a:r>
            <a:r>
              <a:rPr lang="ru-RU" sz="1800" dirty="0" err="1" smtClean="0">
                <a:latin typeface="Times New Roman" pitchFamily="18" charset="0"/>
                <a:cs typeface="Times New Roman" pitchFamily="18" charset="0"/>
              </a:rPr>
              <a:t>четвѐртого </a:t>
            </a:r>
            <a:r>
              <a:rPr lang="ru-RU" sz="1800" dirty="0" smtClean="0">
                <a:latin typeface="Times New Roman" pitchFamily="18" charset="0"/>
                <a:cs typeface="Times New Roman" pitchFamily="18" charset="0"/>
              </a:rPr>
              <a:t>годов вклад ежегодно пополняется на 3 </a:t>
            </a:r>
            <a:r>
              <a:rPr lang="ru-RU" sz="1800" dirty="0" err="1" smtClean="0">
                <a:latin typeface="Times New Roman" pitchFamily="18" charset="0"/>
                <a:cs typeface="Times New Roman" pitchFamily="18" charset="0"/>
              </a:rPr>
              <a:t>млн</a:t>
            </a:r>
            <a:r>
              <a:rPr lang="ru-RU" sz="1800" dirty="0" smtClean="0">
                <a:latin typeface="Times New Roman" pitchFamily="18" charset="0"/>
                <a:cs typeface="Times New Roman" pitchFamily="18" charset="0"/>
              </a:rPr>
              <a:t> рублей. Найдите наименьший размер первоначального вклада, при котором через четыре года вклад будет больше 20 </a:t>
            </a:r>
            <a:r>
              <a:rPr lang="ru-RU" sz="1800" dirty="0" err="1" smtClean="0">
                <a:latin typeface="Times New Roman" pitchFamily="18" charset="0"/>
                <a:cs typeface="Times New Roman" pitchFamily="18" charset="0"/>
              </a:rPr>
              <a:t>млн</a:t>
            </a:r>
            <a:r>
              <a:rPr lang="ru-RU" sz="1800" dirty="0" smtClean="0">
                <a:latin typeface="Times New Roman" pitchFamily="18" charset="0"/>
                <a:cs typeface="Times New Roman" pitchFamily="18" charset="0"/>
              </a:rPr>
              <a:t> рублей.</a:t>
            </a:r>
            <a:r>
              <a:rPr lang="ru-RU" sz="1800" dirty="0" smtClean="0"/>
              <a:t/>
            </a:r>
            <a:br>
              <a:rPr lang="ru-RU" sz="1800" dirty="0" smtClean="0"/>
            </a:br>
            <a:endParaRPr lang="ru-RU"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395535" y="2132857"/>
          <a:ext cx="6984777" cy="2232245"/>
        </p:xfrm>
        <a:graphic>
          <a:graphicData uri="http://schemas.openxmlformats.org/drawingml/2006/table">
            <a:tbl>
              <a:tblPr firstRow="1" bandRow="1">
                <a:tableStyleId>{5940675A-B579-460E-94D1-54222C63F5DA}</a:tableStyleId>
              </a:tblPr>
              <a:tblGrid>
                <a:gridCol w="889674"/>
                <a:gridCol w="2588143"/>
                <a:gridCol w="3506960"/>
              </a:tblGrid>
              <a:tr h="446449">
                <a:tc>
                  <a:txBody>
                    <a:bodyPr/>
                    <a:lstStyle/>
                    <a:p>
                      <a:endParaRPr lang="ru-RU" sz="1600" dirty="0">
                        <a:latin typeface="Times New Roman" pitchFamily="18" charset="0"/>
                        <a:cs typeface="Times New Roman" pitchFamily="18" charset="0"/>
                      </a:endParaRPr>
                    </a:p>
                  </a:txBody>
                  <a:tcPr/>
                </a:tc>
                <a:tc>
                  <a:txBody>
                    <a:bodyPr/>
                    <a:lstStyle/>
                    <a:p>
                      <a:r>
                        <a:rPr lang="ru-RU" sz="1400" dirty="0" smtClean="0">
                          <a:latin typeface="Times New Roman" pitchFamily="18" charset="0"/>
                          <a:cs typeface="Times New Roman" pitchFamily="18" charset="0"/>
                        </a:rPr>
                        <a:t>Вклад на начало года</a:t>
                      </a:r>
                      <a:endParaRPr lang="ru-RU" sz="1400" dirty="0">
                        <a:latin typeface="Times New Roman" pitchFamily="18" charset="0"/>
                        <a:cs typeface="Times New Roman" pitchFamily="18" charset="0"/>
                      </a:endParaRPr>
                    </a:p>
                  </a:txBody>
                  <a:tcPr/>
                </a:tc>
                <a:tc>
                  <a:txBody>
                    <a:bodyPr/>
                    <a:lstStyle/>
                    <a:p>
                      <a:r>
                        <a:rPr lang="ru-RU" sz="1400" dirty="0" smtClean="0">
                          <a:latin typeface="Times New Roman" pitchFamily="18" charset="0"/>
                          <a:cs typeface="Times New Roman" pitchFamily="18" charset="0"/>
                        </a:rPr>
                        <a:t>Вклад</a:t>
                      </a:r>
                      <a:r>
                        <a:rPr lang="ru-RU" sz="1400" baseline="0" dirty="0" smtClean="0">
                          <a:latin typeface="Times New Roman" pitchFamily="18" charset="0"/>
                          <a:cs typeface="Times New Roman" pitchFamily="18" charset="0"/>
                        </a:rPr>
                        <a:t> после начисления процентов</a:t>
                      </a:r>
                      <a:endParaRPr lang="ru-RU" sz="1400" dirty="0">
                        <a:latin typeface="Times New Roman" pitchFamily="18" charset="0"/>
                        <a:cs typeface="Times New Roman" pitchFamily="18" charset="0"/>
                      </a:endParaRPr>
                    </a:p>
                  </a:txBody>
                  <a:tcPr/>
                </a:tc>
              </a:tr>
              <a:tr h="446449">
                <a:tc>
                  <a:txBody>
                    <a:bodyPr/>
                    <a:lstStyle/>
                    <a:p>
                      <a:r>
                        <a:rPr lang="ru-RU" sz="1400" dirty="0" smtClean="0">
                          <a:latin typeface="Times New Roman" pitchFamily="18" charset="0"/>
                          <a:cs typeface="Times New Roman" pitchFamily="18" charset="0"/>
                        </a:rPr>
                        <a:t>1-й год</a:t>
                      </a:r>
                      <a:endParaRPr lang="ru-RU" sz="1400" dirty="0">
                        <a:latin typeface="Times New Roman" pitchFamily="18" charset="0"/>
                        <a:cs typeface="Times New Roman" pitchFamily="18" charset="0"/>
                      </a:endParaRPr>
                    </a:p>
                  </a:txBody>
                  <a:tcPr/>
                </a:tc>
                <a:tc>
                  <a:txBody>
                    <a:bodyPr/>
                    <a:lstStyle/>
                    <a:p>
                      <a:r>
                        <a:rPr lang="en-US" sz="1400" dirty="0" smtClean="0">
                          <a:latin typeface="Times New Roman" pitchFamily="18" charset="0"/>
                          <a:cs typeface="Times New Roman" pitchFamily="18" charset="0"/>
                        </a:rPr>
                        <a:t>S</a:t>
                      </a:r>
                      <a:endParaRPr lang="ru-RU" sz="1400" dirty="0">
                        <a:latin typeface="Times New Roman" pitchFamily="18" charset="0"/>
                        <a:cs typeface="Times New Roman" pitchFamily="18" charset="0"/>
                      </a:endParaRPr>
                    </a:p>
                  </a:txBody>
                  <a:tcPr/>
                </a:tc>
                <a:tc>
                  <a:txBody>
                    <a:bodyPr/>
                    <a:lstStyle/>
                    <a:p>
                      <a:r>
                        <a:rPr lang="en-US" sz="1400" dirty="0" smtClean="0">
                          <a:latin typeface="Times New Roman" pitchFamily="18" charset="0"/>
                          <a:cs typeface="Times New Roman" pitchFamily="18" charset="0"/>
                        </a:rPr>
                        <a:t>1,1S</a:t>
                      </a:r>
                      <a:endParaRPr lang="ru-RU" sz="1400" dirty="0">
                        <a:latin typeface="Times New Roman" pitchFamily="18" charset="0"/>
                        <a:cs typeface="Times New Roman" pitchFamily="18" charset="0"/>
                      </a:endParaRPr>
                    </a:p>
                  </a:txBody>
                  <a:tcPr/>
                </a:tc>
              </a:tr>
              <a:tr h="446449">
                <a:tc>
                  <a:txBody>
                    <a:bodyPr/>
                    <a:lstStyle/>
                    <a:p>
                      <a:r>
                        <a:rPr lang="ru-RU" sz="1400" dirty="0" smtClean="0">
                          <a:latin typeface="Times New Roman" pitchFamily="18" charset="0"/>
                          <a:cs typeface="Times New Roman" pitchFamily="18" charset="0"/>
                        </a:rPr>
                        <a:t>2-й год</a:t>
                      </a:r>
                      <a:endParaRPr lang="ru-RU" sz="1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Times New Roman" pitchFamily="18" charset="0"/>
                          <a:cs typeface="Times New Roman" pitchFamily="18" charset="0"/>
                        </a:rPr>
                        <a:t>1,1S</a:t>
                      </a:r>
                      <a:endParaRPr lang="ru-RU" sz="1400" dirty="0" smtClean="0">
                        <a:latin typeface="Times New Roman" pitchFamily="18" charset="0"/>
                        <a:cs typeface="Times New Roman" pitchFamily="18" charset="0"/>
                      </a:endParaRPr>
                    </a:p>
                  </a:txBody>
                  <a:tcPr/>
                </a:tc>
                <a:tc>
                  <a:txBody>
                    <a:bodyPr/>
                    <a:lstStyle/>
                    <a:p>
                      <a:r>
                        <a:rPr lang="en-US" sz="1400" dirty="0" smtClean="0">
                          <a:latin typeface="Times New Roman" pitchFamily="18" charset="0"/>
                          <a:cs typeface="Times New Roman" pitchFamily="18" charset="0"/>
                        </a:rPr>
                        <a:t>1,1S*1,1=1,21S</a:t>
                      </a:r>
                      <a:endParaRPr lang="ru-RU" sz="1400" dirty="0">
                        <a:latin typeface="Times New Roman" pitchFamily="18" charset="0"/>
                        <a:cs typeface="Times New Roman" pitchFamily="18" charset="0"/>
                      </a:endParaRPr>
                    </a:p>
                  </a:txBody>
                  <a:tcPr/>
                </a:tc>
              </a:tr>
              <a:tr h="446449">
                <a:tc>
                  <a:txBody>
                    <a:bodyPr/>
                    <a:lstStyle/>
                    <a:p>
                      <a:r>
                        <a:rPr lang="ru-RU" sz="1400" dirty="0" smtClean="0">
                          <a:latin typeface="Times New Roman" pitchFamily="18" charset="0"/>
                          <a:cs typeface="Times New Roman" pitchFamily="18" charset="0"/>
                        </a:rPr>
                        <a:t>3-й год</a:t>
                      </a:r>
                      <a:endParaRPr lang="ru-RU" sz="1400" dirty="0">
                        <a:latin typeface="Times New Roman" pitchFamily="18" charset="0"/>
                        <a:cs typeface="Times New Roman" pitchFamily="18" charset="0"/>
                      </a:endParaRPr>
                    </a:p>
                  </a:txBody>
                  <a:tcPr/>
                </a:tc>
                <a:tc>
                  <a:txBody>
                    <a:bodyPr/>
                    <a:lstStyle/>
                    <a:p>
                      <a:r>
                        <a:rPr lang="en-US" sz="1400" dirty="0" smtClean="0">
                          <a:latin typeface="Times New Roman" pitchFamily="18" charset="0"/>
                          <a:cs typeface="Times New Roman" pitchFamily="18" charset="0"/>
                        </a:rPr>
                        <a:t>1,21S + 3</a:t>
                      </a:r>
                      <a:endParaRPr lang="ru-RU" sz="1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Times New Roman" pitchFamily="18" charset="0"/>
                          <a:cs typeface="Times New Roman" pitchFamily="18" charset="0"/>
                        </a:rPr>
                        <a:t>(1,21S + 3)*1,1=1,331S+3,3</a:t>
                      </a:r>
                      <a:endParaRPr lang="ru-RU" sz="1400" dirty="0" smtClean="0">
                        <a:latin typeface="Times New Roman" pitchFamily="18" charset="0"/>
                        <a:cs typeface="Times New Roman" pitchFamily="18" charset="0"/>
                      </a:endParaRPr>
                    </a:p>
                  </a:txBody>
                  <a:tcPr/>
                </a:tc>
              </a:tr>
              <a:tr h="446449">
                <a:tc>
                  <a:txBody>
                    <a:bodyPr/>
                    <a:lstStyle/>
                    <a:p>
                      <a:r>
                        <a:rPr lang="ru-RU" sz="1400" dirty="0" smtClean="0">
                          <a:latin typeface="Times New Roman" pitchFamily="18" charset="0"/>
                          <a:cs typeface="Times New Roman" pitchFamily="18" charset="0"/>
                        </a:rPr>
                        <a:t>4-й год</a:t>
                      </a:r>
                      <a:endParaRPr lang="ru-RU" sz="1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Times New Roman" pitchFamily="18" charset="0"/>
                          <a:cs typeface="Times New Roman" pitchFamily="18" charset="0"/>
                        </a:rPr>
                        <a:t>1,331S+3,3 +3=1,331S +6,3</a:t>
                      </a:r>
                      <a:endParaRPr lang="ru-RU" sz="1400" dirty="0" smtClean="0">
                        <a:latin typeface="Times New Roman" pitchFamily="18" charset="0"/>
                        <a:cs typeface="Times New Roman" pitchFamily="18" charset="0"/>
                      </a:endParaRPr>
                    </a:p>
                  </a:txBody>
                  <a:tcPr/>
                </a:tc>
                <a:tc>
                  <a:txBody>
                    <a:bodyPr/>
                    <a:lstStyle/>
                    <a:p>
                      <a:r>
                        <a:rPr lang="en-US" sz="1400" dirty="0" smtClean="0">
                          <a:latin typeface="Times New Roman" pitchFamily="18" charset="0"/>
                          <a:cs typeface="Times New Roman" pitchFamily="18" charset="0"/>
                        </a:rPr>
                        <a:t>(1,331S +6,3)*1,1=1,4641S +6,93</a:t>
                      </a:r>
                      <a:endParaRPr lang="ru-RU" sz="1400" dirty="0">
                        <a:latin typeface="Times New Roman" pitchFamily="18" charset="0"/>
                        <a:cs typeface="Times New Roman" pitchFamily="18" charset="0"/>
                      </a:endParaRPr>
                    </a:p>
                  </a:txBody>
                  <a:tcPr/>
                </a:tc>
              </a:tr>
            </a:tbl>
          </a:graphicData>
        </a:graphic>
      </p:graphicFrame>
      <p:sp>
        <p:nvSpPr>
          <p:cNvPr id="3" name="Заголовок 2"/>
          <p:cNvSpPr>
            <a:spLocks noGrp="1"/>
          </p:cNvSpPr>
          <p:nvPr>
            <p:ph type="title"/>
          </p:nvPr>
        </p:nvSpPr>
        <p:spPr>
          <a:xfrm>
            <a:off x="457200" y="274638"/>
            <a:ext cx="8229600" cy="778098"/>
          </a:xfrm>
        </p:spPr>
        <p:txBody>
          <a:bodyPr>
            <a:normAutofit/>
          </a:bodyPr>
          <a:lstStyle/>
          <a:p>
            <a:r>
              <a:rPr lang="ru-RU" sz="3200" dirty="0" smtClean="0">
                <a:latin typeface="Times New Roman" pitchFamily="18" charset="0"/>
                <a:cs typeface="Times New Roman" pitchFamily="18" charset="0"/>
              </a:rPr>
              <a:t>Решение.</a:t>
            </a:r>
            <a:endParaRPr lang="ru-RU" sz="3200" dirty="0"/>
          </a:p>
        </p:txBody>
      </p:sp>
      <p:sp>
        <p:nvSpPr>
          <p:cNvPr id="4" name="TextBox 3"/>
          <p:cNvSpPr txBox="1"/>
          <p:nvPr/>
        </p:nvSpPr>
        <p:spPr>
          <a:xfrm>
            <a:off x="395536" y="1052736"/>
            <a:ext cx="8280920" cy="1046440"/>
          </a:xfrm>
          <a:prstGeom prst="rect">
            <a:avLst/>
          </a:prstGeom>
          <a:noFill/>
        </p:spPr>
        <p:txBody>
          <a:bodyPr wrap="square" rtlCol="0">
            <a:spAutoFit/>
          </a:bodyPr>
          <a:lstStyle/>
          <a:p>
            <a:r>
              <a:rPr lang="ru-RU" sz="1600" dirty="0" smtClean="0">
                <a:latin typeface="Times New Roman" pitchFamily="18" charset="0"/>
                <a:cs typeface="Times New Roman" pitchFamily="18" charset="0"/>
              </a:rPr>
              <a:t>Расчеты будем вести в млн.руб. </a:t>
            </a:r>
          </a:p>
          <a:p>
            <a:r>
              <a:rPr lang="ru-RU" sz="1600" dirty="0" smtClean="0">
                <a:latin typeface="Times New Roman" pitchFamily="18" charset="0"/>
                <a:cs typeface="Times New Roman" pitchFamily="18" charset="0"/>
              </a:rPr>
              <a:t>Пусть </a:t>
            </a:r>
            <a:r>
              <a:rPr lang="en-US" sz="1600" dirty="0" smtClean="0">
                <a:latin typeface="Times New Roman" pitchFamily="18" charset="0"/>
                <a:cs typeface="Times New Roman" pitchFamily="18" charset="0"/>
              </a:rPr>
              <a:t>S</a:t>
            </a:r>
            <a:r>
              <a:rPr lang="ru-RU" sz="1600" dirty="0" smtClean="0">
                <a:latin typeface="Times New Roman" pitchFamily="18" charset="0"/>
                <a:cs typeface="Times New Roman" pitchFamily="18" charset="0"/>
              </a:rPr>
              <a:t> первоначальный вклад. </a:t>
            </a:r>
            <a:r>
              <a:rPr lang="en-US" sz="1600" dirty="0" smtClean="0">
                <a:latin typeface="Times New Roman" pitchFamily="18" charset="0"/>
                <a:cs typeface="Times New Roman" pitchFamily="18" charset="0"/>
              </a:rPr>
              <a:t>r=10%=0,1, k=1+0,1=1,1 – </a:t>
            </a:r>
            <a:r>
              <a:rPr lang="ru-RU" sz="1600" dirty="0" smtClean="0">
                <a:latin typeface="Times New Roman" pitchFamily="18" charset="0"/>
                <a:cs typeface="Times New Roman" pitchFamily="18" charset="0"/>
              </a:rPr>
              <a:t>во столько раз увеличивается ежегодно вклад. </a:t>
            </a:r>
          </a:p>
          <a:p>
            <a:endParaRPr lang="ru-RU" sz="1400" dirty="0">
              <a:latin typeface="Times New Roman" pitchFamily="18" charset="0"/>
              <a:cs typeface="Times New Roman" pitchFamily="18" charset="0"/>
            </a:endParaRPr>
          </a:p>
        </p:txBody>
      </p:sp>
      <p:sp>
        <p:nvSpPr>
          <p:cNvPr id="6" name="TextBox 5"/>
          <p:cNvSpPr txBox="1"/>
          <p:nvPr/>
        </p:nvSpPr>
        <p:spPr>
          <a:xfrm>
            <a:off x="467544" y="4437112"/>
            <a:ext cx="8280920" cy="1754326"/>
          </a:xfrm>
          <a:prstGeom prst="rect">
            <a:avLst/>
          </a:prstGeom>
          <a:noFill/>
        </p:spPr>
        <p:txBody>
          <a:bodyPr wrap="square" rtlCol="0">
            <a:spAutoFit/>
          </a:bodyPr>
          <a:lstStyle/>
          <a:p>
            <a:r>
              <a:rPr lang="ru-RU" dirty="0" smtClean="0">
                <a:latin typeface="Times New Roman" pitchFamily="18" charset="0"/>
                <a:cs typeface="Times New Roman" pitchFamily="18" charset="0"/>
              </a:rPr>
              <a:t>По условию задачи вклад через четыре года должен быть больше 20 млн.руб., то                      </a:t>
            </a:r>
            <a:r>
              <a:rPr lang="en-US" dirty="0" smtClean="0">
                <a:latin typeface="Times New Roman" pitchFamily="18" charset="0"/>
                <a:cs typeface="Times New Roman" pitchFamily="18" charset="0"/>
              </a:rPr>
              <a:t>1,4641S +6,93&gt;20,</a:t>
            </a:r>
          </a:p>
          <a:p>
            <a:r>
              <a:rPr lang="en-US" dirty="0" smtClean="0">
                <a:latin typeface="Times New Roman" pitchFamily="18" charset="0"/>
                <a:cs typeface="Times New Roman" pitchFamily="18" charset="0"/>
              </a:rPr>
              <a:t>                            S&gt; (20-6,93)/1,4641,</a:t>
            </a:r>
          </a:p>
          <a:p>
            <a:r>
              <a:rPr lang="en-US" dirty="0" smtClean="0">
                <a:latin typeface="Times New Roman" pitchFamily="18" charset="0"/>
                <a:cs typeface="Times New Roman" pitchFamily="18" charset="0"/>
              </a:rPr>
              <a:t>                            S&gt;13,07/1,4641,</a:t>
            </a:r>
          </a:p>
          <a:p>
            <a:r>
              <a:rPr lang="en-US" dirty="0" smtClean="0">
                <a:latin typeface="Times New Roman" pitchFamily="18" charset="0"/>
                <a:cs typeface="Times New Roman" pitchFamily="18" charset="0"/>
              </a:rPr>
              <a:t>                            S&gt; 8,9. </a:t>
            </a:r>
            <a:r>
              <a:rPr lang="ru-RU" dirty="0" smtClean="0">
                <a:latin typeface="Times New Roman" pitchFamily="18" charset="0"/>
                <a:cs typeface="Times New Roman" pitchFamily="18" charset="0"/>
              </a:rPr>
              <a:t> Т.К. </a:t>
            </a:r>
            <a:r>
              <a:rPr lang="en-US" dirty="0" smtClean="0">
                <a:latin typeface="Times New Roman" pitchFamily="18" charset="0"/>
                <a:cs typeface="Times New Roman" pitchFamily="18" charset="0"/>
              </a:rPr>
              <a:t>S</a:t>
            </a:r>
            <a:r>
              <a:rPr lang="ru-RU" dirty="0" smtClean="0">
                <a:latin typeface="Times New Roman" pitchFamily="18" charset="0"/>
                <a:cs typeface="Times New Roman" pitchFamily="18" charset="0"/>
              </a:rPr>
              <a:t> целое число, то </a:t>
            </a:r>
            <a:r>
              <a:rPr lang="en-US" dirty="0" smtClean="0">
                <a:latin typeface="Times New Roman" pitchFamily="18" charset="0"/>
                <a:cs typeface="Times New Roman" pitchFamily="18" charset="0"/>
              </a:rPr>
              <a:t>S</a:t>
            </a:r>
            <a:r>
              <a:rPr lang="ru-RU" dirty="0" smtClean="0">
                <a:latin typeface="Times New Roman" pitchFamily="18" charset="0"/>
                <a:cs typeface="Times New Roman" pitchFamily="18" charset="0"/>
              </a:rPr>
              <a:t> наименьшее равно 9 млн. руб.</a:t>
            </a:r>
          </a:p>
          <a:p>
            <a:r>
              <a:rPr lang="ru-RU" dirty="0" smtClean="0">
                <a:latin typeface="Times New Roman" pitchFamily="18" charset="0"/>
                <a:cs typeface="Times New Roman" pitchFamily="18" charset="0"/>
              </a:rPr>
              <a:t>                                                                                                    Ответ: 9 млн.руб.</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3298378"/>
          </a:xfrm>
        </p:spPr>
        <p:txBody>
          <a:bodyPr>
            <a:noAutofit/>
          </a:bodyPr>
          <a:lstStyle/>
          <a:p>
            <a:r>
              <a:rPr lang="ru-RU" sz="1800" dirty="0" smtClean="0">
                <a:latin typeface="Times New Roman" pitchFamily="18" charset="0"/>
                <a:cs typeface="Times New Roman" pitchFamily="18" charset="0"/>
              </a:rPr>
              <a:t>6. (11.02.16 10 класс. Вариант МА00309)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По вкладу «А» банк в конце каждого года увеличивает на 10 % сумму, имеющуюся на вкладе в начале года, а по вкладу «Б» — увеличивает эту сумму на 11 % в течение каждого из первых двух лет. Найдите наибольшее натуральное число процентов, начисленное за третий год по вкладу «Б», при котором за все три года этот вклад будет менее выгоден, чем вклад «А».</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778098"/>
          </a:xfrm>
        </p:spPr>
        <p:txBody>
          <a:bodyPr>
            <a:noAutofit/>
          </a:bodyPr>
          <a:lstStyle/>
          <a:p>
            <a:r>
              <a:rPr lang="ru-RU" sz="3200" dirty="0" smtClean="0">
                <a:latin typeface="Times New Roman" pitchFamily="18" charset="0"/>
                <a:cs typeface="Times New Roman" pitchFamily="18" charset="0"/>
              </a:rPr>
              <a:t>Решение.</a:t>
            </a:r>
          </a:p>
        </p:txBody>
      </p:sp>
      <p:sp>
        <p:nvSpPr>
          <p:cNvPr id="4" name="TextBox 3"/>
          <p:cNvSpPr txBox="1"/>
          <p:nvPr/>
        </p:nvSpPr>
        <p:spPr>
          <a:xfrm>
            <a:off x="395536" y="980728"/>
            <a:ext cx="8208912" cy="5355312"/>
          </a:xfrm>
          <a:prstGeom prst="rect">
            <a:avLst/>
          </a:prstGeom>
          <a:noFill/>
        </p:spPr>
        <p:txBody>
          <a:bodyPr wrap="square" rtlCol="0">
            <a:spAutoFit/>
          </a:bodyPr>
          <a:lstStyle/>
          <a:p>
            <a:r>
              <a:rPr lang="ru-RU" sz="1600" dirty="0" smtClean="0">
                <a:latin typeface="Times New Roman" pitchFamily="18" charset="0"/>
                <a:cs typeface="Times New Roman" pitchFamily="18" charset="0"/>
              </a:rPr>
              <a:t>Пусть сумма вклада равна </a:t>
            </a:r>
            <a:r>
              <a:rPr lang="en-US" sz="1600" dirty="0" smtClean="0">
                <a:latin typeface="Times New Roman" pitchFamily="18" charset="0"/>
                <a:cs typeface="Times New Roman" pitchFamily="18" charset="0"/>
              </a:rPr>
              <a:t>S </a:t>
            </a:r>
            <a:r>
              <a:rPr lang="ru-RU" sz="1600" dirty="0" smtClean="0">
                <a:latin typeface="Times New Roman" pitchFamily="18" charset="0"/>
                <a:cs typeface="Times New Roman" pitchFamily="18" charset="0"/>
              </a:rPr>
              <a:t>млн.руб.</a:t>
            </a:r>
          </a:p>
          <a:p>
            <a:r>
              <a:rPr lang="ru-RU" sz="1600" dirty="0" smtClean="0">
                <a:latin typeface="Times New Roman" pitchFamily="18" charset="0"/>
                <a:cs typeface="Times New Roman" pitchFamily="18" charset="0"/>
              </a:rPr>
              <a:t> Вклад «А»:</a:t>
            </a:r>
            <a:endParaRPr lang="en-US" sz="16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r=10%, k=1+0,1=1,1 – </a:t>
            </a:r>
            <a:r>
              <a:rPr lang="ru-RU" sz="1600" dirty="0" smtClean="0">
                <a:latin typeface="Times New Roman" pitchFamily="18" charset="0"/>
                <a:cs typeface="Times New Roman" pitchFamily="18" charset="0"/>
              </a:rPr>
              <a:t>во столько раз увеличивается размер вклада за 1 год. За 3 года сумма вклада будет равна </a:t>
            </a:r>
            <a:r>
              <a:rPr lang="en-US" sz="1600" dirty="0" smtClean="0">
                <a:latin typeface="Times New Roman" pitchFamily="18" charset="0"/>
                <a:cs typeface="Times New Roman" pitchFamily="18" charset="0"/>
              </a:rPr>
              <a:t>S*</a:t>
            </a:r>
            <a:r>
              <a:rPr lang="ru-RU" sz="1600" dirty="0" smtClean="0">
                <a:latin typeface="Times New Roman" pitchFamily="18" charset="0"/>
                <a:cs typeface="Times New Roman" pitchFamily="18" charset="0"/>
              </a:rPr>
              <a:t>1,1</a:t>
            </a:r>
            <a:r>
              <a:rPr lang="en-US" sz="1600" dirty="0" smtClean="0">
                <a:latin typeface="Times New Roman" pitchFamily="18" charset="0"/>
                <a:cs typeface="Times New Roman" pitchFamily="18" charset="0"/>
              </a:rPr>
              <a:t>*1,1*1,1=1,331S.</a:t>
            </a:r>
          </a:p>
          <a:p>
            <a:r>
              <a:rPr lang="ru-RU" sz="1600" dirty="0" smtClean="0">
                <a:latin typeface="Times New Roman" pitchFamily="18" charset="0"/>
                <a:cs typeface="Times New Roman" pitchFamily="18" charset="0"/>
              </a:rPr>
              <a:t>Вклад «Б»:</a:t>
            </a:r>
            <a:endParaRPr lang="en-US" sz="16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r=1</a:t>
            </a:r>
            <a:r>
              <a:rPr lang="ru-RU" sz="16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 k=1+0,1</a:t>
            </a:r>
            <a:r>
              <a:rPr lang="ru-RU" sz="16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=1,1</a:t>
            </a:r>
            <a:r>
              <a:rPr lang="ru-RU" sz="16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 – </a:t>
            </a:r>
            <a:r>
              <a:rPr lang="ru-RU" sz="1600" dirty="0" smtClean="0">
                <a:latin typeface="Times New Roman" pitchFamily="18" charset="0"/>
                <a:cs typeface="Times New Roman" pitchFamily="18" charset="0"/>
              </a:rPr>
              <a:t>во столько раз увеличивается размер вклада в течение каждого из первых двух лет, а за 3-й год вклад увеличится на </a:t>
            </a:r>
            <a:r>
              <a:rPr lang="en-US" sz="1600" dirty="0" smtClean="0">
                <a:latin typeface="Times New Roman" pitchFamily="18" charset="0"/>
                <a:cs typeface="Times New Roman" pitchFamily="18" charset="0"/>
              </a:rPr>
              <a:t>n%,</a:t>
            </a:r>
            <a:r>
              <a:rPr lang="ru-RU" sz="1600" dirty="0" smtClean="0">
                <a:latin typeface="Times New Roman" pitchFamily="18" charset="0"/>
                <a:cs typeface="Times New Roman" pitchFamily="18" charset="0"/>
              </a:rPr>
              <a:t> т.е. увеличится в </a:t>
            </a:r>
            <a:r>
              <a:rPr lang="en-US" sz="1600" dirty="0" smtClean="0">
                <a:latin typeface="Times New Roman" pitchFamily="18" charset="0"/>
                <a:cs typeface="Times New Roman" pitchFamily="18" charset="0"/>
              </a:rPr>
              <a:t>k=(1+0,01n) </a:t>
            </a:r>
            <a:r>
              <a:rPr lang="ru-RU" sz="1600" dirty="0" smtClean="0">
                <a:latin typeface="Times New Roman" pitchFamily="18" charset="0"/>
                <a:cs typeface="Times New Roman" pitchFamily="18" charset="0"/>
              </a:rPr>
              <a:t>раз. За 3 года сумма по вкладу «Б» будет равна 1,</a:t>
            </a:r>
            <a:r>
              <a:rPr lang="en-US" sz="1600" dirty="0" smtClean="0">
                <a:latin typeface="Times New Roman" pitchFamily="18" charset="0"/>
                <a:cs typeface="Times New Roman" pitchFamily="18" charset="0"/>
              </a:rPr>
              <a:t>1</a:t>
            </a:r>
            <a:r>
              <a:rPr lang="ru-RU" sz="16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*1,11*S *(1+0,01n)=1,2321*S*k. </a:t>
            </a:r>
            <a:endParaRPr lang="ru-RU" sz="16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По условию задачи вклад «Б» менее выгоден, чем вклад «А»,</a:t>
            </a:r>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 т.е. </a:t>
            </a:r>
            <a:r>
              <a:rPr lang="en-US" sz="1600" dirty="0" smtClean="0">
                <a:latin typeface="Times New Roman" pitchFamily="18" charset="0"/>
                <a:cs typeface="Times New Roman" pitchFamily="18" charset="0"/>
              </a:rPr>
              <a:t>    1,331S &gt; 1,2321*S*k.  </a:t>
            </a:r>
          </a:p>
          <a:p>
            <a:r>
              <a:rPr lang="en-US" sz="1600" dirty="0" smtClean="0">
                <a:latin typeface="Times New Roman" pitchFamily="18" charset="0"/>
                <a:cs typeface="Times New Roman" pitchFamily="18" charset="0"/>
              </a:rPr>
              <a:t>           k&lt; 1,331/1,2321,</a:t>
            </a:r>
          </a:p>
          <a:p>
            <a:r>
              <a:rPr lang="en-US" sz="1600" dirty="0" smtClean="0">
                <a:latin typeface="Times New Roman" pitchFamily="18" charset="0"/>
                <a:cs typeface="Times New Roman" pitchFamily="18" charset="0"/>
              </a:rPr>
              <a:t>           k&lt;1,0802,</a:t>
            </a:r>
          </a:p>
          <a:p>
            <a:r>
              <a:rPr lang="en-US" sz="1600" dirty="0" smtClean="0">
                <a:latin typeface="Times New Roman" pitchFamily="18" charset="0"/>
                <a:cs typeface="Times New Roman" pitchFamily="18" charset="0"/>
              </a:rPr>
              <a:t>           1+0,01n&lt;1,0802,</a:t>
            </a:r>
          </a:p>
          <a:p>
            <a:r>
              <a:rPr lang="en-US" sz="1600" dirty="0" smtClean="0">
                <a:latin typeface="Times New Roman" pitchFamily="18" charset="0"/>
                <a:cs typeface="Times New Roman" pitchFamily="18" charset="0"/>
              </a:rPr>
              <a:t>           0,01 n&lt; 0,0802,</a:t>
            </a:r>
          </a:p>
          <a:p>
            <a:r>
              <a:rPr lang="en-US" sz="1600" dirty="0" smtClean="0">
                <a:latin typeface="Times New Roman" pitchFamily="18" charset="0"/>
                <a:cs typeface="Times New Roman" pitchFamily="18" charset="0"/>
              </a:rPr>
              <a:t>           n&lt; 8,02. </a:t>
            </a:r>
            <a:r>
              <a:rPr lang="ru-RU" sz="1600" dirty="0" smtClean="0">
                <a:latin typeface="Times New Roman" pitchFamily="18" charset="0"/>
                <a:cs typeface="Times New Roman" pitchFamily="18" charset="0"/>
              </a:rPr>
              <a:t>Т.к. </a:t>
            </a:r>
            <a:r>
              <a:rPr lang="en-US" sz="1600" dirty="0" smtClean="0">
                <a:latin typeface="Times New Roman" pitchFamily="18" charset="0"/>
                <a:cs typeface="Times New Roman" pitchFamily="18" charset="0"/>
              </a:rPr>
              <a:t>n</a:t>
            </a:r>
            <a:r>
              <a:rPr lang="ru-RU" sz="1600" dirty="0" smtClean="0">
                <a:latin typeface="Times New Roman" pitchFamily="18" charset="0"/>
                <a:cs typeface="Times New Roman" pitchFamily="18" charset="0"/>
              </a:rPr>
              <a:t> – натуральное число, то наибольшее натуральное число равно 8. Значит, наибольшее натуральное число процентов, начисленных за 3-й год по вкладу «Б» при котором за все три года этот вклад будет менее выгоден, чем вклад «А», равен 8%.</a:t>
            </a:r>
          </a:p>
          <a:p>
            <a:r>
              <a:rPr lang="ru-RU" sz="1600" dirty="0" smtClean="0">
                <a:latin typeface="Times New Roman" pitchFamily="18" charset="0"/>
                <a:cs typeface="Times New Roman" pitchFamily="18" charset="0"/>
              </a:rPr>
              <a:t>                                                                                                                   Ответ: 8%.</a:t>
            </a:r>
          </a:p>
          <a:p>
            <a:endParaRPr lang="en-US" dirty="0" smtClean="0"/>
          </a:p>
          <a:p>
            <a:endParaRPr lang="ru-RU" dirty="0" smtClean="0"/>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3874442"/>
          </a:xfrm>
        </p:spPr>
        <p:txBody>
          <a:bodyPr>
            <a:normAutofit/>
          </a:bodyPr>
          <a:lstStyle/>
          <a:p>
            <a:r>
              <a:rPr lang="ru-RU" sz="1400" dirty="0" smtClean="0"/>
              <a:t> </a:t>
            </a:r>
            <a:br>
              <a:rPr lang="ru-RU" sz="1400" dirty="0" smtClean="0"/>
            </a:br>
            <a:r>
              <a:rPr lang="ru-RU" sz="2000" dirty="0" smtClean="0">
                <a:latin typeface="Times New Roman" pitchFamily="18" charset="0"/>
                <a:cs typeface="Times New Roman" pitchFamily="18" charset="0"/>
              </a:rPr>
              <a:t>7.(06.03.2017 вариант МА 10609  11 класс)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У фермера есть два поля, каждое площадью 8 гектаров. На каждом поле можно выращивать картофель и свёклу, поля можно делить между этими культурами в любой пропорции. Урожайность картофеля на первом поле составляет 350 </a:t>
            </a:r>
            <a:r>
              <a:rPr lang="ru-RU" sz="2000" dirty="0" err="1" smtClean="0">
                <a:latin typeface="Times New Roman" pitchFamily="18" charset="0"/>
                <a:cs typeface="Times New Roman" pitchFamily="18" charset="0"/>
              </a:rPr>
              <a:t>ц</a:t>
            </a:r>
            <a:r>
              <a:rPr lang="ru-RU" sz="2000" dirty="0" smtClean="0">
                <a:latin typeface="Times New Roman" pitchFamily="18" charset="0"/>
                <a:cs typeface="Times New Roman" pitchFamily="18" charset="0"/>
              </a:rPr>
              <a:t>/га, а на втором — 200 </a:t>
            </a:r>
            <a:r>
              <a:rPr lang="ru-RU" sz="2000" dirty="0" err="1" smtClean="0">
                <a:latin typeface="Times New Roman" pitchFamily="18" charset="0"/>
                <a:cs typeface="Times New Roman" pitchFamily="18" charset="0"/>
              </a:rPr>
              <a:t>ц</a:t>
            </a:r>
            <a:r>
              <a:rPr lang="ru-RU" sz="2000" dirty="0" smtClean="0">
                <a:latin typeface="Times New Roman" pitchFamily="18" charset="0"/>
                <a:cs typeface="Times New Roman" pitchFamily="18" charset="0"/>
              </a:rPr>
              <a:t>/га. Урожайность свёклы на первом поле составляет 250 </a:t>
            </a:r>
            <a:r>
              <a:rPr lang="ru-RU" sz="2000" dirty="0" err="1" smtClean="0">
                <a:latin typeface="Times New Roman" pitchFamily="18" charset="0"/>
                <a:cs typeface="Times New Roman" pitchFamily="18" charset="0"/>
              </a:rPr>
              <a:t>ц</a:t>
            </a:r>
            <a:r>
              <a:rPr lang="ru-RU" sz="2000" dirty="0" smtClean="0">
                <a:latin typeface="Times New Roman" pitchFamily="18" charset="0"/>
                <a:cs typeface="Times New Roman" pitchFamily="18" charset="0"/>
              </a:rPr>
              <a:t>/га, а на втором — 300 </a:t>
            </a:r>
            <a:r>
              <a:rPr lang="ru-RU" sz="2000" dirty="0" err="1" smtClean="0">
                <a:latin typeface="Times New Roman" pitchFamily="18" charset="0"/>
                <a:cs typeface="Times New Roman" pitchFamily="18" charset="0"/>
              </a:rPr>
              <a:t>ц</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га.Фермер</a:t>
            </a:r>
            <a:r>
              <a:rPr lang="ru-RU" sz="2000" dirty="0" smtClean="0">
                <a:latin typeface="Times New Roman" pitchFamily="18" charset="0"/>
                <a:cs typeface="Times New Roman" pitchFamily="18" charset="0"/>
              </a:rPr>
              <a:t> может продавать картофель по цене 2500 руб. за центнер, а свёклу —   по цене 3000 руб. за центнер. Какой наибольший доход может получить фермер?</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ru-RU" sz="3200" dirty="0" smtClean="0">
                <a:latin typeface="Times New Roman" pitchFamily="18" charset="0"/>
                <a:cs typeface="Times New Roman" pitchFamily="18" charset="0"/>
              </a:rPr>
              <a:t>Решение.</a:t>
            </a:r>
            <a:endParaRPr lang="ru-RU" sz="3200" dirty="0">
              <a:latin typeface="Times New Roman" pitchFamily="18" charset="0"/>
              <a:cs typeface="Times New Roman" pitchFamily="18" charset="0"/>
            </a:endParaRPr>
          </a:p>
        </p:txBody>
      </p:sp>
      <p:sp>
        <p:nvSpPr>
          <p:cNvPr id="4" name="TextBox 3"/>
          <p:cNvSpPr txBox="1"/>
          <p:nvPr/>
        </p:nvSpPr>
        <p:spPr>
          <a:xfrm>
            <a:off x="611560" y="1700808"/>
            <a:ext cx="7848872" cy="523220"/>
          </a:xfrm>
          <a:prstGeom prst="rect">
            <a:avLst/>
          </a:prstGeom>
          <a:noFill/>
        </p:spPr>
        <p:txBody>
          <a:bodyPr wrap="square" rtlCol="0">
            <a:spAutoFit/>
          </a:bodyPr>
          <a:lstStyle/>
          <a:p>
            <a:r>
              <a:rPr lang="ru-RU" sz="1400" dirty="0" smtClean="0">
                <a:latin typeface="Times New Roman" pitchFamily="18" charset="0"/>
                <a:cs typeface="Times New Roman" pitchFamily="18" charset="0"/>
              </a:rPr>
              <a:t> </a:t>
            </a:r>
          </a:p>
          <a:p>
            <a:endParaRPr lang="ru-RU" sz="1400" dirty="0">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971600" y="1556793"/>
          <a:ext cx="6744072" cy="1894943"/>
        </p:xfrm>
        <a:graphic>
          <a:graphicData uri="http://schemas.openxmlformats.org/drawingml/2006/table">
            <a:tbl>
              <a:tblPr firstRow="1" bandRow="1">
                <a:tableStyleId>{5940675A-B579-460E-94D1-54222C63F5DA}</a:tableStyleId>
              </a:tblPr>
              <a:tblGrid>
                <a:gridCol w="2248024"/>
                <a:gridCol w="2248024"/>
                <a:gridCol w="2248024"/>
              </a:tblGrid>
              <a:tr h="359434">
                <a:tc>
                  <a:txBody>
                    <a:bodyPr/>
                    <a:lstStyle/>
                    <a:p>
                      <a:endParaRPr lang="ru-RU" sz="1600" dirty="0">
                        <a:latin typeface="Times New Roman" pitchFamily="18" charset="0"/>
                        <a:cs typeface="Times New Roman" pitchFamily="18" charset="0"/>
                      </a:endParaRPr>
                    </a:p>
                  </a:txBody>
                  <a:tcPr/>
                </a:tc>
                <a:tc gridSpan="2">
                  <a:txBody>
                    <a:bodyPr/>
                    <a:lstStyle/>
                    <a:p>
                      <a:r>
                        <a:rPr lang="ru-RU" sz="1600" dirty="0" smtClean="0">
                          <a:latin typeface="Times New Roman" pitchFamily="18" charset="0"/>
                          <a:cs typeface="Times New Roman" pitchFamily="18" charset="0"/>
                        </a:rPr>
                        <a:t>Урожайность </a:t>
                      </a:r>
                      <a:r>
                        <a:rPr lang="ru-RU" sz="1600" dirty="0" err="1" smtClean="0">
                          <a:latin typeface="Times New Roman" pitchFamily="18" charset="0"/>
                          <a:cs typeface="Times New Roman" pitchFamily="18" charset="0"/>
                        </a:rPr>
                        <a:t>ц</a:t>
                      </a:r>
                      <a:r>
                        <a:rPr lang="ru-RU" sz="1600" dirty="0" smtClean="0">
                          <a:latin typeface="Times New Roman" pitchFamily="18" charset="0"/>
                          <a:cs typeface="Times New Roman" pitchFamily="18" charset="0"/>
                        </a:rPr>
                        <a:t>/га</a:t>
                      </a:r>
                      <a:endParaRPr lang="ru-RU" sz="1600" dirty="0">
                        <a:latin typeface="Times New Roman" pitchFamily="18" charset="0"/>
                        <a:cs typeface="Times New Roman" pitchFamily="18" charset="0"/>
                      </a:endParaRPr>
                    </a:p>
                  </a:txBody>
                  <a:tcPr/>
                </a:tc>
                <a:tc hMerge="1">
                  <a:txBody>
                    <a:bodyPr/>
                    <a:lstStyle/>
                    <a:p>
                      <a:endParaRPr lang="ru-RU" dirty="0"/>
                    </a:p>
                  </a:txBody>
                  <a:tcPr/>
                </a:tc>
              </a:tr>
              <a:tr h="359434">
                <a:tc>
                  <a:txBody>
                    <a:bodyPr/>
                    <a:lstStyle/>
                    <a:p>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картофель</a:t>
                      </a:r>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свекла</a:t>
                      </a:r>
                      <a:endParaRPr lang="ru-RU" sz="1600" dirty="0">
                        <a:latin typeface="Times New Roman" pitchFamily="18" charset="0"/>
                        <a:cs typeface="Times New Roman" pitchFamily="18" charset="0"/>
                      </a:endParaRPr>
                    </a:p>
                  </a:txBody>
                  <a:tcPr/>
                </a:tc>
              </a:tr>
              <a:tr h="359434">
                <a:tc>
                  <a:txBody>
                    <a:bodyPr/>
                    <a:lstStyle/>
                    <a:p>
                      <a:r>
                        <a:rPr lang="ru-RU" sz="1600" dirty="0" smtClean="0">
                          <a:latin typeface="Times New Roman" pitchFamily="18" charset="0"/>
                          <a:cs typeface="Times New Roman" pitchFamily="18" charset="0"/>
                        </a:rPr>
                        <a:t>1 поле 8 га</a:t>
                      </a:r>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350 </a:t>
                      </a:r>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250 </a:t>
                      </a:r>
                      <a:endParaRPr lang="ru-RU" sz="1600" dirty="0">
                        <a:latin typeface="Times New Roman" pitchFamily="18" charset="0"/>
                        <a:cs typeface="Times New Roman" pitchFamily="18" charset="0"/>
                      </a:endParaRPr>
                    </a:p>
                  </a:txBody>
                  <a:tcPr/>
                </a:tc>
              </a:tr>
              <a:tr h="379330">
                <a:tc>
                  <a:txBody>
                    <a:bodyPr/>
                    <a:lstStyle/>
                    <a:p>
                      <a:r>
                        <a:rPr lang="ru-RU" sz="1600" dirty="0" smtClean="0">
                          <a:latin typeface="Times New Roman" pitchFamily="18" charset="0"/>
                          <a:cs typeface="Times New Roman" pitchFamily="18" charset="0"/>
                        </a:rPr>
                        <a:t>2 поле 8 га</a:t>
                      </a:r>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200 </a:t>
                      </a:r>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300</a:t>
                      </a:r>
                      <a:endParaRPr lang="ru-RU" sz="1600" dirty="0">
                        <a:latin typeface="Times New Roman" pitchFamily="18" charset="0"/>
                        <a:cs typeface="Times New Roman" pitchFamily="18" charset="0"/>
                      </a:endParaRPr>
                    </a:p>
                  </a:txBody>
                  <a:tcPr/>
                </a:tc>
              </a:tr>
              <a:tr h="437311">
                <a:tc>
                  <a:txBody>
                    <a:bodyPr/>
                    <a:lstStyle/>
                    <a:p>
                      <a:r>
                        <a:rPr lang="ru-RU" sz="1600" dirty="0" smtClean="0">
                          <a:latin typeface="Times New Roman" pitchFamily="18" charset="0"/>
                          <a:cs typeface="Times New Roman" pitchFamily="18" charset="0"/>
                        </a:rPr>
                        <a:t>Цена за 1 </a:t>
                      </a:r>
                      <a:r>
                        <a:rPr lang="ru-RU" sz="1600" dirty="0" err="1" smtClean="0">
                          <a:latin typeface="Times New Roman" pitchFamily="18" charset="0"/>
                          <a:cs typeface="Times New Roman" pitchFamily="18" charset="0"/>
                        </a:rPr>
                        <a:t>ц</a:t>
                      </a:r>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2500</a:t>
                      </a:r>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3000</a:t>
                      </a:r>
                      <a:endParaRPr lang="ru-RU" sz="1600" dirty="0">
                        <a:latin typeface="Times New Roman" pitchFamily="18" charset="0"/>
                        <a:cs typeface="Times New Roman" pitchFamily="18" charset="0"/>
                      </a:endParaRPr>
                    </a:p>
                  </a:txBody>
                  <a:tcPr/>
                </a:tc>
              </a:tr>
            </a:tbl>
          </a:graphicData>
        </a:graphic>
      </p:graphicFrame>
      <p:sp>
        <p:nvSpPr>
          <p:cNvPr id="6" name="TextBox 5"/>
          <p:cNvSpPr txBox="1"/>
          <p:nvPr/>
        </p:nvSpPr>
        <p:spPr>
          <a:xfrm>
            <a:off x="467544" y="3789040"/>
            <a:ext cx="8208912" cy="1815882"/>
          </a:xfrm>
          <a:prstGeom prst="rect">
            <a:avLst/>
          </a:prstGeom>
          <a:noFill/>
        </p:spPr>
        <p:txBody>
          <a:bodyPr wrap="square" rtlCol="0">
            <a:spAutoFit/>
          </a:bodyPr>
          <a:lstStyle/>
          <a:p>
            <a:r>
              <a:rPr lang="ru-RU" sz="1600" dirty="0" smtClean="0">
                <a:latin typeface="Times New Roman" pitchFamily="18" charset="0"/>
                <a:cs typeface="Times New Roman" pitchFamily="18" charset="0"/>
              </a:rPr>
              <a:t>Заметим, что на 1 поле с 1 га можно получить 350 </a:t>
            </a:r>
            <a:r>
              <a:rPr lang="ru-RU" sz="1600" dirty="0" err="1" smtClean="0">
                <a:latin typeface="Times New Roman" pitchFamily="18" charset="0"/>
                <a:cs typeface="Times New Roman" pitchFamily="18" charset="0"/>
              </a:rPr>
              <a:t>ц</a:t>
            </a:r>
            <a:r>
              <a:rPr lang="ru-RU" sz="1600" dirty="0" smtClean="0">
                <a:latin typeface="Times New Roman" pitchFamily="18" charset="0"/>
                <a:cs typeface="Times New Roman" pitchFamily="18" charset="0"/>
              </a:rPr>
              <a:t> картофеля и получить 350*2500=875000 (руб.), либо 250 </a:t>
            </a:r>
            <a:r>
              <a:rPr lang="ru-RU" sz="1600" dirty="0" err="1" smtClean="0">
                <a:latin typeface="Times New Roman" pitchFamily="18" charset="0"/>
                <a:cs typeface="Times New Roman" pitchFamily="18" charset="0"/>
              </a:rPr>
              <a:t>ц</a:t>
            </a:r>
            <a:r>
              <a:rPr lang="ru-RU" sz="1600" dirty="0" smtClean="0">
                <a:latin typeface="Times New Roman" pitchFamily="18" charset="0"/>
                <a:cs typeface="Times New Roman" pitchFamily="18" charset="0"/>
              </a:rPr>
              <a:t> свеклы и получить 250*3000=750000 (руб.). На 2 поле с 1 га можно собрать 200 </a:t>
            </a:r>
            <a:r>
              <a:rPr lang="ru-RU" sz="1600" dirty="0" err="1" smtClean="0">
                <a:latin typeface="Times New Roman" pitchFamily="18" charset="0"/>
                <a:cs typeface="Times New Roman" pitchFamily="18" charset="0"/>
              </a:rPr>
              <a:t>ц</a:t>
            </a:r>
            <a:r>
              <a:rPr lang="ru-RU" sz="1600" dirty="0" smtClean="0">
                <a:latin typeface="Times New Roman" pitchFamily="18" charset="0"/>
                <a:cs typeface="Times New Roman" pitchFamily="18" charset="0"/>
              </a:rPr>
              <a:t> картофеля и получить 2500*200=500000 (руб.), либо 300 </a:t>
            </a:r>
            <a:r>
              <a:rPr lang="ru-RU" sz="1600" dirty="0" err="1" smtClean="0">
                <a:latin typeface="Times New Roman" pitchFamily="18" charset="0"/>
                <a:cs typeface="Times New Roman" pitchFamily="18" charset="0"/>
              </a:rPr>
              <a:t>ц</a:t>
            </a:r>
            <a:r>
              <a:rPr lang="ru-RU" sz="1600" dirty="0" smtClean="0">
                <a:latin typeface="Times New Roman" pitchFamily="18" charset="0"/>
                <a:cs typeface="Times New Roman" pitchFamily="18" charset="0"/>
              </a:rPr>
              <a:t> свеклы и получить 300*3000=9000000 (руб.). Поэтому надо 1 поле отдать под картофель, а 2 поле под свеклу. Тогда наибольший доход составит </a:t>
            </a:r>
          </a:p>
          <a:p>
            <a:r>
              <a:rPr lang="ru-RU" sz="1600" dirty="0" smtClean="0">
                <a:latin typeface="Times New Roman" pitchFamily="18" charset="0"/>
                <a:cs typeface="Times New Roman" pitchFamily="18" charset="0"/>
              </a:rPr>
              <a:t>(875000 +900000)*8=14200000 (руб.)= 14,2 млн.руб.</a:t>
            </a:r>
          </a:p>
          <a:p>
            <a:r>
              <a:rPr lang="ru-RU" sz="1600" dirty="0" smtClean="0">
                <a:latin typeface="Times New Roman" pitchFamily="18" charset="0"/>
                <a:cs typeface="Times New Roman" pitchFamily="18" charset="0"/>
              </a:rPr>
              <a:t>                                                                                                                Ответ: 14,2 млн.руб.</a:t>
            </a:r>
            <a:endParaRPr lang="ru-RU"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539553" y="2996952"/>
          <a:ext cx="8147247" cy="1080120"/>
        </p:xfrm>
        <a:graphic>
          <a:graphicData uri="http://schemas.openxmlformats.org/drawingml/2006/table">
            <a:tbl>
              <a:tblPr firstRow="1" bandRow="1">
                <a:tableStyleId>{5940675A-B579-460E-94D1-54222C63F5DA}</a:tableStyleId>
              </a:tblPr>
              <a:tblGrid>
                <a:gridCol w="3997121"/>
                <a:gridCol w="713771"/>
                <a:gridCol w="571017"/>
                <a:gridCol w="642394"/>
                <a:gridCol w="571017"/>
                <a:gridCol w="571017"/>
                <a:gridCol w="571017"/>
                <a:gridCol w="509893"/>
              </a:tblGrid>
              <a:tr h="477043">
                <a:tc>
                  <a:txBody>
                    <a:bodyPr/>
                    <a:lstStyle/>
                    <a:p>
                      <a:pPr algn="just">
                        <a:lnSpc>
                          <a:spcPct val="115000"/>
                        </a:lnSpc>
                        <a:spcAft>
                          <a:spcPts val="0"/>
                        </a:spcAft>
                      </a:pPr>
                      <a:r>
                        <a:rPr lang="ru-RU" sz="1200" b="1" dirty="0">
                          <a:latin typeface="Times New Roman"/>
                          <a:ea typeface="Calibri"/>
                          <a:cs typeface="Times New Roman"/>
                        </a:rPr>
                        <a:t>Дата  </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 5.01       </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15.02         </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15.03      </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15.04             </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15.05            </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15.06             </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15.07</a:t>
                      </a:r>
                      <a:endParaRPr lang="ru-RU" sz="1100" dirty="0">
                        <a:latin typeface="Calibri"/>
                        <a:ea typeface="Calibri"/>
                        <a:cs typeface="Times New Roman"/>
                      </a:endParaRPr>
                    </a:p>
                  </a:txBody>
                  <a:tcPr marL="68580" marR="68580" marT="0" marB="0"/>
                </a:tc>
              </a:tr>
              <a:tr h="603077">
                <a:tc>
                  <a:txBody>
                    <a:bodyPr/>
                    <a:lstStyle/>
                    <a:p>
                      <a:pPr algn="just">
                        <a:lnSpc>
                          <a:spcPct val="115000"/>
                        </a:lnSpc>
                        <a:spcAft>
                          <a:spcPts val="0"/>
                        </a:spcAft>
                      </a:pPr>
                      <a:r>
                        <a:rPr lang="ru-RU" sz="1200" b="1" dirty="0">
                          <a:latin typeface="Times New Roman"/>
                          <a:ea typeface="Calibri"/>
                          <a:cs typeface="Times New Roman"/>
                        </a:rPr>
                        <a:t>Долг (</a:t>
                      </a:r>
                      <a:r>
                        <a:rPr lang="ru-RU" sz="1200" b="1" dirty="0" err="1">
                          <a:latin typeface="Times New Roman"/>
                          <a:ea typeface="Calibri"/>
                          <a:cs typeface="Times New Roman"/>
                        </a:rPr>
                        <a:t>млн</a:t>
                      </a:r>
                      <a:r>
                        <a:rPr lang="ru-RU" sz="1200" b="1" dirty="0">
                          <a:latin typeface="Times New Roman"/>
                          <a:ea typeface="Calibri"/>
                          <a:cs typeface="Times New Roman"/>
                        </a:rPr>
                        <a:t> рублей)</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1,2</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1</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0,8</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0,6</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0,3</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0,1</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0</a:t>
                      </a:r>
                      <a:endParaRPr lang="ru-RU" sz="1100" dirty="0">
                        <a:latin typeface="Calibri"/>
                        <a:ea typeface="Calibri"/>
                        <a:cs typeface="Times New Roman"/>
                      </a:endParaRPr>
                    </a:p>
                  </a:txBody>
                  <a:tcPr marL="68580" marR="68580" marT="0" marB="0"/>
                </a:tc>
              </a:tr>
            </a:tbl>
          </a:graphicData>
        </a:graphic>
      </p:graphicFrame>
      <p:sp>
        <p:nvSpPr>
          <p:cNvPr id="3" name="Заголовок 2"/>
          <p:cNvSpPr>
            <a:spLocks noGrp="1"/>
          </p:cNvSpPr>
          <p:nvPr>
            <p:ph type="title"/>
          </p:nvPr>
        </p:nvSpPr>
        <p:spPr>
          <a:xfrm>
            <a:off x="539552" y="274638"/>
            <a:ext cx="8147248" cy="2578298"/>
          </a:xfrm>
        </p:spPr>
        <p:txBody>
          <a:bodyPr>
            <a:normAutofit fontScale="90000"/>
          </a:bodyPr>
          <a:lstStyle/>
          <a:p>
            <a:r>
              <a:rPr lang="ru-RU" sz="1400" dirty="0" smtClean="0"/>
              <a:t/>
            </a:r>
            <a:br>
              <a:rPr lang="ru-RU" sz="1400" dirty="0" smtClean="0"/>
            </a:br>
            <a:r>
              <a:rPr lang="ru-RU" sz="2000" dirty="0" smtClean="0">
                <a:latin typeface="Times New Roman" pitchFamily="18" charset="0"/>
                <a:cs typeface="Times New Roman" pitchFamily="18" charset="0"/>
              </a:rPr>
              <a:t>8. (</a:t>
            </a:r>
            <a:r>
              <a:rPr lang="ru-RU" sz="2000" dirty="0" err="1" smtClean="0">
                <a:latin typeface="Times New Roman" pitchFamily="18" charset="0"/>
                <a:cs typeface="Times New Roman" pitchFamily="18" charset="0"/>
              </a:rPr>
              <a:t>Ма</a:t>
            </a:r>
            <a:r>
              <a:rPr lang="ru-RU" sz="2000" dirty="0" smtClean="0">
                <a:latin typeface="Times New Roman" pitchFamily="18" charset="0"/>
                <a:cs typeface="Times New Roman" pitchFamily="18" charset="0"/>
              </a:rPr>
              <a:t> 10 класс Вариант МА00709  18.05.2017)</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15 января Андрей планирует взять кредит в банке на шесть месяцев в размере 1,2 </a:t>
            </a:r>
            <a:r>
              <a:rPr lang="ru-RU" sz="2000" dirty="0" err="1" smtClean="0">
                <a:latin typeface="Times New Roman" pitchFamily="18" charset="0"/>
                <a:cs typeface="Times New Roman" pitchFamily="18" charset="0"/>
              </a:rPr>
              <a:t>млн</a:t>
            </a:r>
            <a:r>
              <a:rPr lang="ru-RU" sz="2000" dirty="0" smtClean="0">
                <a:latin typeface="Times New Roman" pitchFamily="18" charset="0"/>
                <a:cs typeface="Times New Roman" pitchFamily="18" charset="0"/>
              </a:rPr>
              <a:t> рублей. Условия его возврата следующие:</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1-го числа каждого месяца долг увеличивается на </a:t>
            </a:r>
            <a:r>
              <a:rPr lang="ru-RU" sz="2000" i="1" dirty="0" err="1" smtClean="0">
                <a:latin typeface="Times New Roman" pitchFamily="18" charset="0"/>
                <a:cs typeface="Times New Roman" pitchFamily="18" charset="0"/>
              </a:rPr>
              <a:t>r</a:t>
            </a:r>
            <a:r>
              <a:rPr lang="ru-RU" sz="2000" i="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процентов по сравнению с концом предыдущего месяца, где </a:t>
            </a:r>
            <a:r>
              <a:rPr lang="ru-RU" sz="2000" i="1" dirty="0" err="1" smtClean="0">
                <a:latin typeface="Times New Roman" pitchFamily="18" charset="0"/>
                <a:cs typeface="Times New Roman" pitchFamily="18" charset="0"/>
              </a:rPr>
              <a:t>r</a:t>
            </a:r>
            <a:r>
              <a:rPr lang="ru-RU" sz="2000" i="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целое число;</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выплата должна производиться ежемесячно в период со 2-го по 14-е число каждого месяца;</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15-го числа каждого месяца долг должен составлять некоторую сумму в соответствии с таблицей.</a:t>
            </a:r>
            <a:r>
              <a:rPr lang="ru-RU" sz="2000" dirty="0" smtClean="0"/>
              <a:t/>
            </a:r>
            <a:br>
              <a:rPr lang="ru-RU" sz="2000" dirty="0" smtClean="0"/>
            </a:br>
            <a:endParaRPr lang="ru-RU" sz="2000" dirty="0"/>
          </a:p>
        </p:txBody>
      </p:sp>
      <p:sp>
        <p:nvSpPr>
          <p:cNvPr id="5" name="TextBox 4"/>
          <p:cNvSpPr txBox="1"/>
          <p:nvPr/>
        </p:nvSpPr>
        <p:spPr>
          <a:xfrm>
            <a:off x="395536" y="4149080"/>
            <a:ext cx="8424936" cy="1723549"/>
          </a:xfrm>
          <a:prstGeom prst="rect">
            <a:avLst/>
          </a:prstGeom>
          <a:noFill/>
        </p:spPr>
        <p:txBody>
          <a:bodyPr wrap="square" rtlCol="0">
            <a:spAutoFit/>
          </a:bodyPr>
          <a:lstStyle/>
          <a:p>
            <a:endParaRPr lang="ru-RU" sz="14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Найдите наименьшее значение </a:t>
            </a:r>
            <a:r>
              <a:rPr lang="ru-RU" sz="1600" i="1" dirty="0" err="1" smtClean="0">
                <a:latin typeface="Times New Roman" pitchFamily="18" charset="0"/>
                <a:cs typeface="Times New Roman" pitchFamily="18" charset="0"/>
              </a:rPr>
              <a:t>r</a:t>
            </a:r>
            <a:r>
              <a:rPr lang="ru-RU" sz="1600" i="1"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при котором Андрею в общей сумме придётся выплатить больше 1,7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a:t>
            </a: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1196752"/>
            <a:ext cx="8496944" cy="1261884"/>
          </a:xfrm>
          <a:prstGeom prst="rect">
            <a:avLst/>
          </a:prstGeom>
          <a:noFill/>
        </p:spPr>
        <p:txBody>
          <a:bodyPr wrap="square" rtlCol="0">
            <a:spAutoFit/>
          </a:bodyPr>
          <a:lstStyle/>
          <a:p>
            <a:r>
              <a:rPr lang="ru-RU" sz="1600" dirty="0" smtClean="0">
                <a:latin typeface="Times New Roman" pitchFamily="18" charset="0"/>
                <a:cs typeface="Times New Roman" pitchFamily="18" charset="0"/>
              </a:rPr>
              <a:t>Размер долга увеличивается в </a:t>
            </a:r>
            <a:r>
              <a:rPr lang="en-US" sz="1600" dirty="0" smtClean="0">
                <a:latin typeface="Times New Roman" pitchFamily="18" charset="0"/>
                <a:cs typeface="Times New Roman" pitchFamily="18" charset="0"/>
              </a:rPr>
              <a:t>k= </a:t>
            </a:r>
            <a:r>
              <a:rPr lang="ru-RU"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1+0,01r</a:t>
            </a:r>
            <a:r>
              <a:rPr lang="ru-RU" sz="16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раз.</a:t>
            </a: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dirty="0"/>
          </a:p>
        </p:txBody>
      </p:sp>
      <p:graphicFrame>
        <p:nvGraphicFramePr>
          <p:cNvPr id="6" name="Таблица 5"/>
          <p:cNvGraphicFramePr>
            <a:graphicFrameLocks noGrp="1"/>
          </p:cNvGraphicFramePr>
          <p:nvPr/>
        </p:nvGraphicFramePr>
        <p:xfrm>
          <a:off x="395537" y="1988839"/>
          <a:ext cx="7416823" cy="2160240"/>
        </p:xfrm>
        <a:graphic>
          <a:graphicData uri="http://schemas.openxmlformats.org/drawingml/2006/table">
            <a:tbl>
              <a:tblPr firstRow="1" bandRow="1">
                <a:tableStyleId>{5940675A-B579-460E-94D1-54222C63F5DA}</a:tableStyleId>
              </a:tblPr>
              <a:tblGrid>
                <a:gridCol w="2085981"/>
                <a:gridCol w="695327"/>
                <a:gridCol w="695327"/>
                <a:gridCol w="772586"/>
                <a:gridCol w="849844"/>
                <a:gridCol w="927103"/>
                <a:gridCol w="772586"/>
                <a:gridCol w="618069"/>
              </a:tblGrid>
              <a:tr h="345453">
                <a:tc>
                  <a:txBody>
                    <a:bodyPr/>
                    <a:lstStyle/>
                    <a:p>
                      <a:pPr algn="just">
                        <a:lnSpc>
                          <a:spcPct val="115000"/>
                        </a:lnSpc>
                        <a:spcAft>
                          <a:spcPts val="0"/>
                        </a:spcAft>
                      </a:pPr>
                      <a:r>
                        <a:rPr lang="ru-RU" sz="1600" b="1" dirty="0">
                          <a:latin typeface="Times New Roman"/>
                          <a:ea typeface="Calibri"/>
                          <a:cs typeface="Times New Roman"/>
                        </a:rPr>
                        <a:t>Дата  </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 5.01       </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15.02         </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15.03      </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15.04             </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15.05            </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15.06             </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15.07</a:t>
                      </a:r>
                      <a:endParaRPr lang="ru-RU" sz="1600">
                        <a:latin typeface="Calibri"/>
                        <a:ea typeface="Calibri"/>
                        <a:cs typeface="Times New Roman"/>
                      </a:endParaRPr>
                    </a:p>
                  </a:txBody>
                  <a:tcPr marL="68580" marR="68580" marT="0" marB="0"/>
                </a:tc>
              </a:tr>
              <a:tr h="345453">
                <a:tc>
                  <a:txBody>
                    <a:bodyPr/>
                    <a:lstStyle/>
                    <a:p>
                      <a:pPr algn="just">
                        <a:lnSpc>
                          <a:spcPct val="115000"/>
                        </a:lnSpc>
                        <a:spcAft>
                          <a:spcPts val="0"/>
                        </a:spcAft>
                      </a:pPr>
                      <a:r>
                        <a:rPr lang="ru-RU" sz="1600" b="1">
                          <a:latin typeface="Times New Roman"/>
                          <a:ea typeface="Calibri"/>
                          <a:cs typeface="Times New Roman"/>
                        </a:rPr>
                        <a:t>Долг (млн рублей)</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smtClean="0">
                          <a:latin typeface="Times New Roman"/>
                          <a:ea typeface="Calibri"/>
                          <a:cs typeface="Times New Roman"/>
                        </a:rPr>
                        <a:t>1,2</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smtClean="0">
                          <a:latin typeface="Times New Roman"/>
                          <a:ea typeface="Calibri"/>
                          <a:cs typeface="Times New Roman"/>
                        </a:rPr>
                        <a:t>1</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0,8</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0,6</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0,3</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0,1</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0</a:t>
                      </a:r>
                      <a:endParaRPr lang="ru-RU" sz="1600" dirty="0">
                        <a:latin typeface="Calibri"/>
                        <a:ea typeface="Calibri"/>
                        <a:cs typeface="Times New Roman"/>
                      </a:endParaRPr>
                    </a:p>
                  </a:txBody>
                  <a:tcPr marL="68580" marR="68580" marT="0" marB="0"/>
                </a:tc>
              </a:tr>
              <a:tr h="862435">
                <a:tc>
                  <a:txBody>
                    <a:bodyPr/>
                    <a:lstStyle/>
                    <a:p>
                      <a:r>
                        <a:rPr lang="ru-RU" sz="1600" b="1" dirty="0" smtClean="0">
                          <a:latin typeface="Times New Roman" pitchFamily="18" charset="0"/>
                          <a:cs typeface="Times New Roman" pitchFamily="18" charset="0"/>
                        </a:rPr>
                        <a:t>Долг</a:t>
                      </a:r>
                      <a:r>
                        <a:rPr lang="ru-RU" sz="1600" b="1" baseline="0" dirty="0" smtClean="0">
                          <a:latin typeface="Times New Roman" pitchFamily="18" charset="0"/>
                          <a:cs typeface="Times New Roman" pitchFamily="18" charset="0"/>
                        </a:rPr>
                        <a:t> после начисления процентов</a:t>
                      </a:r>
                      <a:endParaRPr lang="ru-RU" sz="1600" b="1" dirty="0">
                        <a:latin typeface="Times New Roman" pitchFamily="18" charset="0"/>
                        <a:cs typeface="Times New Roman" pitchFamily="18" charset="0"/>
                      </a:endParaRPr>
                    </a:p>
                  </a:txBody>
                  <a:tcPr/>
                </a:tc>
                <a:tc>
                  <a:txBody>
                    <a:bodyPr/>
                    <a:lstStyle/>
                    <a:p>
                      <a:pPr algn="just">
                        <a:lnSpc>
                          <a:spcPct val="115000"/>
                        </a:lnSpc>
                        <a:spcAft>
                          <a:spcPts val="0"/>
                        </a:spcAft>
                      </a:pPr>
                      <a:r>
                        <a:rPr lang="ru-RU" sz="1600" dirty="0" smtClean="0">
                          <a:latin typeface="Times New Roman"/>
                          <a:ea typeface="Calibri"/>
                          <a:cs typeface="Times New Roman"/>
                        </a:rPr>
                        <a:t>1,2</a:t>
                      </a:r>
                      <a:r>
                        <a:rPr lang="en-US" sz="1600" dirty="0" smtClean="0">
                          <a:latin typeface="Times New Roman"/>
                          <a:ea typeface="Calibri"/>
                          <a:cs typeface="Times New Roman"/>
                        </a:rPr>
                        <a:t>k</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smtClean="0">
                          <a:latin typeface="Times New Roman"/>
                          <a:ea typeface="Calibri"/>
                          <a:cs typeface="Times New Roman"/>
                        </a:rPr>
                        <a:t>1</a:t>
                      </a:r>
                      <a:r>
                        <a:rPr lang="en-US" sz="1600" dirty="0" smtClean="0">
                          <a:latin typeface="Times New Roman"/>
                          <a:ea typeface="Calibri"/>
                          <a:cs typeface="Times New Roman"/>
                        </a:rPr>
                        <a:t>k</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smtClean="0">
                          <a:latin typeface="Times New Roman"/>
                          <a:ea typeface="Calibri"/>
                          <a:cs typeface="Times New Roman"/>
                        </a:rPr>
                        <a:t>0,8</a:t>
                      </a:r>
                      <a:r>
                        <a:rPr lang="en-US" sz="1600" dirty="0" smtClean="0">
                          <a:latin typeface="Times New Roman"/>
                          <a:ea typeface="Calibri"/>
                          <a:cs typeface="Times New Roman"/>
                        </a:rPr>
                        <a:t>k</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smtClean="0">
                          <a:latin typeface="Times New Roman"/>
                          <a:ea typeface="Calibri"/>
                          <a:cs typeface="Times New Roman"/>
                        </a:rPr>
                        <a:t>0,6</a:t>
                      </a:r>
                      <a:r>
                        <a:rPr lang="en-US" sz="1600" dirty="0" smtClean="0">
                          <a:latin typeface="Times New Roman"/>
                          <a:ea typeface="Calibri"/>
                          <a:cs typeface="Times New Roman"/>
                        </a:rPr>
                        <a:t>k</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smtClean="0">
                          <a:latin typeface="Times New Roman"/>
                          <a:ea typeface="Calibri"/>
                          <a:cs typeface="Times New Roman"/>
                        </a:rPr>
                        <a:t>0,3</a:t>
                      </a:r>
                      <a:r>
                        <a:rPr lang="en-US" sz="1600" dirty="0" smtClean="0">
                          <a:latin typeface="Times New Roman"/>
                          <a:ea typeface="Calibri"/>
                          <a:cs typeface="Times New Roman"/>
                        </a:rPr>
                        <a:t>k</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smtClean="0">
                          <a:latin typeface="Times New Roman"/>
                          <a:ea typeface="Calibri"/>
                          <a:cs typeface="Times New Roman"/>
                        </a:rPr>
                        <a:t>0,1</a:t>
                      </a:r>
                      <a:r>
                        <a:rPr lang="en-US" sz="1600" dirty="0" smtClean="0">
                          <a:latin typeface="Times New Roman"/>
                          <a:ea typeface="Calibri"/>
                          <a:cs typeface="Times New Roman"/>
                        </a:rPr>
                        <a:t>k</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0</a:t>
                      </a:r>
                      <a:endParaRPr lang="ru-RU" sz="1600" dirty="0">
                        <a:latin typeface="Calibri"/>
                        <a:ea typeface="Calibri"/>
                        <a:cs typeface="Times New Roman"/>
                      </a:endParaRPr>
                    </a:p>
                  </a:txBody>
                  <a:tcPr marL="68580" marR="68580" marT="0" marB="0"/>
                </a:tc>
              </a:tr>
              <a:tr h="606899">
                <a:tc>
                  <a:txBody>
                    <a:bodyPr/>
                    <a:lstStyle/>
                    <a:p>
                      <a:r>
                        <a:rPr lang="ru-RU" sz="1600" b="1" dirty="0" smtClean="0">
                          <a:latin typeface="Times New Roman" pitchFamily="18" charset="0"/>
                          <a:cs typeface="Times New Roman" pitchFamily="18" charset="0"/>
                        </a:rPr>
                        <a:t>Выплата</a:t>
                      </a:r>
                      <a:endParaRPr lang="ru-RU" sz="1600" b="1"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,2k-1</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1k-0,8</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0,8k-0,6</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0,6k-0,3</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0,3k-0,1</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0,1k</a:t>
                      </a:r>
                      <a:endParaRPr lang="ru-RU" sz="1600" dirty="0">
                        <a:latin typeface="Times New Roman" pitchFamily="18" charset="0"/>
                        <a:cs typeface="Times New Roman" pitchFamily="18" charset="0"/>
                      </a:endParaRPr>
                    </a:p>
                  </a:txBody>
                  <a:tcPr/>
                </a:tc>
                <a:tc>
                  <a:txBody>
                    <a:bodyPr/>
                    <a:lstStyle/>
                    <a:p>
                      <a:endParaRPr lang="ru-RU" sz="1600" dirty="0">
                        <a:latin typeface="Times New Roman" pitchFamily="18" charset="0"/>
                        <a:cs typeface="Times New Roman" pitchFamily="18" charset="0"/>
                      </a:endParaRPr>
                    </a:p>
                  </a:txBody>
                  <a:tcPr/>
                </a:tc>
              </a:tr>
            </a:tbl>
          </a:graphicData>
        </a:graphic>
      </p:graphicFrame>
      <p:sp>
        <p:nvSpPr>
          <p:cNvPr id="7" name="TextBox 6"/>
          <p:cNvSpPr txBox="1"/>
          <p:nvPr/>
        </p:nvSpPr>
        <p:spPr>
          <a:xfrm>
            <a:off x="395536" y="4149080"/>
            <a:ext cx="8208912" cy="1569660"/>
          </a:xfrm>
          <a:prstGeom prst="rect">
            <a:avLst/>
          </a:prstGeom>
          <a:noFill/>
        </p:spPr>
        <p:txBody>
          <a:bodyPr wrap="square" rtlCol="0">
            <a:spAutoFit/>
          </a:bodyPr>
          <a:lstStyle/>
          <a:p>
            <a:r>
              <a:rPr lang="ru-RU" sz="1600" dirty="0" smtClean="0">
                <a:latin typeface="Times New Roman" pitchFamily="18" charset="0"/>
                <a:cs typeface="Times New Roman" pitchFamily="18" charset="0"/>
              </a:rPr>
              <a:t>Общая сумма выплат: (1</a:t>
            </a:r>
            <a:r>
              <a:rPr lang="en-US" sz="1600" dirty="0" smtClean="0">
                <a:latin typeface="Times New Roman" pitchFamily="18" charset="0"/>
                <a:cs typeface="Times New Roman" pitchFamily="18" charset="0"/>
              </a:rPr>
              <a:t>,2k-1) + (1k-0,8) + (0,8k-0,6) + (0,6k-0,3) + (0,3k-0,1) + 0,1k=k*(1,2+1+0,8+0,6+0,3+0,1) – (1+0,8+0,6+0,3+0,1)=k*4 – 2,8.</a:t>
            </a:r>
            <a:endParaRPr lang="ru-RU"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 По условию </a:t>
            </a:r>
            <a:r>
              <a:rPr lang="en-US" sz="1600" dirty="0" smtClean="0">
                <a:latin typeface="Times New Roman" pitchFamily="18" charset="0"/>
                <a:cs typeface="Times New Roman" pitchFamily="18" charset="0"/>
              </a:rPr>
              <a:t> k*4 – 2,8 &gt; 1,7,  k*4 &gt; 4,5, k &gt;4,5/4,  k&gt; 1,125.   1+0,01r &gt; 1,125,  </a:t>
            </a:r>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0,01r &gt; 0,125,  r &gt; 12,5. </a:t>
            </a:r>
            <a:r>
              <a:rPr lang="ru-RU" sz="1600" dirty="0" smtClean="0">
                <a:latin typeface="Times New Roman" pitchFamily="18" charset="0"/>
                <a:cs typeface="Times New Roman" pitchFamily="18" charset="0"/>
              </a:rPr>
              <a:t>Т.к. </a:t>
            </a:r>
            <a:r>
              <a:rPr lang="en-US" sz="1600" dirty="0" smtClean="0">
                <a:latin typeface="Times New Roman" pitchFamily="18" charset="0"/>
                <a:cs typeface="Times New Roman" pitchFamily="18" charset="0"/>
              </a:rPr>
              <a:t>r </a:t>
            </a:r>
            <a:r>
              <a:rPr lang="ru-RU" sz="1600" dirty="0" smtClean="0">
                <a:latin typeface="Times New Roman" pitchFamily="18" charset="0"/>
                <a:cs typeface="Times New Roman" pitchFamily="18" charset="0"/>
              </a:rPr>
              <a:t>целое число, то наименьшее целое число </a:t>
            </a:r>
            <a:r>
              <a:rPr lang="en-US" sz="1600" dirty="0" smtClean="0">
                <a:latin typeface="Times New Roman" pitchFamily="18" charset="0"/>
                <a:cs typeface="Times New Roman" pitchFamily="18" charset="0"/>
              </a:rPr>
              <a:t>r=13.                                                                </a:t>
            </a:r>
            <a:r>
              <a:rPr lang="ru-RU" sz="1600" dirty="0" smtClean="0">
                <a:latin typeface="Times New Roman" pitchFamily="18" charset="0"/>
                <a:cs typeface="Times New Roman" pitchFamily="18" charset="0"/>
              </a:rPr>
              <a:t>Ответ: 13%.</a:t>
            </a:r>
          </a:p>
          <a:p>
            <a:r>
              <a:rPr lang="ru-RU" sz="1600" dirty="0" smtClean="0">
                <a:latin typeface="Times New Roman" pitchFamily="18" charset="0"/>
                <a:cs typeface="Times New Roman" pitchFamily="18" charset="0"/>
              </a:rPr>
              <a:t>  </a:t>
            </a:r>
            <a:endParaRPr lang="ru-RU" sz="1600" dirty="0">
              <a:latin typeface="Times New Roman" pitchFamily="18" charset="0"/>
              <a:cs typeface="Times New Roman" pitchFamily="18" charset="0"/>
            </a:endParaRPr>
          </a:p>
        </p:txBody>
      </p:sp>
      <p:sp>
        <p:nvSpPr>
          <p:cNvPr id="8" name="Заголовок 7"/>
          <p:cNvSpPr>
            <a:spLocks noGrp="1"/>
          </p:cNvSpPr>
          <p:nvPr>
            <p:ph type="title"/>
          </p:nvPr>
        </p:nvSpPr>
        <p:spPr/>
        <p:txBody>
          <a:bodyPr>
            <a:normAutofit/>
          </a:bodyPr>
          <a:lstStyle/>
          <a:p>
            <a:r>
              <a:rPr lang="ru-RU" sz="3200" dirty="0" smtClean="0">
                <a:latin typeface="Times New Roman" pitchFamily="18" charset="0"/>
                <a:cs typeface="Times New Roman" pitchFamily="18" charset="0"/>
              </a:rPr>
              <a:t>Решение.</a:t>
            </a:r>
            <a:endParaRPr lang="ru-RU"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67546" y="2924944"/>
          <a:ext cx="8219255" cy="792088"/>
        </p:xfrm>
        <a:graphic>
          <a:graphicData uri="http://schemas.openxmlformats.org/drawingml/2006/table">
            <a:tbl>
              <a:tblPr firstRow="1" bandRow="1">
                <a:tableStyleId>{5940675A-B579-460E-94D1-54222C63F5DA}</a:tableStyleId>
              </a:tblPr>
              <a:tblGrid>
                <a:gridCol w="1643851"/>
                <a:gridCol w="1643851"/>
                <a:gridCol w="1643851"/>
                <a:gridCol w="1643851"/>
                <a:gridCol w="1643851"/>
              </a:tblGrid>
              <a:tr h="422447">
                <a:tc>
                  <a:txBody>
                    <a:bodyPr/>
                    <a:lstStyle/>
                    <a:p>
                      <a:pPr algn="just">
                        <a:lnSpc>
                          <a:spcPct val="115000"/>
                        </a:lnSpc>
                        <a:spcAft>
                          <a:spcPts val="0"/>
                        </a:spcAft>
                      </a:pPr>
                      <a:r>
                        <a:rPr lang="ru-RU" sz="1200" dirty="0">
                          <a:latin typeface="Times New Roman"/>
                          <a:ea typeface="Calibri"/>
                          <a:cs typeface="Times New Roman"/>
                        </a:rPr>
                        <a:t>месяц</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Июль 2016 </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Июль 2017</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Июль 2018</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Июль 2019</a:t>
                      </a:r>
                      <a:endParaRPr lang="ru-RU" sz="1100" dirty="0">
                        <a:latin typeface="Calibri"/>
                        <a:ea typeface="Calibri"/>
                        <a:cs typeface="Times New Roman"/>
                      </a:endParaRPr>
                    </a:p>
                  </a:txBody>
                  <a:tcPr marL="68580" marR="68580" marT="0" marB="0"/>
                </a:tc>
              </a:tr>
              <a:tr h="369641">
                <a:tc>
                  <a:txBody>
                    <a:bodyPr/>
                    <a:lstStyle/>
                    <a:p>
                      <a:pPr algn="just">
                        <a:lnSpc>
                          <a:spcPct val="115000"/>
                        </a:lnSpc>
                        <a:spcAft>
                          <a:spcPts val="0"/>
                        </a:spcAft>
                      </a:pPr>
                      <a:r>
                        <a:rPr lang="ru-RU" sz="1200" dirty="0">
                          <a:latin typeface="Times New Roman"/>
                          <a:ea typeface="Calibri"/>
                          <a:cs typeface="Times New Roman"/>
                        </a:rPr>
                        <a:t>Долг (</a:t>
                      </a:r>
                      <a:r>
                        <a:rPr lang="ru-RU" sz="1200" dirty="0" err="1">
                          <a:latin typeface="Times New Roman"/>
                          <a:ea typeface="Calibri"/>
                          <a:cs typeface="Times New Roman"/>
                        </a:rPr>
                        <a:t>млн</a:t>
                      </a:r>
                      <a:r>
                        <a:rPr lang="ru-RU" sz="1200" dirty="0">
                          <a:latin typeface="Times New Roman"/>
                          <a:ea typeface="Calibri"/>
                          <a:cs typeface="Times New Roman"/>
                        </a:rPr>
                        <a:t> рублей)</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i="1" dirty="0">
                          <a:latin typeface="Times New Roman"/>
                          <a:ea typeface="Calibri"/>
                          <a:cs typeface="Times New Roman"/>
                        </a:rPr>
                        <a:t>S</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0,8</a:t>
                      </a:r>
                      <a:r>
                        <a:rPr lang="en-US" sz="1300" dirty="0">
                          <a:latin typeface="Times New Roman"/>
                          <a:ea typeface="Calibri"/>
                          <a:cs typeface="Times New Roman"/>
                        </a:rPr>
                        <a:t>S</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0,</a:t>
                      </a:r>
                      <a:r>
                        <a:rPr lang="en-US" sz="1300" dirty="0">
                          <a:latin typeface="Times New Roman"/>
                          <a:ea typeface="Calibri"/>
                          <a:cs typeface="Times New Roman"/>
                        </a:rPr>
                        <a:t>5S</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300" dirty="0">
                          <a:latin typeface="Times New Roman"/>
                          <a:ea typeface="Calibri"/>
                          <a:cs typeface="Times New Roman"/>
                        </a:rPr>
                        <a:t>0</a:t>
                      </a:r>
                      <a:endParaRPr lang="ru-RU" sz="1100" dirty="0">
                        <a:latin typeface="Calibri"/>
                        <a:ea typeface="Calibri"/>
                        <a:cs typeface="Times New Roman"/>
                      </a:endParaRPr>
                    </a:p>
                  </a:txBody>
                  <a:tcPr marL="68580" marR="68580" marT="0" marB="0"/>
                </a:tc>
              </a:tr>
            </a:tbl>
          </a:graphicData>
        </a:graphic>
      </p:graphicFrame>
      <p:sp>
        <p:nvSpPr>
          <p:cNvPr id="3" name="Заголовок 2"/>
          <p:cNvSpPr>
            <a:spLocks noGrp="1"/>
          </p:cNvSpPr>
          <p:nvPr>
            <p:ph type="title"/>
          </p:nvPr>
        </p:nvSpPr>
        <p:spPr/>
        <p:txBody>
          <a:bodyPr>
            <a:normAutofit fontScale="90000"/>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800" dirty="0" smtClean="0">
                <a:latin typeface="Times New Roman" pitchFamily="18" charset="0"/>
                <a:cs typeface="Times New Roman" pitchFamily="18" charset="0"/>
              </a:rPr>
              <a:t>9. (МА 11 класс 26.01.17 вариант МА 10309)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В июле 2016 года планируется взять кредит в банке на три года в размере </a:t>
            </a:r>
            <a:r>
              <a:rPr lang="ru-RU" sz="1800" i="1" dirty="0" smtClean="0">
                <a:latin typeface="Times New Roman" pitchFamily="18" charset="0"/>
                <a:cs typeface="Times New Roman" pitchFamily="18" charset="0"/>
              </a:rPr>
              <a:t>S </a:t>
            </a:r>
            <a:r>
              <a:rPr lang="ru-RU" sz="1800" dirty="0" err="1" smtClean="0">
                <a:latin typeface="Times New Roman" pitchFamily="18" charset="0"/>
                <a:cs typeface="Times New Roman" pitchFamily="18" charset="0"/>
              </a:rPr>
              <a:t>млн</a:t>
            </a:r>
            <a:r>
              <a:rPr lang="ru-RU" sz="1800" dirty="0" smtClean="0">
                <a:latin typeface="Times New Roman" pitchFamily="18" charset="0"/>
                <a:cs typeface="Times New Roman" pitchFamily="18" charset="0"/>
              </a:rPr>
              <a:t> рублей, где </a:t>
            </a:r>
            <a:r>
              <a:rPr lang="ru-RU" sz="1800" i="1" dirty="0" smtClean="0">
                <a:latin typeface="Times New Roman" pitchFamily="18" charset="0"/>
                <a:cs typeface="Times New Roman" pitchFamily="18" charset="0"/>
              </a:rPr>
              <a:t>S </a:t>
            </a:r>
            <a:r>
              <a:rPr lang="ru-RU" sz="1800" dirty="0" smtClean="0">
                <a:latin typeface="Times New Roman" pitchFamily="18" charset="0"/>
                <a:cs typeface="Times New Roman" pitchFamily="18" charset="0"/>
              </a:rPr>
              <a:t>— целое число. Условия его возврата таковы:</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каждый январь долг увеличивается на 15 % по сравнению с концом предыдущего года;</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с февраля по июнь каждого года необходимо выплатить одним платежом часть долга;</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в июле каждого года долг должен составлять часть кредита в соответствии со следующей таблицей.</a:t>
            </a:r>
            <a:r>
              <a:rPr lang="ru-RU" sz="1400" dirty="0" smtClean="0"/>
              <a:t/>
            </a:r>
            <a:br>
              <a:rPr lang="ru-RU" sz="1400" dirty="0" smtClean="0"/>
            </a:br>
            <a:r>
              <a:rPr lang="ru-RU" sz="1400" dirty="0" smtClean="0"/>
              <a:t/>
            </a:r>
            <a:br>
              <a:rPr lang="ru-RU" sz="1400" dirty="0" smtClean="0"/>
            </a:br>
            <a:endParaRPr lang="ru-RU" sz="1400" dirty="0"/>
          </a:p>
        </p:txBody>
      </p:sp>
      <p:sp>
        <p:nvSpPr>
          <p:cNvPr id="5" name="TextBox 4"/>
          <p:cNvSpPr txBox="1"/>
          <p:nvPr/>
        </p:nvSpPr>
        <p:spPr>
          <a:xfrm>
            <a:off x="323528" y="2708920"/>
            <a:ext cx="8496944" cy="2062103"/>
          </a:xfrm>
          <a:prstGeom prst="rect">
            <a:avLst/>
          </a:prstGeom>
          <a:noFill/>
        </p:spPr>
        <p:txBody>
          <a:bodyPr wrap="square" rtlCol="0">
            <a:spAutoFit/>
          </a:bodyPr>
          <a:lstStyle/>
          <a:p>
            <a:endParaRPr lang="ru-RU" sz="1600" dirty="0" smtClean="0">
              <a:latin typeface="Times New Roman" pitchFamily="18" charset="0"/>
              <a:cs typeface="Times New Roman" pitchFamily="18" charset="0"/>
            </a:endParaRPr>
          </a:p>
          <a:p>
            <a:endParaRPr lang="ru-RU" sz="1600" dirty="0" smtClean="0">
              <a:latin typeface="Times New Roman" pitchFamily="18" charset="0"/>
              <a:cs typeface="Times New Roman" pitchFamily="18" charset="0"/>
            </a:endParaRPr>
          </a:p>
          <a:p>
            <a:endParaRPr lang="ru-RU" sz="1600" dirty="0" smtClean="0">
              <a:latin typeface="Times New Roman" pitchFamily="18" charset="0"/>
              <a:cs typeface="Times New Roman" pitchFamily="18" charset="0"/>
            </a:endParaRPr>
          </a:p>
          <a:p>
            <a:endParaRPr lang="ru-RU" sz="1600" dirty="0" smtClean="0">
              <a:latin typeface="Times New Roman" pitchFamily="18" charset="0"/>
              <a:cs typeface="Times New Roman" pitchFamily="18" charset="0"/>
            </a:endParaRPr>
          </a:p>
          <a:p>
            <a:endParaRPr lang="ru-RU" sz="16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Найдите наибольшее значение </a:t>
            </a:r>
            <a:r>
              <a:rPr lang="ru-RU" sz="1600" i="1" dirty="0" smtClean="0">
                <a:latin typeface="Times New Roman" pitchFamily="18" charset="0"/>
                <a:cs typeface="Times New Roman" pitchFamily="18" charset="0"/>
              </a:rPr>
              <a:t>S </a:t>
            </a:r>
            <a:r>
              <a:rPr lang="ru-RU" sz="1600" dirty="0" smtClean="0">
                <a:latin typeface="Times New Roman" pitchFamily="18" charset="0"/>
                <a:cs typeface="Times New Roman" pitchFamily="18" charset="0"/>
              </a:rPr>
              <a:t>, при котором каждая из выплат будет меньше 4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a:t>
            </a:r>
          </a:p>
          <a:p>
            <a:endParaRPr lang="ru-RU" sz="14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buNone/>
            </a:pPr>
            <a:r>
              <a:rPr lang="ru-RU" sz="2400" dirty="0" smtClean="0">
                <a:latin typeface="Times New Roman" pitchFamily="18" charset="0"/>
                <a:cs typeface="Times New Roman" pitchFamily="18" charset="0"/>
              </a:rPr>
              <a:t>Рассматривается решение некоторых задач с экономическим содержанием. Материал может использоваться на консультациях, на уроках повторения и подготовки к ЕГЭ по математике на профильном уровне в 10-11-х классах. </a:t>
            </a:r>
          </a:p>
          <a:p>
            <a:pPr>
              <a:buNone/>
            </a:pPr>
            <a:r>
              <a:rPr lang="ru-RU" sz="2400" dirty="0" smtClean="0">
                <a:latin typeface="Times New Roman" pitchFamily="18" charset="0"/>
                <a:cs typeface="Times New Roman" pitchFamily="18" charset="0"/>
              </a:rPr>
              <a:t>Использованы материалы:</a:t>
            </a:r>
          </a:p>
          <a:p>
            <a:r>
              <a:rPr lang="ru-RU" sz="2400" dirty="0" smtClean="0">
                <a:latin typeface="Times New Roman" pitchFamily="18" charset="0"/>
                <a:cs typeface="Times New Roman" pitchFamily="18" charset="0"/>
              </a:rPr>
              <a:t> образовательного сайта </a:t>
            </a:r>
            <a:r>
              <a:rPr lang="ru-RU" sz="2400" dirty="0" err="1" smtClean="0">
                <a:latin typeface="Times New Roman" pitchFamily="18" charset="0"/>
                <a:cs typeface="Times New Roman" pitchFamily="18" charset="0"/>
              </a:rPr>
              <a:t>СтатГрад</a:t>
            </a:r>
            <a:r>
              <a:rPr lang="en-US" sz="2400" dirty="0" smtClean="0">
                <a:hlinkClick r:id="rId2"/>
              </a:rPr>
              <a:t> https://statgrad.org/</a:t>
            </a:r>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 сайта Решу ЕГЭ</a:t>
            </a:r>
            <a:r>
              <a:rPr lang="en-US" sz="2400" dirty="0" smtClean="0">
                <a:hlinkClick r:id="rId3"/>
              </a:rPr>
              <a:t> </a:t>
            </a:r>
            <a:endParaRPr lang="ru-RU" sz="2400" dirty="0" smtClean="0">
              <a:hlinkClick r:id="rId3"/>
            </a:endParaRPr>
          </a:p>
          <a:p>
            <a:r>
              <a:rPr lang="en-US" sz="2400" dirty="0" smtClean="0">
                <a:hlinkClick r:id="rId3"/>
              </a:rPr>
              <a:t>https://ege.sdamgia.ru/</a:t>
            </a:r>
            <a:endParaRPr lang="ru-RU" sz="2400" dirty="0" smtClean="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a:bodyPr>
          <a:lstStyle/>
          <a:p>
            <a:r>
              <a:rPr lang="ru-RU" sz="3600" b="0" dirty="0" smtClean="0">
                <a:latin typeface="Times New Roman" pitchFamily="18" charset="0"/>
                <a:cs typeface="Times New Roman" pitchFamily="18" charset="0"/>
              </a:rPr>
              <a:t>Краткая пояснительная записка</a:t>
            </a:r>
            <a:endParaRPr lang="ru-RU" sz="3600" b="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endParaRPr lang="ru-RU" sz="1400" dirty="0"/>
          </a:p>
        </p:txBody>
      </p:sp>
      <p:sp>
        <p:nvSpPr>
          <p:cNvPr id="5" name="TextBox 4"/>
          <p:cNvSpPr txBox="1"/>
          <p:nvPr/>
        </p:nvSpPr>
        <p:spPr>
          <a:xfrm>
            <a:off x="251520" y="1628800"/>
            <a:ext cx="8568952" cy="830997"/>
          </a:xfrm>
          <a:prstGeom prst="rect">
            <a:avLst/>
          </a:prstGeom>
          <a:noFill/>
        </p:spPr>
        <p:txBody>
          <a:bodyPr wrap="square" rtlCol="0">
            <a:spAutoFit/>
          </a:bodyPr>
          <a:lstStyle/>
          <a:p>
            <a:r>
              <a:rPr lang="en-US" sz="1600" dirty="0" smtClean="0">
                <a:latin typeface="Times New Roman" pitchFamily="18" charset="0"/>
                <a:cs typeface="Times New Roman" pitchFamily="18" charset="0"/>
              </a:rPr>
              <a:t>S </a:t>
            </a:r>
            <a:r>
              <a:rPr lang="ru-RU" sz="1600" dirty="0" smtClean="0">
                <a:latin typeface="Times New Roman" pitchFamily="18" charset="0"/>
                <a:cs typeface="Times New Roman" pitchFamily="18" charset="0"/>
              </a:rPr>
              <a:t>млн.руб., </a:t>
            </a:r>
            <a:r>
              <a:rPr lang="en-US" sz="1600" dirty="0" smtClean="0">
                <a:latin typeface="Times New Roman" pitchFamily="18" charset="0"/>
                <a:cs typeface="Times New Roman" pitchFamily="18" charset="0"/>
              </a:rPr>
              <a:t>n=3 </a:t>
            </a:r>
            <a:r>
              <a:rPr lang="ru-RU" sz="1600" dirty="0" smtClean="0">
                <a:latin typeface="Times New Roman" pitchFamily="18" charset="0"/>
                <a:cs typeface="Times New Roman" pitchFamily="18" charset="0"/>
              </a:rPr>
              <a:t>года, </a:t>
            </a:r>
            <a:r>
              <a:rPr lang="en-US" sz="1600" dirty="0" smtClean="0">
                <a:latin typeface="Times New Roman" pitchFamily="18" charset="0"/>
                <a:cs typeface="Times New Roman" pitchFamily="18" charset="0"/>
              </a:rPr>
              <a:t>r=15%, k=1+0,15=1,15.</a:t>
            </a:r>
          </a:p>
          <a:p>
            <a:endParaRPr lang="ru-RU" sz="1400" dirty="0" smtClean="0">
              <a:latin typeface="Times New Roman" pitchFamily="18" charset="0"/>
              <a:cs typeface="Times New Roman" pitchFamily="18" charset="0"/>
            </a:endParaRPr>
          </a:p>
          <a:p>
            <a:endParaRPr lang="ru-RU" dirty="0"/>
          </a:p>
        </p:txBody>
      </p:sp>
      <p:graphicFrame>
        <p:nvGraphicFramePr>
          <p:cNvPr id="8" name="Таблица 7"/>
          <p:cNvGraphicFramePr>
            <a:graphicFrameLocks noGrp="1"/>
          </p:cNvGraphicFramePr>
          <p:nvPr/>
        </p:nvGraphicFramePr>
        <p:xfrm>
          <a:off x="323528" y="2348880"/>
          <a:ext cx="8208912" cy="1405441"/>
        </p:xfrm>
        <a:graphic>
          <a:graphicData uri="http://schemas.openxmlformats.org/drawingml/2006/table">
            <a:tbl>
              <a:tblPr firstRow="1" bandRow="1">
                <a:tableStyleId>{5940675A-B579-460E-94D1-54222C63F5DA}</a:tableStyleId>
              </a:tblPr>
              <a:tblGrid>
                <a:gridCol w="2880320"/>
                <a:gridCol w="1008112"/>
                <a:gridCol w="1440160"/>
                <a:gridCol w="1584176"/>
                <a:gridCol w="1296144"/>
              </a:tblGrid>
              <a:tr h="288032">
                <a:tc>
                  <a:txBody>
                    <a:bodyPr/>
                    <a:lstStyle/>
                    <a:p>
                      <a:pPr algn="just">
                        <a:lnSpc>
                          <a:spcPct val="115000"/>
                        </a:lnSpc>
                        <a:spcAft>
                          <a:spcPts val="0"/>
                        </a:spcAft>
                      </a:pPr>
                      <a:r>
                        <a:rPr lang="ru-RU" sz="1600" dirty="0">
                          <a:latin typeface="Times New Roman"/>
                          <a:ea typeface="Calibri"/>
                          <a:cs typeface="Times New Roman"/>
                        </a:rPr>
                        <a:t>месяц</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Июль 2016 </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Июль 2017</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Июль 2018</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Июль 2019</a:t>
                      </a:r>
                      <a:endParaRPr lang="ru-RU" sz="1600">
                        <a:latin typeface="Calibri"/>
                        <a:ea typeface="Calibri"/>
                        <a:cs typeface="Times New Roman"/>
                      </a:endParaRPr>
                    </a:p>
                  </a:txBody>
                  <a:tcPr marL="68580" marR="68580" marT="0" marB="0"/>
                </a:tc>
              </a:tr>
              <a:tr h="324036">
                <a:tc>
                  <a:txBody>
                    <a:bodyPr/>
                    <a:lstStyle/>
                    <a:p>
                      <a:pPr algn="just">
                        <a:lnSpc>
                          <a:spcPct val="115000"/>
                        </a:lnSpc>
                        <a:spcAft>
                          <a:spcPts val="0"/>
                        </a:spcAft>
                      </a:pPr>
                      <a:r>
                        <a:rPr lang="ru-RU" sz="1600" dirty="0">
                          <a:latin typeface="Times New Roman"/>
                          <a:ea typeface="Calibri"/>
                          <a:cs typeface="Times New Roman"/>
                        </a:rPr>
                        <a:t>Долг (</a:t>
                      </a:r>
                      <a:r>
                        <a:rPr lang="ru-RU" sz="1600" dirty="0" err="1">
                          <a:latin typeface="Times New Roman"/>
                          <a:ea typeface="Calibri"/>
                          <a:cs typeface="Times New Roman"/>
                        </a:rPr>
                        <a:t>млн</a:t>
                      </a:r>
                      <a:r>
                        <a:rPr lang="ru-RU" sz="1600" dirty="0">
                          <a:latin typeface="Times New Roman"/>
                          <a:ea typeface="Calibri"/>
                          <a:cs typeface="Times New Roman"/>
                        </a:rPr>
                        <a:t> рублей)</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i="1" dirty="0">
                          <a:latin typeface="Times New Roman"/>
                          <a:ea typeface="Calibri"/>
                          <a:cs typeface="Times New Roman"/>
                        </a:rPr>
                        <a:t>S</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0,8</a:t>
                      </a:r>
                      <a:r>
                        <a:rPr lang="en-US" sz="1600" dirty="0">
                          <a:latin typeface="Times New Roman"/>
                          <a:ea typeface="Calibri"/>
                          <a:cs typeface="Times New Roman"/>
                        </a:rPr>
                        <a:t>S</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0,</a:t>
                      </a:r>
                      <a:r>
                        <a:rPr lang="en-US" sz="1600" dirty="0">
                          <a:latin typeface="Times New Roman"/>
                          <a:ea typeface="Calibri"/>
                          <a:cs typeface="Times New Roman"/>
                        </a:rPr>
                        <a:t>5S</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en-US" sz="1600" dirty="0">
                          <a:latin typeface="Times New Roman"/>
                          <a:ea typeface="Calibri"/>
                          <a:cs typeface="Times New Roman"/>
                        </a:rPr>
                        <a:t>0</a:t>
                      </a:r>
                      <a:endParaRPr lang="ru-RU" sz="1600" dirty="0">
                        <a:latin typeface="Calibri"/>
                        <a:ea typeface="Calibri"/>
                        <a:cs typeface="Times New Roman"/>
                      </a:endParaRPr>
                    </a:p>
                  </a:txBody>
                  <a:tcPr marL="68580" marR="68580" marT="0" marB="0"/>
                </a:tc>
              </a:tr>
              <a:tr h="288032">
                <a:tc>
                  <a:txBody>
                    <a:bodyPr/>
                    <a:lstStyle/>
                    <a:p>
                      <a:pPr algn="just">
                        <a:lnSpc>
                          <a:spcPct val="100000"/>
                        </a:lnSpc>
                        <a:spcAft>
                          <a:spcPts val="0"/>
                        </a:spcAft>
                      </a:pPr>
                      <a:r>
                        <a:rPr lang="ru-RU" sz="1600" dirty="0" smtClean="0">
                          <a:latin typeface="Times New Roman" pitchFamily="18" charset="0"/>
                          <a:ea typeface="Calibri"/>
                          <a:cs typeface="Times New Roman" pitchFamily="18" charset="0"/>
                        </a:rPr>
                        <a:t>Долг</a:t>
                      </a:r>
                      <a:r>
                        <a:rPr lang="ru-RU" sz="1600" baseline="0" dirty="0" smtClean="0">
                          <a:latin typeface="Times New Roman" pitchFamily="18" charset="0"/>
                          <a:ea typeface="Calibri"/>
                          <a:cs typeface="Times New Roman" pitchFamily="18" charset="0"/>
                        </a:rPr>
                        <a:t> с начисленными процентами</a:t>
                      </a:r>
                      <a:endParaRPr lang="ru-RU" sz="16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600" dirty="0" smtClean="0">
                          <a:latin typeface="Times New Roman" pitchFamily="18" charset="0"/>
                          <a:ea typeface="Calibri"/>
                          <a:cs typeface="Times New Roman" pitchFamily="18" charset="0"/>
                        </a:rPr>
                        <a:t>1,15</a:t>
                      </a:r>
                      <a:r>
                        <a:rPr lang="en-US" sz="1600" dirty="0" smtClean="0">
                          <a:latin typeface="Times New Roman" pitchFamily="18" charset="0"/>
                          <a:ea typeface="Calibri"/>
                          <a:cs typeface="Times New Roman" pitchFamily="18" charset="0"/>
                        </a:rPr>
                        <a:t>*S</a:t>
                      </a:r>
                      <a:endParaRPr lang="ru-RU" sz="16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en-US" sz="1600" dirty="0" smtClean="0">
                          <a:latin typeface="Times New Roman" pitchFamily="18" charset="0"/>
                          <a:ea typeface="Calibri"/>
                          <a:cs typeface="Times New Roman" pitchFamily="18" charset="0"/>
                        </a:rPr>
                        <a:t>0,8S*1,15=0,92S</a:t>
                      </a:r>
                      <a:endParaRPr lang="ru-RU" sz="16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en-US" sz="1600" dirty="0" smtClean="0">
                          <a:latin typeface="Times New Roman" pitchFamily="18" charset="0"/>
                          <a:ea typeface="Calibri"/>
                          <a:cs typeface="Times New Roman" pitchFamily="18" charset="0"/>
                        </a:rPr>
                        <a:t>1,15*0,5S=0,575S</a:t>
                      </a:r>
                      <a:endParaRPr lang="ru-RU" sz="16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endParaRPr lang="ru-RU" sz="1600" dirty="0">
                        <a:latin typeface="Times New Roman" pitchFamily="18" charset="0"/>
                        <a:ea typeface="Calibri"/>
                        <a:cs typeface="Times New Roman" pitchFamily="18" charset="0"/>
                      </a:endParaRPr>
                    </a:p>
                  </a:txBody>
                  <a:tcPr marL="68580" marR="68580" marT="0" marB="0"/>
                </a:tc>
              </a:tr>
            </a:tbl>
          </a:graphicData>
        </a:graphic>
      </p:graphicFrame>
      <p:sp>
        <p:nvSpPr>
          <p:cNvPr id="9" name="TextBox 8"/>
          <p:cNvSpPr txBox="1"/>
          <p:nvPr/>
        </p:nvSpPr>
        <p:spPr>
          <a:xfrm>
            <a:off x="395536" y="4005064"/>
            <a:ext cx="8280920" cy="2677656"/>
          </a:xfrm>
          <a:prstGeom prst="rect">
            <a:avLst/>
          </a:prstGeom>
          <a:noFill/>
        </p:spPr>
        <p:txBody>
          <a:bodyPr wrap="square" rtlCol="0">
            <a:spAutoFit/>
          </a:bodyPr>
          <a:lstStyle/>
          <a:p>
            <a:r>
              <a:rPr lang="en-US" sz="1400" dirty="0" smtClean="0">
                <a:latin typeface="Times New Roman" pitchFamily="18" charset="0"/>
                <a:cs typeface="Times New Roman" pitchFamily="18" charset="0"/>
              </a:rPr>
              <a:t>1-</a:t>
            </a:r>
            <a:r>
              <a:rPr lang="ru-RU" sz="1400" dirty="0" smtClean="0">
                <a:latin typeface="Times New Roman" pitchFamily="18" charset="0"/>
                <a:cs typeface="Times New Roman" pitchFamily="18" charset="0"/>
              </a:rPr>
              <a:t> я выплата: 1,15</a:t>
            </a:r>
            <a:r>
              <a:rPr lang="en-US" sz="1400" dirty="0" smtClean="0">
                <a:latin typeface="Times New Roman" pitchFamily="18" charset="0"/>
                <a:cs typeface="Times New Roman" pitchFamily="18" charset="0"/>
              </a:rPr>
              <a:t>S-0,8S=0,35S</a:t>
            </a:r>
          </a:p>
          <a:p>
            <a:r>
              <a:rPr lang="en-US" sz="1400" dirty="0" smtClean="0">
                <a:latin typeface="Times New Roman" pitchFamily="18" charset="0"/>
                <a:cs typeface="Times New Roman" pitchFamily="18" charset="0"/>
              </a:rPr>
              <a:t>2-</a:t>
            </a:r>
            <a:r>
              <a:rPr lang="ru-RU" sz="1400" dirty="0" smtClean="0">
                <a:latin typeface="Times New Roman" pitchFamily="18" charset="0"/>
                <a:cs typeface="Times New Roman" pitchFamily="18" charset="0"/>
              </a:rPr>
              <a:t> я выплата: </a:t>
            </a:r>
            <a:r>
              <a:rPr lang="en-US" sz="1400" dirty="0" smtClean="0">
                <a:latin typeface="Times New Roman" pitchFamily="18" charset="0"/>
                <a:cs typeface="Times New Roman" pitchFamily="18" charset="0"/>
              </a:rPr>
              <a:t>0,92S-0,5S=0,42S</a:t>
            </a:r>
          </a:p>
          <a:p>
            <a:r>
              <a:rPr lang="en-US" sz="1400" dirty="0" smtClean="0">
                <a:latin typeface="Times New Roman" pitchFamily="18" charset="0"/>
                <a:cs typeface="Times New Roman" pitchFamily="18" charset="0"/>
              </a:rPr>
              <a:t>3-</a:t>
            </a:r>
            <a:r>
              <a:rPr lang="ru-RU" sz="1400" dirty="0" smtClean="0">
                <a:latin typeface="Times New Roman" pitchFamily="18" charset="0"/>
                <a:cs typeface="Times New Roman" pitchFamily="18" charset="0"/>
              </a:rPr>
              <a:t> я выплата: </a:t>
            </a:r>
            <a:r>
              <a:rPr lang="en-US" sz="1400" dirty="0" smtClean="0">
                <a:latin typeface="Times New Roman" pitchFamily="18" charset="0"/>
                <a:cs typeface="Times New Roman" pitchFamily="18" charset="0"/>
              </a:rPr>
              <a:t>0,575S</a:t>
            </a:r>
          </a:p>
          <a:p>
            <a:r>
              <a:rPr lang="ru-RU" sz="1400" dirty="0" smtClean="0">
                <a:latin typeface="Times New Roman" pitchFamily="18" charset="0"/>
                <a:cs typeface="Times New Roman" pitchFamily="18" charset="0"/>
              </a:rPr>
              <a:t>По условию задачи каждая из выплат меньше 4 млн.руб.: 0</a:t>
            </a:r>
            <a:r>
              <a:rPr lang="en-US" sz="1400" dirty="0" smtClean="0">
                <a:latin typeface="Times New Roman" pitchFamily="18" charset="0"/>
                <a:cs typeface="Times New Roman" pitchFamily="18" charset="0"/>
              </a:rPr>
              <a:t>,35S &lt; 4            S &lt; 11,43</a:t>
            </a:r>
          </a:p>
          <a:p>
            <a:r>
              <a:rPr lang="en-US" sz="1400" dirty="0" smtClean="0">
                <a:latin typeface="Times New Roman" pitchFamily="18" charset="0"/>
                <a:cs typeface="Times New Roman" pitchFamily="18" charset="0"/>
              </a:rPr>
              <a:t>                                                                                                   0,42S &lt; 4            S &lt; 9,52       S &lt; 6,96.</a:t>
            </a:r>
          </a:p>
          <a:p>
            <a:r>
              <a:rPr lang="en-US" sz="1400" dirty="0" smtClean="0">
                <a:latin typeface="Times New Roman" pitchFamily="18" charset="0"/>
                <a:cs typeface="Times New Roman" pitchFamily="18" charset="0"/>
              </a:rPr>
              <a:t>                                                                                                    0,575S &lt; 4,        S &lt; 6,96, </a:t>
            </a:r>
          </a:p>
          <a:p>
            <a:r>
              <a:rPr lang="en-US" sz="1400"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Т. к.</a:t>
            </a:r>
            <a:r>
              <a:rPr lang="en-US" sz="1400" dirty="0" smtClean="0">
                <a:latin typeface="Times New Roman" pitchFamily="18" charset="0"/>
                <a:cs typeface="Times New Roman" pitchFamily="18" charset="0"/>
              </a:rPr>
              <a:t> S – </a:t>
            </a:r>
            <a:r>
              <a:rPr lang="ru-RU" sz="1400" dirty="0" smtClean="0">
                <a:latin typeface="Times New Roman" pitchFamily="18" charset="0"/>
                <a:cs typeface="Times New Roman" pitchFamily="18" charset="0"/>
              </a:rPr>
              <a:t>целое число, то наибольшее целое </a:t>
            </a:r>
            <a:r>
              <a:rPr lang="en-US" sz="1400" dirty="0" smtClean="0">
                <a:latin typeface="Times New Roman" pitchFamily="18" charset="0"/>
                <a:cs typeface="Times New Roman" pitchFamily="18" charset="0"/>
              </a:rPr>
              <a:t>S=</a:t>
            </a:r>
            <a:r>
              <a:rPr lang="ru-RU" sz="1400" dirty="0" smtClean="0">
                <a:latin typeface="Times New Roman" pitchFamily="18" charset="0"/>
                <a:cs typeface="Times New Roman" pitchFamily="18" charset="0"/>
              </a:rPr>
              <a:t> 6.</a:t>
            </a:r>
          </a:p>
          <a:p>
            <a:r>
              <a:rPr lang="ru-RU" sz="1400" dirty="0" smtClean="0">
                <a:latin typeface="Times New Roman" pitchFamily="18" charset="0"/>
                <a:cs typeface="Times New Roman" pitchFamily="18" charset="0"/>
              </a:rPr>
              <a:t>                                                                                                                               Ответ: 6 млн.руб.  </a:t>
            </a:r>
            <a:endParaRPr lang="en-US" sz="1400" dirty="0" smtClean="0">
              <a:latin typeface="Times New Roman" pitchFamily="18" charset="0"/>
              <a:cs typeface="Times New Roman" pitchFamily="18" charset="0"/>
            </a:endParaRPr>
          </a:p>
          <a:p>
            <a:endParaRPr lang="en-US" sz="1400" dirty="0" smtClean="0">
              <a:latin typeface="Times New Roman" pitchFamily="18" charset="0"/>
              <a:cs typeface="Times New Roman" pitchFamily="18" charset="0"/>
            </a:endParaRPr>
          </a:p>
          <a:p>
            <a:endParaRPr lang="en-US" sz="1400" dirty="0" smtClean="0">
              <a:latin typeface="Times New Roman" pitchFamily="18" charset="0"/>
              <a:cs typeface="Times New Roman" pitchFamily="18" charset="0"/>
            </a:endParaRPr>
          </a:p>
          <a:p>
            <a:endParaRPr lang="en-US" sz="1400" dirty="0" smtClean="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p:txBody>
      </p:sp>
      <p:sp>
        <p:nvSpPr>
          <p:cNvPr id="11" name="Левая фигурная скобка 10"/>
          <p:cNvSpPr/>
          <p:nvPr/>
        </p:nvSpPr>
        <p:spPr>
          <a:xfrm>
            <a:off x="4716016" y="4653136"/>
            <a:ext cx="144016" cy="64807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p>
        </p:txBody>
      </p:sp>
      <p:sp>
        <p:nvSpPr>
          <p:cNvPr id="12" name="Левая фигурная скобка 11"/>
          <p:cNvSpPr/>
          <p:nvPr/>
        </p:nvSpPr>
        <p:spPr>
          <a:xfrm>
            <a:off x="6012160" y="4581128"/>
            <a:ext cx="45719"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0" name="Содержимое 9"/>
          <p:cNvSpPr>
            <a:spLocks noGrp="1"/>
          </p:cNvSpPr>
          <p:nvPr>
            <p:ph idx="1"/>
          </p:nvPr>
        </p:nvSpPr>
        <p:spPr>
          <a:xfrm>
            <a:off x="467544" y="836713"/>
            <a:ext cx="8219256" cy="576064"/>
          </a:xfrm>
        </p:spPr>
        <p:txBody>
          <a:bodyPr>
            <a:normAutofit lnSpcReduction="10000"/>
          </a:bodyPr>
          <a:lstStyle/>
          <a:p>
            <a:r>
              <a:rPr lang="ru-RU" sz="3200" b="1" dirty="0" smtClean="0">
                <a:latin typeface="Times New Roman" pitchFamily="18" charset="0"/>
                <a:cs typeface="Times New Roman" pitchFamily="18" charset="0"/>
              </a:rPr>
              <a:t>Решение.</a:t>
            </a:r>
          </a:p>
          <a:p>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395536" y="3789040"/>
          <a:ext cx="8291265" cy="831084"/>
        </p:xfrm>
        <a:graphic>
          <a:graphicData uri="http://schemas.openxmlformats.org/drawingml/2006/table">
            <a:tbl>
              <a:tblPr firstRow="1" bandRow="1">
                <a:tableStyleId>{5940675A-B579-460E-94D1-54222C63F5DA}</a:tableStyleId>
              </a:tblPr>
              <a:tblGrid>
                <a:gridCol w="1658253"/>
                <a:gridCol w="1658253"/>
                <a:gridCol w="1658253"/>
                <a:gridCol w="1658253"/>
                <a:gridCol w="1658253"/>
              </a:tblGrid>
              <a:tr h="288032">
                <a:tc>
                  <a:txBody>
                    <a:bodyPr/>
                    <a:lstStyle/>
                    <a:p>
                      <a:pPr algn="just">
                        <a:lnSpc>
                          <a:spcPct val="115000"/>
                        </a:lnSpc>
                        <a:spcAft>
                          <a:spcPts val="0"/>
                        </a:spcAft>
                      </a:pPr>
                      <a:r>
                        <a:rPr lang="ru-RU" sz="1600" dirty="0">
                          <a:latin typeface="Times New Roman"/>
                          <a:ea typeface="Calibri"/>
                          <a:cs typeface="Times New Roman"/>
                        </a:rPr>
                        <a:t>месяц</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Июль 2016 </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a:latin typeface="Times New Roman"/>
                          <a:ea typeface="Calibri"/>
                          <a:cs typeface="Times New Roman"/>
                        </a:rPr>
                        <a:t>Июль 2017</a:t>
                      </a:r>
                      <a:endParaRPr lang="ru-RU" sz="160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Июль 2018</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a:latin typeface="Times New Roman"/>
                          <a:ea typeface="Calibri"/>
                          <a:cs typeface="Times New Roman"/>
                        </a:rPr>
                        <a:t>Июль 2019</a:t>
                      </a:r>
                      <a:endParaRPr lang="ru-RU" sz="1600" dirty="0">
                        <a:latin typeface="Calibri"/>
                        <a:ea typeface="Calibri"/>
                        <a:cs typeface="Times New Roman"/>
                      </a:endParaRPr>
                    </a:p>
                  </a:txBody>
                  <a:tcPr marL="68580" marR="68580" marT="0" marB="0"/>
                </a:tc>
              </a:tr>
              <a:tr h="252028">
                <a:tc>
                  <a:txBody>
                    <a:bodyPr/>
                    <a:lstStyle/>
                    <a:p>
                      <a:pPr algn="just">
                        <a:lnSpc>
                          <a:spcPct val="115000"/>
                        </a:lnSpc>
                        <a:spcAft>
                          <a:spcPts val="0"/>
                        </a:spcAft>
                      </a:pPr>
                      <a:r>
                        <a:rPr lang="ru-RU" sz="1600" dirty="0">
                          <a:latin typeface="Times New Roman"/>
                          <a:ea typeface="Calibri"/>
                          <a:cs typeface="Times New Roman"/>
                        </a:rPr>
                        <a:t>Долг (</a:t>
                      </a:r>
                      <a:r>
                        <a:rPr lang="ru-RU" sz="1600" dirty="0" err="1">
                          <a:latin typeface="Times New Roman"/>
                          <a:ea typeface="Calibri"/>
                          <a:cs typeface="Times New Roman"/>
                        </a:rPr>
                        <a:t>млн</a:t>
                      </a:r>
                      <a:r>
                        <a:rPr lang="ru-RU" sz="1600" dirty="0">
                          <a:latin typeface="Times New Roman"/>
                          <a:ea typeface="Calibri"/>
                          <a:cs typeface="Times New Roman"/>
                        </a:rPr>
                        <a:t> рублей)</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i="1" dirty="0">
                          <a:latin typeface="Times New Roman"/>
                          <a:ea typeface="Calibri"/>
                          <a:cs typeface="Times New Roman"/>
                        </a:rPr>
                        <a:t>S</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smtClean="0">
                          <a:latin typeface="Times New Roman"/>
                          <a:ea typeface="Calibri"/>
                          <a:cs typeface="Times New Roman"/>
                        </a:rPr>
                        <a:t>0,7</a:t>
                      </a:r>
                      <a:r>
                        <a:rPr lang="en-US" sz="1600" dirty="0" smtClean="0">
                          <a:latin typeface="Times New Roman"/>
                          <a:ea typeface="Calibri"/>
                          <a:cs typeface="Times New Roman"/>
                        </a:rPr>
                        <a:t>S</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ru-RU" sz="1600" dirty="0" smtClean="0">
                          <a:latin typeface="Times New Roman"/>
                          <a:ea typeface="Calibri"/>
                          <a:cs typeface="Times New Roman"/>
                        </a:rPr>
                        <a:t>0,3</a:t>
                      </a:r>
                      <a:r>
                        <a:rPr lang="en-US" sz="1600" dirty="0" smtClean="0">
                          <a:latin typeface="Times New Roman"/>
                          <a:ea typeface="Calibri"/>
                          <a:cs typeface="Times New Roman"/>
                        </a:rPr>
                        <a:t>S</a:t>
                      </a:r>
                      <a:endParaRPr lang="ru-RU" sz="1600" dirty="0">
                        <a:latin typeface="Calibri"/>
                        <a:ea typeface="Calibri"/>
                        <a:cs typeface="Times New Roman"/>
                      </a:endParaRPr>
                    </a:p>
                  </a:txBody>
                  <a:tcPr marL="68580" marR="68580" marT="0" marB="0"/>
                </a:tc>
                <a:tc>
                  <a:txBody>
                    <a:bodyPr/>
                    <a:lstStyle/>
                    <a:p>
                      <a:pPr algn="just">
                        <a:lnSpc>
                          <a:spcPct val="115000"/>
                        </a:lnSpc>
                        <a:spcAft>
                          <a:spcPts val="0"/>
                        </a:spcAft>
                      </a:pPr>
                      <a:r>
                        <a:rPr lang="en-US" sz="1600" dirty="0">
                          <a:latin typeface="Times New Roman"/>
                          <a:ea typeface="Calibri"/>
                          <a:cs typeface="Times New Roman"/>
                        </a:rPr>
                        <a:t>0</a:t>
                      </a:r>
                      <a:endParaRPr lang="ru-RU" sz="1600" dirty="0">
                        <a:latin typeface="Calibri"/>
                        <a:ea typeface="Calibri"/>
                        <a:cs typeface="Times New Roman"/>
                      </a:endParaRPr>
                    </a:p>
                  </a:txBody>
                  <a:tcPr marL="68580" marR="68580" marT="0" marB="0"/>
                </a:tc>
              </a:tr>
            </a:tbl>
          </a:graphicData>
        </a:graphic>
      </p:graphicFrame>
      <p:sp>
        <p:nvSpPr>
          <p:cNvPr id="3" name="Заголовок 2"/>
          <p:cNvSpPr>
            <a:spLocks noGrp="1"/>
          </p:cNvSpPr>
          <p:nvPr>
            <p:ph type="title"/>
          </p:nvPr>
        </p:nvSpPr>
        <p:spPr/>
        <p:txBody>
          <a:bodyPr>
            <a:normAutofit fontScale="90000"/>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800" dirty="0" smtClean="0">
                <a:latin typeface="Times New Roman" pitchFamily="18" charset="0"/>
                <a:cs typeface="Times New Roman" pitchFamily="18" charset="0"/>
              </a:rPr>
              <a:t>10. </a:t>
            </a:r>
            <a:r>
              <a:rPr lang="ru-RU" sz="1800" b="0" dirty="0" smtClean="0">
                <a:latin typeface="Times New Roman" pitchFamily="18" charset="0"/>
                <a:cs typeface="Times New Roman" pitchFamily="18" charset="0"/>
              </a:rPr>
              <a:t>( Досрочный ЕГЭ профильный уровень 29.03.2019</a:t>
            </a:r>
            <a:r>
              <a:rPr lang="ru-RU" sz="1800" dirty="0" smtClean="0">
                <a:latin typeface="Times New Roman" pitchFamily="18" charset="0"/>
                <a:cs typeface="Times New Roman" pitchFamily="18" charset="0"/>
              </a:rPr>
              <a:t>) .</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В июле 2016 года планируется взять кредит в банке на три года в размере </a:t>
            </a:r>
            <a:r>
              <a:rPr lang="ru-RU" sz="1800" i="1" dirty="0" smtClean="0">
                <a:latin typeface="Times New Roman" pitchFamily="18" charset="0"/>
                <a:cs typeface="Times New Roman" pitchFamily="18" charset="0"/>
              </a:rPr>
              <a:t>S </a:t>
            </a:r>
            <a:r>
              <a:rPr lang="ru-RU" sz="1800" dirty="0" err="1" smtClean="0">
                <a:latin typeface="Times New Roman" pitchFamily="18" charset="0"/>
                <a:cs typeface="Times New Roman" pitchFamily="18" charset="0"/>
              </a:rPr>
              <a:t>млн</a:t>
            </a:r>
            <a:r>
              <a:rPr lang="ru-RU" sz="1800" dirty="0" smtClean="0">
                <a:latin typeface="Times New Roman" pitchFamily="18" charset="0"/>
                <a:cs typeface="Times New Roman" pitchFamily="18" charset="0"/>
              </a:rPr>
              <a:t> рублей, где </a:t>
            </a:r>
            <a:r>
              <a:rPr lang="ru-RU" sz="1800" i="1" dirty="0" smtClean="0">
                <a:latin typeface="Times New Roman" pitchFamily="18" charset="0"/>
                <a:cs typeface="Times New Roman" pitchFamily="18" charset="0"/>
              </a:rPr>
              <a:t>S </a:t>
            </a:r>
            <a:r>
              <a:rPr lang="ru-RU" sz="1800" dirty="0" smtClean="0">
                <a:latin typeface="Times New Roman" pitchFamily="18" charset="0"/>
                <a:cs typeface="Times New Roman" pitchFamily="18" charset="0"/>
              </a:rPr>
              <a:t>— целое число. Условия его возврата таковы:</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каждый январь долг увеличивается на 30 % по сравнению с концом предыдущего года;</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с февраля по июнь каждого года необходимо выплатить одним платежом часть долга;</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в июле каждого года долг должен составлять часть кредита в соответствии со следующей таблицей.</a:t>
            </a:r>
            <a:r>
              <a:rPr lang="ru-RU" sz="1800" dirty="0" smtClean="0"/>
              <a:t/>
            </a:r>
            <a:br>
              <a:rPr lang="ru-RU" sz="1800" dirty="0" smtClean="0"/>
            </a:br>
            <a:r>
              <a:rPr lang="ru-RU" sz="1400" dirty="0" smtClean="0"/>
              <a:t/>
            </a:r>
            <a:br>
              <a:rPr lang="ru-RU" sz="1400" dirty="0" smtClean="0"/>
            </a:br>
            <a:endParaRPr lang="ru-RU" sz="1400" dirty="0"/>
          </a:p>
        </p:txBody>
      </p:sp>
      <p:sp>
        <p:nvSpPr>
          <p:cNvPr id="5" name="TextBox 4"/>
          <p:cNvSpPr txBox="1"/>
          <p:nvPr/>
        </p:nvSpPr>
        <p:spPr>
          <a:xfrm>
            <a:off x="395536" y="3573016"/>
            <a:ext cx="8424936" cy="1908215"/>
          </a:xfrm>
          <a:prstGeom prst="rect">
            <a:avLst/>
          </a:prstGeom>
          <a:noFill/>
        </p:spPr>
        <p:txBody>
          <a:bodyPr wrap="square" rtlCol="0">
            <a:spAutoFit/>
          </a:bodyPr>
          <a:lstStyle/>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600" dirty="0" smtClean="0">
              <a:latin typeface="Times New Roman" pitchFamily="18" charset="0"/>
              <a:cs typeface="Times New Roman" pitchFamily="18" charset="0"/>
            </a:endParaRPr>
          </a:p>
          <a:p>
            <a:endParaRPr lang="ru-RU" sz="16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Найдите наименьшее значение </a:t>
            </a:r>
            <a:r>
              <a:rPr lang="ru-RU" sz="1600" i="1" dirty="0" smtClean="0">
                <a:latin typeface="Times New Roman" pitchFamily="18" charset="0"/>
                <a:cs typeface="Times New Roman" pitchFamily="18" charset="0"/>
              </a:rPr>
              <a:t>S </a:t>
            </a:r>
            <a:r>
              <a:rPr lang="ru-RU" sz="1600" dirty="0" smtClean="0">
                <a:latin typeface="Times New Roman" pitchFamily="18" charset="0"/>
                <a:cs typeface="Times New Roman" pitchFamily="18" charset="0"/>
              </a:rPr>
              <a:t>, при котором каждая из выплат будет больше 3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endParaRPr lang="ru-RU" sz="1400" dirty="0"/>
          </a:p>
        </p:txBody>
      </p:sp>
      <p:sp>
        <p:nvSpPr>
          <p:cNvPr id="5" name="TextBox 4"/>
          <p:cNvSpPr txBox="1"/>
          <p:nvPr/>
        </p:nvSpPr>
        <p:spPr>
          <a:xfrm>
            <a:off x="179512" y="1628800"/>
            <a:ext cx="8640960" cy="830997"/>
          </a:xfrm>
          <a:prstGeom prst="rect">
            <a:avLst/>
          </a:prstGeom>
          <a:noFill/>
        </p:spPr>
        <p:txBody>
          <a:bodyPr wrap="square" rtlCol="0">
            <a:spAutoFit/>
          </a:bodyPr>
          <a:lstStyle/>
          <a:p>
            <a:r>
              <a:rPr lang="en-US" sz="1600" dirty="0" smtClean="0">
                <a:latin typeface="Times New Roman" pitchFamily="18" charset="0"/>
                <a:cs typeface="Times New Roman" pitchFamily="18" charset="0"/>
              </a:rPr>
              <a:t>S </a:t>
            </a:r>
            <a:r>
              <a:rPr lang="ru-RU" sz="1600" dirty="0" smtClean="0">
                <a:latin typeface="Times New Roman" pitchFamily="18" charset="0"/>
                <a:cs typeface="Times New Roman" pitchFamily="18" charset="0"/>
              </a:rPr>
              <a:t>млн.руб., </a:t>
            </a:r>
            <a:r>
              <a:rPr lang="en-US" sz="1600" dirty="0" smtClean="0">
                <a:latin typeface="Times New Roman" pitchFamily="18" charset="0"/>
                <a:cs typeface="Times New Roman" pitchFamily="18" charset="0"/>
              </a:rPr>
              <a:t>n=3 </a:t>
            </a:r>
            <a:r>
              <a:rPr lang="ru-RU" sz="1600" dirty="0" smtClean="0">
                <a:latin typeface="Times New Roman" pitchFamily="18" charset="0"/>
                <a:cs typeface="Times New Roman" pitchFamily="18" charset="0"/>
              </a:rPr>
              <a:t>года, </a:t>
            </a:r>
            <a:r>
              <a:rPr lang="en-US" sz="1600" dirty="0" smtClean="0">
                <a:latin typeface="Times New Roman" pitchFamily="18" charset="0"/>
                <a:cs typeface="Times New Roman" pitchFamily="18" charset="0"/>
              </a:rPr>
              <a:t>r=</a:t>
            </a:r>
            <a:r>
              <a:rPr lang="ru-RU" sz="1600" dirty="0" smtClean="0">
                <a:latin typeface="Times New Roman" pitchFamily="18" charset="0"/>
                <a:cs typeface="Times New Roman" pitchFamily="18" charset="0"/>
              </a:rPr>
              <a:t>30</a:t>
            </a:r>
            <a:r>
              <a:rPr lang="en-US" sz="1600" dirty="0" smtClean="0">
                <a:latin typeface="Times New Roman" pitchFamily="18" charset="0"/>
                <a:cs typeface="Times New Roman" pitchFamily="18" charset="0"/>
              </a:rPr>
              <a:t>%, k=1+0,</a:t>
            </a:r>
            <a:r>
              <a:rPr lang="ru-RU" sz="1600" dirty="0" smtClean="0">
                <a:latin typeface="Times New Roman" pitchFamily="18" charset="0"/>
                <a:cs typeface="Times New Roman" pitchFamily="18" charset="0"/>
              </a:rPr>
              <a:t>3</a:t>
            </a:r>
            <a:r>
              <a:rPr lang="en-US" sz="1600" dirty="0" smtClean="0">
                <a:latin typeface="Times New Roman" pitchFamily="18" charset="0"/>
                <a:cs typeface="Times New Roman" pitchFamily="18" charset="0"/>
              </a:rPr>
              <a:t>=1,</a:t>
            </a:r>
            <a:r>
              <a:rPr lang="ru-RU" sz="1600" dirty="0" smtClean="0">
                <a:latin typeface="Times New Roman" pitchFamily="18" charset="0"/>
                <a:cs typeface="Times New Roman" pitchFamily="18" charset="0"/>
              </a:rPr>
              <a:t>3</a:t>
            </a:r>
            <a:r>
              <a:rPr lang="en-US" sz="1600" dirty="0" smtClean="0">
                <a:latin typeface="Times New Roman" pitchFamily="18" charset="0"/>
                <a:cs typeface="Times New Roman" pitchFamily="18" charset="0"/>
              </a:rPr>
              <a:t>.</a:t>
            </a:r>
          </a:p>
          <a:p>
            <a:endParaRPr lang="ru-RU" sz="1400" dirty="0" smtClean="0">
              <a:latin typeface="Times New Roman" pitchFamily="18" charset="0"/>
              <a:cs typeface="Times New Roman" pitchFamily="18" charset="0"/>
            </a:endParaRPr>
          </a:p>
          <a:p>
            <a:endParaRPr lang="ru-RU" dirty="0"/>
          </a:p>
        </p:txBody>
      </p:sp>
      <p:graphicFrame>
        <p:nvGraphicFramePr>
          <p:cNvPr id="8" name="Таблица 7"/>
          <p:cNvGraphicFramePr>
            <a:graphicFrameLocks noGrp="1"/>
          </p:cNvGraphicFramePr>
          <p:nvPr/>
        </p:nvGraphicFramePr>
        <p:xfrm>
          <a:off x="467544" y="2420889"/>
          <a:ext cx="8208912" cy="1296144"/>
        </p:xfrm>
        <a:graphic>
          <a:graphicData uri="http://schemas.openxmlformats.org/drawingml/2006/table">
            <a:tbl>
              <a:tblPr firstRow="1" bandRow="1">
                <a:tableStyleId>{5940675A-B579-460E-94D1-54222C63F5DA}</a:tableStyleId>
              </a:tblPr>
              <a:tblGrid>
                <a:gridCol w="2880320"/>
                <a:gridCol w="1008112"/>
                <a:gridCol w="1440160"/>
                <a:gridCol w="1584176"/>
                <a:gridCol w="1296144"/>
              </a:tblGrid>
              <a:tr h="414766">
                <a:tc>
                  <a:txBody>
                    <a:bodyPr/>
                    <a:lstStyle/>
                    <a:p>
                      <a:pPr algn="just">
                        <a:lnSpc>
                          <a:spcPct val="115000"/>
                        </a:lnSpc>
                        <a:spcAft>
                          <a:spcPts val="0"/>
                        </a:spcAft>
                      </a:pPr>
                      <a:r>
                        <a:rPr lang="ru-RU" sz="1200" dirty="0">
                          <a:latin typeface="Times New Roman"/>
                          <a:ea typeface="Calibri"/>
                          <a:cs typeface="Times New Roman"/>
                        </a:rPr>
                        <a:t>месяц</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Июль 2016 </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Июль 2017</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Июль 2018</a:t>
                      </a:r>
                      <a:endParaRPr lang="ru-RU" sz="1100">
                        <a:latin typeface="Calibri"/>
                        <a:ea typeface="Calibri"/>
                        <a:cs typeface="Times New Roman"/>
                      </a:endParaRPr>
                    </a:p>
                  </a:txBody>
                  <a:tcPr marL="68580" marR="68580" marT="0" marB="0"/>
                </a:tc>
                <a:tc>
                  <a:txBody>
                    <a:bodyPr/>
                    <a:lstStyle/>
                    <a:p>
                      <a:pPr algn="just">
                        <a:lnSpc>
                          <a:spcPct val="115000"/>
                        </a:lnSpc>
                        <a:spcAft>
                          <a:spcPts val="0"/>
                        </a:spcAft>
                      </a:pPr>
                      <a:r>
                        <a:rPr lang="ru-RU" sz="1300">
                          <a:latin typeface="Times New Roman"/>
                          <a:ea typeface="Calibri"/>
                          <a:cs typeface="Times New Roman"/>
                        </a:rPr>
                        <a:t>Июль 2019</a:t>
                      </a:r>
                      <a:endParaRPr lang="ru-RU" sz="1100">
                        <a:latin typeface="Calibri"/>
                        <a:ea typeface="Calibri"/>
                        <a:cs typeface="Times New Roman"/>
                      </a:endParaRPr>
                    </a:p>
                  </a:txBody>
                  <a:tcPr marL="68580" marR="68580" marT="0" marB="0"/>
                </a:tc>
              </a:tr>
              <a:tr h="466612">
                <a:tc>
                  <a:txBody>
                    <a:bodyPr/>
                    <a:lstStyle/>
                    <a:p>
                      <a:pPr algn="just">
                        <a:lnSpc>
                          <a:spcPct val="115000"/>
                        </a:lnSpc>
                        <a:spcAft>
                          <a:spcPts val="0"/>
                        </a:spcAft>
                      </a:pPr>
                      <a:r>
                        <a:rPr lang="ru-RU" sz="1200" dirty="0">
                          <a:latin typeface="Times New Roman"/>
                          <a:ea typeface="Calibri"/>
                          <a:cs typeface="Times New Roman"/>
                        </a:rPr>
                        <a:t>Долг (</a:t>
                      </a:r>
                      <a:r>
                        <a:rPr lang="ru-RU" sz="1200" dirty="0" err="1">
                          <a:latin typeface="Times New Roman"/>
                          <a:ea typeface="Calibri"/>
                          <a:cs typeface="Times New Roman"/>
                        </a:rPr>
                        <a:t>млн</a:t>
                      </a:r>
                      <a:r>
                        <a:rPr lang="ru-RU" sz="1200" dirty="0">
                          <a:latin typeface="Times New Roman"/>
                          <a:ea typeface="Calibri"/>
                          <a:cs typeface="Times New Roman"/>
                        </a:rPr>
                        <a:t> рублей)</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i="1" dirty="0">
                          <a:latin typeface="Times New Roman"/>
                          <a:ea typeface="Calibri"/>
                          <a:cs typeface="Times New Roman"/>
                        </a:rPr>
                        <a:t>S</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smtClean="0">
                          <a:latin typeface="Times New Roman"/>
                          <a:ea typeface="Calibri"/>
                          <a:cs typeface="Times New Roman"/>
                        </a:rPr>
                        <a:t>0,7</a:t>
                      </a:r>
                      <a:r>
                        <a:rPr lang="en-US" sz="1300" dirty="0" smtClean="0">
                          <a:latin typeface="Times New Roman"/>
                          <a:ea typeface="Calibri"/>
                          <a:cs typeface="Times New Roman"/>
                        </a:rPr>
                        <a:t>S</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smtClean="0">
                          <a:latin typeface="Times New Roman"/>
                          <a:ea typeface="Calibri"/>
                          <a:cs typeface="Times New Roman"/>
                        </a:rPr>
                        <a:t>0,</a:t>
                      </a:r>
                      <a:r>
                        <a:rPr lang="ru-RU" sz="1300" dirty="0">
                          <a:latin typeface="Times New Roman"/>
                          <a:ea typeface="Calibri"/>
                          <a:cs typeface="Times New Roman"/>
                        </a:rPr>
                        <a:t>3</a:t>
                      </a:r>
                      <a:r>
                        <a:rPr lang="en-US" sz="1300" dirty="0" smtClean="0">
                          <a:latin typeface="Times New Roman"/>
                          <a:ea typeface="Calibri"/>
                          <a:cs typeface="Times New Roman"/>
                        </a:rPr>
                        <a:t>S</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300" dirty="0">
                          <a:latin typeface="Times New Roman"/>
                          <a:ea typeface="Calibri"/>
                          <a:cs typeface="Times New Roman"/>
                        </a:rPr>
                        <a:t>0</a:t>
                      </a:r>
                      <a:endParaRPr lang="ru-RU" sz="1100" dirty="0">
                        <a:latin typeface="Calibri"/>
                        <a:ea typeface="Calibri"/>
                        <a:cs typeface="Times New Roman"/>
                      </a:endParaRPr>
                    </a:p>
                  </a:txBody>
                  <a:tcPr marL="68580" marR="68580" marT="0" marB="0"/>
                </a:tc>
              </a:tr>
              <a:tr h="414766">
                <a:tc>
                  <a:txBody>
                    <a:bodyPr/>
                    <a:lstStyle/>
                    <a:p>
                      <a:pPr algn="just">
                        <a:lnSpc>
                          <a:spcPct val="100000"/>
                        </a:lnSpc>
                        <a:spcAft>
                          <a:spcPts val="0"/>
                        </a:spcAft>
                      </a:pPr>
                      <a:r>
                        <a:rPr lang="ru-RU" sz="1400" dirty="0" smtClean="0">
                          <a:latin typeface="Times New Roman" pitchFamily="18" charset="0"/>
                          <a:ea typeface="Calibri"/>
                          <a:cs typeface="Times New Roman" pitchFamily="18" charset="0"/>
                        </a:rPr>
                        <a:t>Долг</a:t>
                      </a:r>
                      <a:r>
                        <a:rPr lang="ru-RU" sz="1400" baseline="0" dirty="0" smtClean="0">
                          <a:latin typeface="Times New Roman" pitchFamily="18" charset="0"/>
                          <a:ea typeface="Calibri"/>
                          <a:cs typeface="Times New Roman" pitchFamily="18" charset="0"/>
                        </a:rPr>
                        <a:t> с начисленными процентами</a:t>
                      </a:r>
                      <a:endParaRPr lang="ru-RU" sz="14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smtClean="0">
                          <a:latin typeface="Times New Roman" pitchFamily="18" charset="0"/>
                          <a:ea typeface="Calibri"/>
                          <a:cs typeface="Times New Roman" pitchFamily="18" charset="0"/>
                        </a:rPr>
                        <a:t>1,3</a:t>
                      </a:r>
                      <a:r>
                        <a:rPr lang="en-US" sz="1400" dirty="0" smtClean="0">
                          <a:latin typeface="Times New Roman" pitchFamily="18" charset="0"/>
                          <a:ea typeface="Calibri"/>
                          <a:cs typeface="Times New Roman" pitchFamily="18" charset="0"/>
                        </a:rPr>
                        <a:t>*S</a:t>
                      </a:r>
                      <a:endParaRPr lang="ru-RU" sz="14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en-US" sz="1400" dirty="0" smtClean="0">
                          <a:latin typeface="Times New Roman" pitchFamily="18" charset="0"/>
                          <a:ea typeface="Calibri"/>
                          <a:cs typeface="Times New Roman" pitchFamily="18" charset="0"/>
                        </a:rPr>
                        <a:t>0,</a:t>
                      </a:r>
                      <a:r>
                        <a:rPr lang="ru-RU" sz="1400" dirty="0" smtClean="0">
                          <a:latin typeface="Times New Roman" pitchFamily="18" charset="0"/>
                          <a:ea typeface="Calibri"/>
                          <a:cs typeface="Times New Roman" pitchFamily="18" charset="0"/>
                        </a:rPr>
                        <a:t>7</a:t>
                      </a:r>
                      <a:r>
                        <a:rPr lang="en-US" sz="1400" dirty="0" smtClean="0">
                          <a:latin typeface="Times New Roman" pitchFamily="18" charset="0"/>
                          <a:ea typeface="Calibri"/>
                          <a:cs typeface="Times New Roman" pitchFamily="18" charset="0"/>
                        </a:rPr>
                        <a:t>S*1,</a:t>
                      </a:r>
                      <a:r>
                        <a:rPr lang="ru-RU" sz="1400" dirty="0" smtClean="0">
                          <a:latin typeface="Times New Roman" pitchFamily="18" charset="0"/>
                          <a:ea typeface="Calibri"/>
                          <a:cs typeface="Times New Roman" pitchFamily="18" charset="0"/>
                        </a:rPr>
                        <a:t>3</a:t>
                      </a:r>
                      <a:r>
                        <a:rPr lang="en-US" sz="1400" dirty="0" smtClean="0">
                          <a:latin typeface="Times New Roman" pitchFamily="18" charset="0"/>
                          <a:ea typeface="Calibri"/>
                          <a:cs typeface="Times New Roman" pitchFamily="18" charset="0"/>
                        </a:rPr>
                        <a:t>=0</a:t>
                      </a:r>
                      <a:r>
                        <a:rPr lang="ru-RU" sz="1400" dirty="0" smtClean="0">
                          <a:latin typeface="Times New Roman" pitchFamily="18" charset="0"/>
                          <a:ea typeface="Calibri"/>
                          <a:cs typeface="Times New Roman" pitchFamily="18" charset="0"/>
                        </a:rPr>
                        <a:t>,91</a:t>
                      </a:r>
                      <a:r>
                        <a:rPr lang="en-US" sz="1400" dirty="0" smtClean="0">
                          <a:latin typeface="Times New Roman" pitchFamily="18" charset="0"/>
                          <a:ea typeface="Calibri"/>
                          <a:cs typeface="Times New Roman" pitchFamily="18" charset="0"/>
                        </a:rPr>
                        <a:t>S</a:t>
                      </a:r>
                      <a:endParaRPr lang="ru-RU" sz="14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en-US" sz="1400" dirty="0" smtClean="0">
                          <a:latin typeface="Times New Roman" pitchFamily="18" charset="0"/>
                          <a:ea typeface="Calibri"/>
                          <a:cs typeface="Times New Roman" pitchFamily="18" charset="0"/>
                        </a:rPr>
                        <a:t>1,</a:t>
                      </a:r>
                      <a:r>
                        <a:rPr lang="ru-RU" sz="1400" dirty="0" smtClean="0">
                          <a:latin typeface="Times New Roman" pitchFamily="18" charset="0"/>
                          <a:ea typeface="Calibri"/>
                          <a:cs typeface="Times New Roman" pitchFamily="18" charset="0"/>
                        </a:rPr>
                        <a:t>3</a:t>
                      </a:r>
                      <a:r>
                        <a:rPr lang="en-US" sz="1400" dirty="0" smtClean="0">
                          <a:latin typeface="Times New Roman" pitchFamily="18" charset="0"/>
                          <a:ea typeface="Calibri"/>
                          <a:cs typeface="Times New Roman" pitchFamily="18" charset="0"/>
                        </a:rPr>
                        <a:t>*0,</a:t>
                      </a:r>
                      <a:r>
                        <a:rPr lang="ru-RU" sz="1400" dirty="0" smtClean="0">
                          <a:latin typeface="Times New Roman" pitchFamily="18" charset="0"/>
                          <a:ea typeface="Calibri"/>
                          <a:cs typeface="Times New Roman" pitchFamily="18" charset="0"/>
                        </a:rPr>
                        <a:t>3</a:t>
                      </a:r>
                      <a:r>
                        <a:rPr lang="en-US" sz="1400" dirty="0" smtClean="0">
                          <a:latin typeface="Times New Roman" pitchFamily="18" charset="0"/>
                          <a:ea typeface="Calibri"/>
                          <a:cs typeface="Times New Roman" pitchFamily="18" charset="0"/>
                        </a:rPr>
                        <a:t>S=0,</a:t>
                      </a:r>
                      <a:r>
                        <a:rPr lang="ru-RU" sz="1400" dirty="0" smtClean="0">
                          <a:latin typeface="Times New Roman" pitchFamily="18" charset="0"/>
                          <a:ea typeface="Calibri"/>
                          <a:cs typeface="Times New Roman" pitchFamily="18" charset="0"/>
                        </a:rPr>
                        <a:t>39</a:t>
                      </a:r>
                      <a:r>
                        <a:rPr lang="en-US" sz="1400" dirty="0" smtClean="0">
                          <a:latin typeface="Times New Roman" pitchFamily="18" charset="0"/>
                          <a:ea typeface="Calibri"/>
                          <a:cs typeface="Times New Roman" pitchFamily="18" charset="0"/>
                        </a:rPr>
                        <a:t>S</a:t>
                      </a:r>
                      <a:endParaRPr lang="ru-RU" sz="1400" dirty="0">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endParaRPr lang="ru-RU" sz="1400" dirty="0">
                        <a:latin typeface="Times New Roman" pitchFamily="18" charset="0"/>
                        <a:ea typeface="Calibri"/>
                        <a:cs typeface="Times New Roman" pitchFamily="18" charset="0"/>
                      </a:endParaRPr>
                    </a:p>
                  </a:txBody>
                  <a:tcPr marL="68580" marR="68580" marT="0" marB="0"/>
                </a:tc>
              </a:tr>
            </a:tbl>
          </a:graphicData>
        </a:graphic>
      </p:graphicFrame>
      <p:sp>
        <p:nvSpPr>
          <p:cNvPr id="9" name="TextBox 8"/>
          <p:cNvSpPr txBox="1"/>
          <p:nvPr/>
        </p:nvSpPr>
        <p:spPr>
          <a:xfrm>
            <a:off x="467544" y="4581128"/>
            <a:ext cx="8208912" cy="2923877"/>
          </a:xfrm>
          <a:prstGeom prst="rect">
            <a:avLst/>
          </a:prstGeom>
          <a:noFill/>
        </p:spPr>
        <p:txBody>
          <a:bodyPr wrap="square" rtlCol="0">
            <a:spAutoFit/>
          </a:bodyPr>
          <a:lstStyle/>
          <a:p>
            <a:r>
              <a:rPr lang="en-US" sz="1600" dirty="0" smtClean="0">
                <a:latin typeface="Times New Roman" pitchFamily="18" charset="0"/>
                <a:cs typeface="Times New Roman" pitchFamily="18" charset="0"/>
              </a:rPr>
              <a:t>1-</a:t>
            </a:r>
            <a:r>
              <a:rPr lang="ru-RU" sz="1600" dirty="0" smtClean="0">
                <a:latin typeface="Times New Roman" pitchFamily="18" charset="0"/>
                <a:cs typeface="Times New Roman" pitchFamily="18" charset="0"/>
              </a:rPr>
              <a:t> я выплата: 1,3</a:t>
            </a:r>
            <a:r>
              <a:rPr lang="en-US" sz="1600" dirty="0" smtClean="0">
                <a:latin typeface="Times New Roman" pitchFamily="18" charset="0"/>
                <a:cs typeface="Times New Roman" pitchFamily="18" charset="0"/>
              </a:rPr>
              <a:t>S-0,</a:t>
            </a:r>
            <a:r>
              <a:rPr lang="ru-RU" sz="1600" dirty="0" smtClean="0">
                <a:latin typeface="Times New Roman" pitchFamily="18" charset="0"/>
                <a:cs typeface="Times New Roman" pitchFamily="18" charset="0"/>
              </a:rPr>
              <a:t>7</a:t>
            </a:r>
            <a:r>
              <a:rPr lang="en-US" sz="1600" dirty="0" smtClean="0">
                <a:latin typeface="Times New Roman" pitchFamily="18" charset="0"/>
                <a:cs typeface="Times New Roman" pitchFamily="18" charset="0"/>
              </a:rPr>
              <a:t>S=0,</a:t>
            </a:r>
            <a:r>
              <a:rPr lang="ru-RU" sz="1600" dirty="0" smtClean="0">
                <a:latin typeface="Times New Roman" pitchFamily="18" charset="0"/>
                <a:cs typeface="Times New Roman" pitchFamily="18" charset="0"/>
              </a:rPr>
              <a:t>6</a:t>
            </a:r>
            <a:r>
              <a:rPr lang="en-US" sz="1600" dirty="0" smtClean="0">
                <a:latin typeface="Times New Roman" pitchFamily="18" charset="0"/>
                <a:cs typeface="Times New Roman" pitchFamily="18" charset="0"/>
              </a:rPr>
              <a:t>S</a:t>
            </a:r>
          </a:p>
          <a:p>
            <a:r>
              <a:rPr lang="en-US" sz="1600" dirty="0" smtClean="0">
                <a:latin typeface="Times New Roman" pitchFamily="18" charset="0"/>
                <a:cs typeface="Times New Roman" pitchFamily="18" charset="0"/>
              </a:rPr>
              <a:t>2-</a:t>
            </a:r>
            <a:r>
              <a:rPr lang="ru-RU" sz="1600" dirty="0" smtClean="0">
                <a:latin typeface="Times New Roman" pitchFamily="18" charset="0"/>
                <a:cs typeface="Times New Roman" pitchFamily="18" charset="0"/>
              </a:rPr>
              <a:t> я выплата: </a:t>
            </a:r>
            <a:r>
              <a:rPr lang="en-US" sz="1600" dirty="0" smtClean="0">
                <a:latin typeface="Times New Roman" pitchFamily="18" charset="0"/>
                <a:cs typeface="Times New Roman" pitchFamily="18" charset="0"/>
              </a:rPr>
              <a:t>0,9</a:t>
            </a:r>
            <a:r>
              <a:rPr lang="ru-RU" sz="16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S-0,</a:t>
            </a:r>
            <a:r>
              <a:rPr lang="ru-RU" sz="1600" dirty="0" smtClean="0">
                <a:latin typeface="Times New Roman" pitchFamily="18" charset="0"/>
                <a:cs typeface="Times New Roman" pitchFamily="18" charset="0"/>
              </a:rPr>
              <a:t>3</a:t>
            </a:r>
            <a:r>
              <a:rPr lang="en-US" sz="1600" dirty="0" smtClean="0">
                <a:latin typeface="Times New Roman" pitchFamily="18" charset="0"/>
                <a:cs typeface="Times New Roman" pitchFamily="18" charset="0"/>
              </a:rPr>
              <a:t>S=0,</a:t>
            </a:r>
            <a:r>
              <a:rPr lang="ru-RU" sz="1600" dirty="0" smtClean="0">
                <a:latin typeface="Times New Roman" pitchFamily="18" charset="0"/>
                <a:cs typeface="Times New Roman" pitchFamily="18" charset="0"/>
              </a:rPr>
              <a:t>61</a:t>
            </a:r>
            <a:r>
              <a:rPr lang="en-US" sz="1600" dirty="0" smtClean="0">
                <a:latin typeface="Times New Roman" pitchFamily="18" charset="0"/>
                <a:cs typeface="Times New Roman" pitchFamily="18" charset="0"/>
              </a:rPr>
              <a:t>S</a:t>
            </a:r>
          </a:p>
          <a:p>
            <a:r>
              <a:rPr lang="en-US" sz="1600" dirty="0" smtClean="0">
                <a:latin typeface="Times New Roman" pitchFamily="18" charset="0"/>
                <a:cs typeface="Times New Roman" pitchFamily="18" charset="0"/>
              </a:rPr>
              <a:t>3-</a:t>
            </a:r>
            <a:r>
              <a:rPr lang="ru-RU" sz="1600" dirty="0" smtClean="0">
                <a:latin typeface="Times New Roman" pitchFamily="18" charset="0"/>
                <a:cs typeface="Times New Roman" pitchFamily="18" charset="0"/>
              </a:rPr>
              <a:t> я выплата: </a:t>
            </a:r>
            <a:r>
              <a:rPr lang="en-US" sz="1600" dirty="0" smtClean="0">
                <a:latin typeface="Times New Roman" pitchFamily="18" charset="0"/>
                <a:cs typeface="Times New Roman" pitchFamily="18" charset="0"/>
              </a:rPr>
              <a:t>0,</a:t>
            </a:r>
            <a:r>
              <a:rPr lang="ru-RU" sz="1600" dirty="0" smtClean="0">
                <a:latin typeface="Times New Roman" pitchFamily="18" charset="0"/>
                <a:cs typeface="Times New Roman" pitchFamily="18" charset="0"/>
              </a:rPr>
              <a:t>39</a:t>
            </a:r>
            <a:r>
              <a:rPr lang="en-US" sz="1600" dirty="0" smtClean="0">
                <a:latin typeface="Times New Roman" pitchFamily="18" charset="0"/>
                <a:cs typeface="Times New Roman" pitchFamily="18" charset="0"/>
              </a:rPr>
              <a:t>S</a:t>
            </a:r>
          </a:p>
          <a:p>
            <a:r>
              <a:rPr lang="ru-RU" sz="1600" dirty="0" smtClean="0">
                <a:latin typeface="Times New Roman" pitchFamily="18" charset="0"/>
                <a:cs typeface="Times New Roman" pitchFamily="18" charset="0"/>
              </a:rPr>
              <a:t>По условию задачи каждая из выплат больше 3 млн.руб.: 0</a:t>
            </a:r>
            <a:r>
              <a:rPr lang="en-US" sz="16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6</a:t>
            </a:r>
            <a:r>
              <a:rPr lang="en-US" sz="1600" dirty="0" smtClean="0">
                <a:latin typeface="Times New Roman" pitchFamily="18" charset="0"/>
                <a:cs typeface="Times New Roman" pitchFamily="18" charset="0"/>
              </a:rPr>
              <a:t>S &gt; </a:t>
            </a:r>
            <a:r>
              <a:rPr lang="ru-RU" sz="1600" dirty="0" smtClean="0">
                <a:latin typeface="Times New Roman" pitchFamily="18" charset="0"/>
                <a:cs typeface="Times New Roman" pitchFamily="18" charset="0"/>
              </a:rPr>
              <a:t>3</a:t>
            </a:r>
            <a:r>
              <a:rPr lang="en-US" sz="1600" dirty="0" smtClean="0">
                <a:latin typeface="Times New Roman" pitchFamily="18" charset="0"/>
                <a:cs typeface="Times New Roman" pitchFamily="18" charset="0"/>
              </a:rPr>
              <a:t>            S &gt; </a:t>
            </a:r>
            <a:r>
              <a:rPr lang="ru-RU" sz="1600" dirty="0" smtClean="0">
                <a:latin typeface="Times New Roman" pitchFamily="18" charset="0"/>
                <a:cs typeface="Times New Roman" pitchFamily="18" charset="0"/>
              </a:rPr>
              <a:t>5</a:t>
            </a:r>
            <a:endParaRPr lang="en-US" sz="1600"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                                                                                                   0,</a:t>
            </a:r>
            <a:r>
              <a:rPr lang="ru-RU" sz="1600" dirty="0" smtClean="0">
                <a:latin typeface="Times New Roman" pitchFamily="18" charset="0"/>
                <a:cs typeface="Times New Roman" pitchFamily="18" charset="0"/>
              </a:rPr>
              <a:t>61</a:t>
            </a:r>
            <a:r>
              <a:rPr lang="en-US" sz="1600" dirty="0" smtClean="0">
                <a:latin typeface="Times New Roman" pitchFamily="18" charset="0"/>
                <a:cs typeface="Times New Roman" pitchFamily="18" charset="0"/>
              </a:rPr>
              <a:t>S &gt; </a:t>
            </a:r>
            <a:r>
              <a:rPr lang="ru-RU" sz="1600" dirty="0" smtClean="0">
                <a:latin typeface="Times New Roman" pitchFamily="18" charset="0"/>
                <a:cs typeface="Times New Roman" pitchFamily="18" charset="0"/>
              </a:rPr>
              <a:t>3</a:t>
            </a:r>
            <a:r>
              <a:rPr lang="en-US" sz="1600" dirty="0" smtClean="0">
                <a:latin typeface="Times New Roman" pitchFamily="18" charset="0"/>
                <a:cs typeface="Times New Roman" pitchFamily="18" charset="0"/>
              </a:rPr>
              <a:t>          S &gt; </a:t>
            </a:r>
            <a:r>
              <a:rPr lang="ru-RU" sz="1600" dirty="0" smtClean="0">
                <a:latin typeface="Times New Roman" pitchFamily="18" charset="0"/>
                <a:cs typeface="Times New Roman" pitchFamily="18" charset="0"/>
              </a:rPr>
              <a:t>4,91</a:t>
            </a:r>
            <a:r>
              <a:rPr lang="en-US" sz="1600" dirty="0" smtClean="0">
                <a:latin typeface="Times New Roman" pitchFamily="18" charset="0"/>
                <a:cs typeface="Times New Roman" pitchFamily="18" charset="0"/>
              </a:rPr>
              <a:t>       S &gt; 7,6.</a:t>
            </a:r>
          </a:p>
          <a:p>
            <a:r>
              <a:rPr lang="en-US" sz="1600" dirty="0" smtClean="0">
                <a:latin typeface="Times New Roman" pitchFamily="18" charset="0"/>
                <a:cs typeface="Times New Roman" pitchFamily="18" charset="0"/>
              </a:rPr>
              <a:t>                                                                                                    0,</a:t>
            </a:r>
            <a:r>
              <a:rPr lang="ru-RU" sz="1600" dirty="0" smtClean="0">
                <a:latin typeface="Times New Roman" pitchFamily="18" charset="0"/>
                <a:cs typeface="Times New Roman" pitchFamily="18" charset="0"/>
              </a:rPr>
              <a:t>39</a:t>
            </a:r>
            <a:r>
              <a:rPr lang="en-US" sz="1600" dirty="0" smtClean="0">
                <a:latin typeface="Times New Roman" pitchFamily="18" charset="0"/>
                <a:cs typeface="Times New Roman" pitchFamily="18" charset="0"/>
              </a:rPr>
              <a:t>S &gt; </a:t>
            </a:r>
            <a:r>
              <a:rPr lang="ru-RU" sz="1600" dirty="0" smtClean="0">
                <a:latin typeface="Times New Roman" pitchFamily="18" charset="0"/>
                <a:cs typeface="Times New Roman" pitchFamily="18" charset="0"/>
              </a:rPr>
              <a:t>3</a:t>
            </a:r>
            <a:r>
              <a:rPr lang="en-US" sz="1600" dirty="0" smtClean="0">
                <a:latin typeface="Times New Roman" pitchFamily="18" charset="0"/>
                <a:cs typeface="Times New Roman" pitchFamily="18" charset="0"/>
              </a:rPr>
              <a:t>,        S &gt; </a:t>
            </a:r>
            <a:r>
              <a:rPr lang="ru-RU" sz="1600" dirty="0" smtClean="0">
                <a:latin typeface="Times New Roman" pitchFamily="18" charset="0"/>
                <a:cs typeface="Times New Roman" pitchFamily="18" charset="0"/>
              </a:rPr>
              <a:t>7,6</a:t>
            </a:r>
            <a:r>
              <a:rPr lang="en-US" sz="1600" dirty="0" smtClean="0">
                <a:latin typeface="Times New Roman" pitchFamily="18" charset="0"/>
                <a:cs typeface="Times New Roman" pitchFamily="18" charset="0"/>
              </a:rPr>
              <a:t>, </a:t>
            </a:r>
          </a:p>
          <a:p>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Т. к.</a:t>
            </a:r>
            <a:r>
              <a:rPr lang="en-US" sz="1600" dirty="0" smtClean="0">
                <a:latin typeface="Times New Roman" pitchFamily="18" charset="0"/>
                <a:cs typeface="Times New Roman" pitchFamily="18" charset="0"/>
              </a:rPr>
              <a:t> S – </a:t>
            </a:r>
            <a:r>
              <a:rPr lang="ru-RU" sz="1600" dirty="0" smtClean="0">
                <a:latin typeface="Times New Roman" pitchFamily="18" charset="0"/>
                <a:cs typeface="Times New Roman" pitchFamily="18" charset="0"/>
              </a:rPr>
              <a:t>целое число, то наименьшее целое </a:t>
            </a:r>
            <a:r>
              <a:rPr lang="en-US" sz="1600" dirty="0" smtClean="0">
                <a:latin typeface="Times New Roman" pitchFamily="18" charset="0"/>
                <a:cs typeface="Times New Roman" pitchFamily="18" charset="0"/>
              </a:rPr>
              <a:t>S=</a:t>
            </a:r>
            <a:r>
              <a:rPr lang="ru-RU" sz="1600" dirty="0" smtClean="0">
                <a:latin typeface="Times New Roman" pitchFamily="18" charset="0"/>
                <a:cs typeface="Times New Roman" pitchFamily="18" charset="0"/>
              </a:rPr>
              <a:t> 8.</a:t>
            </a:r>
          </a:p>
          <a:p>
            <a:r>
              <a:rPr lang="ru-RU" sz="1600" dirty="0" smtClean="0">
                <a:latin typeface="Times New Roman" pitchFamily="18" charset="0"/>
                <a:cs typeface="Times New Roman" pitchFamily="18" charset="0"/>
              </a:rPr>
              <a:t>                                                                                                                               Ответ: 8 млн.руб.  </a:t>
            </a:r>
            <a:endParaRPr lang="en-US" sz="1600" dirty="0" smtClean="0">
              <a:latin typeface="Times New Roman" pitchFamily="18" charset="0"/>
              <a:cs typeface="Times New Roman" pitchFamily="18" charset="0"/>
            </a:endParaRPr>
          </a:p>
          <a:p>
            <a:endParaRPr lang="en-US" sz="1400" dirty="0" smtClean="0">
              <a:latin typeface="Times New Roman" pitchFamily="18" charset="0"/>
              <a:cs typeface="Times New Roman" pitchFamily="18" charset="0"/>
            </a:endParaRPr>
          </a:p>
          <a:p>
            <a:endParaRPr lang="en-US" sz="1400" dirty="0" smtClean="0">
              <a:latin typeface="Times New Roman" pitchFamily="18" charset="0"/>
              <a:cs typeface="Times New Roman" pitchFamily="18" charset="0"/>
            </a:endParaRPr>
          </a:p>
          <a:p>
            <a:endParaRPr lang="en-US" sz="1400" dirty="0" smtClean="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p:txBody>
      </p:sp>
      <p:sp>
        <p:nvSpPr>
          <p:cNvPr id="11" name="Левая фигурная скобка 10"/>
          <p:cNvSpPr/>
          <p:nvPr/>
        </p:nvSpPr>
        <p:spPr>
          <a:xfrm>
            <a:off x="5436096" y="5373216"/>
            <a:ext cx="144016" cy="64807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p>
        </p:txBody>
      </p:sp>
      <p:sp>
        <p:nvSpPr>
          <p:cNvPr id="12" name="Левая фигурная скобка 11"/>
          <p:cNvSpPr/>
          <p:nvPr/>
        </p:nvSpPr>
        <p:spPr>
          <a:xfrm>
            <a:off x="6732240" y="5301208"/>
            <a:ext cx="45719"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0" name="Содержимое 9"/>
          <p:cNvSpPr>
            <a:spLocks noGrp="1"/>
          </p:cNvSpPr>
          <p:nvPr>
            <p:ph idx="1"/>
          </p:nvPr>
        </p:nvSpPr>
        <p:spPr>
          <a:xfrm>
            <a:off x="467544" y="692697"/>
            <a:ext cx="8219256" cy="864096"/>
          </a:xfrm>
        </p:spPr>
        <p:txBody>
          <a:bodyPr/>
          <a:lstStyle/>
          <a:p>
            <a:pPr>
              <a:buNone/>
            </a:pPr>
            <a:r>
              <a:rPr lang="ru-RU" sz="3200" b="1" dirty="0" smtClean="0">
                <a:latin typeface="Times New Roman" pitchFamily="18" charset="0"/>
                <a:cs typeface="Times New Roman" pitchFamily="18" charset="0"/>
              </a:rPr>
              <a:t>Решение.</a:t>
            </a:r>
          </a:p>
          <a:p>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052736"/>
            <a:ext cx="8363272" cy="4954555"/>
          </a:xfrm>
        </p:spPr>
        <p:txBody>
          <a:bodyPr>
            <a:normAutofit/>
          </a:bodyPr>
          <a:lstStyle/>
          <a:p>
            <a:pPr>
              <a:buNone/>
            </a:pPr>
            <a:r>
              <a:rPr lang="ru-RU" sz="1600" dirty="0" smtClean="0">
                <a:latin typeface="Times New Roman" pitchFamily="18" charset="0"/>
                <a:cs typeface="Times New Roman" pitchFamily="18" charset="0"/>
              </a:rPr>
              <a:t>1 . (МА00309  07.02.2018 10 класс).</a:t>
            </a:r>
          </a:p>
          <a:p>
            <a:pPr>
              <a:buNone/>
            </a:pPr>
            <a:r>
              <a:rPr lang="ru-RU" sz="1600" dirty="0" smtClean="0">
                <a:latin typeface="Times New Roman" pitchFamily="18" charset="0"/>
                <a:cs typeface="Times New Roman" pitchFamily="18" charset="0"/>
              </a:rPr>
              <a:t>Планируется выдать льготный кредит на целое число млн. </a:t>
            </a:r>
            <a:r>
              <a:rPr lang="ru-RU" sz="1600" dirty="0" err="1" smtClean="0">
                <a:latin typeface="Times New Roman" pitchFamily="18" charset="0"/>
                <a:cs typeface="Times New Roman" pitchFamily="18" charset="0"/>
              </a:rPr>
              <a:t>руб</a:t>
            </a:r>
            <a:r>
              <a:rPr lang="ru-RU" sz="1600" dirty="0" smtClean="0">
                <a:latin typeface="Times New Roman" pitchFamily="18" charset="0"/>
                <a:cs typeface="Times New Roman" pitchFamily="18" charset="0"/>
              </a:rPr>
              <a:t> на 5 лет. В середине каждого года действия кредита долг заемщика возрастает на 20% по сравнению с началом года. В конце 1-го, 2-го, 3-го годов заемщик выплачивает только проценты по кредиту, оставляя долг неизменно равным первоначальному. В конце 4-го и 5-го годов заемщик выплачивает одинаковые суммы, погашая весь долг полностью. Найдите наибольший размер кредита, при котором общая сумма выплат заемщика будет меньше 7 млн. рублей?                                      Ответ: 3 млн.руб.</a:t>
            </a:r>
          </a:p>
          <a:p>
            <a:pPr>
              <a:buNone/>
            </a:pPr>
            <a:endParaRPr lang="ru-RU" sz="1600" dirty="0" smtClean="0">
              <a:latin typeface="Times New Roman" pitchFamily="18" charset="0"/>
              <a:cs typeface="Times New Roman" pitchFamily="18" charset="0"/>
            </a:endParaRPr>
          </a:p>
          <a:p>
            <a:pPr>
              <a:buNone/>
            </a:pPr>
            <a:r>
              <a:rPr lang="ru-RU" sz="1600" dirty="0" smtClean="0">
                <a:latin typeface="Times New Roman" pitchFamily="18" charset="0"/>
                <a:cs typeface="Times New Roman" pitchFamily="18" charset="0"/>
              </a:rPr>
              <a:t>2.(МА10 08.02.2017 вариант 00409 10 класс) По бизнес-плану предполагается вложить в четырёхлетний проект </a:t>
            </a:r>
            <a:r>
              <a:rPr lang="ru-RU" sz="1600" b="1" dirty="0" smtClean="0">
                <a:latin typeface="Times New Roman" pitchFamily="18" charset="0"/>
                <a:cs typeface="Times New Roman" pitchFamily="18" charset="0"/>
              </a:rPr>
              <a:t>целое </a:t>
            </a:r>
            <a:r>
              <a:rPr lang="ru-RU" sz="1600" dirty="0" smtClean="0">
                <a:latin typeface="Times New Roman" pitchFamily="18" charset="0"/>
                <a:cs typeface="Times New Roman" pitchFamily="18" charset="0"/>
              </a:rPr>
              <a:t>число млн. рублей. По итогам каждого года планируется прирост средств вкладчика на 40 % по сравнению с началом года. Начисленные проценты остаются вложенными в проект. Кроме этого, сразу после начислений процентов нужны дополнительные вложения: по 40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 в первый и второй годы, а также по 20 млн. рублей в третий и четвёртый годы. Найдите наименьший размер первоначальных вложений, при котором общая сумма средств вкладчика к началу третьего года станет больше 270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 а к концу проекта — больше 490 млн. рублей.                                                                               Ответ: 89 млн.руб.</a:t>
            </a:r>
          </a:p>
          <a:p>
            <a:endParaRPr lang="ru-RU" sz="1700"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p:txBody>
          <a:bodyPr>
            <a:normAutofit/>
          </a:bodyPr>
          <a:lstStyle/>
          <a:p>
            <a:r>
              <a:rPr lang="ru-RU" sz="2400" dirty="0" smtClean="0">
                <a:latin typeface="Times New Roman" pitchFamily="18" charset="0"/>
                <a:cs typeface="Times New Roman" pitchFamily="18" charset="0"/>
              </a:rPr>
              <a:t>Задачи для самостоятельного решения</a:t>
            </a:r>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79512" y="908720"/>
            <a:ext cx="8568952" cy="5098571"/>
          </a:xfrm>
        </p:spPr>
        <p:txBody>
          <a:bodyPr>
            <a:normAutofit/>
          </a:bodyPr>
          <a:lstStyle/>
          <a:p>
            <a:pPr>
              <a:buNone/>
            </a:pPr>
            <a:r>
              <a:rPr lang="ru-RU" sz="1400" dirty="0" smtClean="0">
                <a:latin typeface="Times New Roman" pitchFamily="18" charset="0"/>
                <a:cs typeface="Times New Roman" pitchFamily="18" charset="0"/>
              </a:rPr>
              <a:t>3</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СтатГрад</a:t>
            </a:r>
            <a:r>
              <a:rPr lang="ru-RU" sz="1600" dirty="0" smtClean="0">
                <a:latin typeface="Times New Roman" pitchFamily="18" charset="0"/>
                <a:cs typeface="Times New Roman" pitchFamily="18" charset="0"/>
              </a:rPr>
              <a:t> 20.09.18 МА10110) По бизнес-плану предполагается вложить в четырёхлетний проект целое число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 По итогам каждого года планируется прирост средств вкладчика на 30 % по сравнению с началом года. Начисленные проценты остаются вложенными в проект. Кроме этого, сразу после начислений процентов нужны дополнительные вложения: по 10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 в первый и второй годы, а также по 9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в третий и четвёртый годы. Найдите наименьший размер первоначальных вложений, при котором общая сумма средств вкладчика к началу третьего года станет больше 140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а к концу проекта —больше 250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 (Ответ: 70).</a:t>
            </a:r>
          </a:p>
          <a:p>
            <a:pPr>
              <a:buNone/>
            </a:pPr>
            <a:endParaRPr lang="ru-RU" sz="1600" dirty="0" smtClean="0">
              <a:latin typeface="Times New Roman" pitchFamily="18" charset="0"/>
              <a:cs typeface="Times New Roman" pitchFamily="18" charset="0"/>
            </a:endParaRPr>
          </a:p>
          <a:p>
            <a:pPr>
              <a:buNone/>
            </a:pPr>
            <a:r>
              <a:rPr lang="ru-RU" sz="1600" dirty="0" smtClean="0">
                <a:latin typeface="Times New Roman" pitchFamily="18" charset="0"/>
                <a:cs typeface="Times New Roman" pitchFamily="18" charset="0"/>
              </a:rPr>
              <a:t>4. (</a:t>
            </a:r>
            <a:r>
              <a:rPr lang="ru-RU" sz="1600" dirty="0" err="1" smtClean="0">
                <a:latin typeface="Times New Roman" pitchFamily="18" charset="0"/>
                <a:cs typeface="Times New Roman" pitchFamily="18" charset="0"/>
              </a:rPr>
              <a:t>СтатГрад</a:t>
            </a:r>
            <a:r>
              <a:rPr lang="ru-RU" sz="1600" dirty="0" smtClean="0">
                <a:latin typeface="Times New Roman" pitchFamily="18" charset="0"/>
                <a:cs typeface="Times New Roman" pitchFamily="18" charset="0"/>
              </a:rPr>
              <a:t> 24.01.2019 Вариант Ма10309). В июле 2019 года планируется взять кредит в банке на три года в размере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 где —целое число. Условия его возврата таковы: </a:t>
            </a:r>
            <a:r>
              <a:rPr lang="ru-RU" sz="1600" i="1" dirty="0" smtClean="0">
                <a:latin typeface="Times New Roman" pitchFamily="18" charset="0"/>
                <a:cs typeface="Times New Roman" pitchFamily="18" charset="0"/>
              </a:rPr>
              <a:t>S S </a:t>
            </a:r>
          </a:p>
          <a:p>
            <a:pPr>
              <a:buNone/>
            </a:pPr>
            <a:r>
              <a:rPr lang="ru-RU" sz="1600" dirty="0" smtClean="0">
                <a:latin typeface="Times New Roman" pitchFamily="18" charset="0"/>
                <a:cs typeface="Times New Roman" pitchFamily="18" charset="0"/>
              </a:rPr>
              <a:t>— каждый январь долг увеличивается на 30 % по сравнению с концом предыдущего года; </a:t>
            </a:r>
          </a:p>
          <a:p>
            <a:pPr>
              <a:buNone/>
            </a:pPr>
            <a:r>
              <a:rPr lang="ru-RU" sz="1600" dirty="0" smtClean="0">
                <a:latin typeface="Times New Roman" pitchFamily="18" charset="0"/>
                <a:cs typeface="Times New Roman" pitchFamily="18" charset="0"/>
              </a:rPr>
              <a:t>— с февраля по июнь каждого года необходимо выплатить одним платежом часть долга; </a:t>
            </a:r>
          </a:p>
          <a:p>
            <a:pPr>
              <a:buNone/>
            </a:pPr>
            <a:r>
              <a:rPr lang="ru-RU" sz="1600" dirty="0" smtClean="0">
                <a:latin typeface="Times New Roman" pitchFamily="18" charset="0"/>
                <a:cs typeface="Times New Roman" pitchFamily="18" charset="0"/>
              </a:rPr>
              <a:t>—в июле каждого года долг должен составлять часть кредита в соответствии со следующей таблицей. </a:t>
            </a:r>
          </a:p>
          <a:p>
            <a:endParaRPr lang="ru-RU" sz="1600" dirty="0">
              <a:latin typeface="Times New Roman" pitchFamily="18" charset="0"/>
              <a:cs typeface="Times New Roman" pitchFamily="18" charset="0"/>
            </a:endParaRPr>
          </a:p>
        </p:txBody>
      </p:sp>
      <p:sp>
        <p:nvSpPr>
          <p:cNvPr id="3" name="Заголовок 2"/>
          <p:cNvSpPr>
            <a:spLocks noGrp="1"/>
          </p:cNvSpPr>
          <p:nvPr>
            <p:ph type="title"/>
          </p:nvPr>
        </p:nvSpPr>
        <p:spPr>
          <a:xfrm>
            <a:off x="539552" y="332656"/>
            <a:ext cx="8219256" cy="634082"/>
          </a:xfrm>
        </p:spPr>
        <p:txBody>
          <a:bodyPr>
            <a:normAutofit/>
          </a:bodyPr>
          <a:lstStyle/>
          <a:p>
            <a:r>
              <a:rPr lang="ru-RU" sz="2400" dirty="0" smtClean="0">
                <a:latin typeface="Times New Roman" pitchFamily="18" charset="0"/>
                <a:cs typeface="Times New Roman" pitchFamily="18" charset="0"/>
              </a:rPr>
              <a:t>Задачи для самостоятельного решения</a:t>
            </a:r>
            <a:endParaRPr lang="ru-RU" sz="2400" dirty="0"/>
          </a:p>
        </p:txBody>
      </p:sp>
      <p:graphicFrame>
        <p:nvGraphicFramePr>
          <p:cNvPr id="4" name="Таблица 3"/>
          <p:cNvGraphicFramePr>
            <a:graphicFrameLocks noGrp="1"/>
          </p:cNvGraphicFramePr>
          <p:nvPr/>
        </p:nvGraphicFramePr>
        <p:xfrm>
          <a:off x="683568" y="5229200"/>
          <a:ext cx="6864425" cy="792088"/>
        </p:xfrm>
        <a:graphic>
          <a:graphicData uri="http://schemas.openxmlformats.org/drawingml/2006/table">
            <a:tbl>
              <a:tblPr firstRow="1" bandRow="1">
                <a:tableStyleId>{5940675A-B579-460E-94D1-54222C63F5DA}</a:tableStyleId>
              </a:tblPr>
              <a:tblGrid>
                <a:gridCol w="1372885"/>
                <a:gridCol w="1372885"/>
                <a:gridCol w="1372885"/>
                <a:gridCol w="1372885"/>
                <a:gridCol w="1372885"/>
              </a:tblGrid>
              <a:tr h="396044">
                <a:tc>
                  <a:txBody>
                    <a:bodyPr/>
                    <a:lstStyle/>
                    <a:p>
                      <a:pPr algn="just">
                        <a:lnSpc>
                          <a:spcPct val="115000"/>
                        </a:lnSpc>
                        <a:spcAft>
                          <a:spcPts val="0"/>
                        </a:spcAft>
                      </a:pPr>
                      <a:r>
                        <a:rPr lang="ru-RU" sz="1200" dirty="0">
                          <a:latin typeface="Times New Roman"/>
                          <a:ea typeface="Calibri"/>
                          <a:cs typeface="Times New Roman"/>
                        </a:rPr>
                        <a:t>месяц</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Июль </a:t>
                      </a:r>
                      <a:r>
                        <a:rPr lang="ru-RU" sz="1300" dirty="0" smtClean="0">
                          <a:latin typeface="Times New Roman"/>
                          <a:ea typeface="Calibri"/>
                          <a:cs typeface="Times New Roman"/>
                        </a:rPr>
                        <a:t>2019 </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Июль </a:t>
                      </a:r>
                      <a:r>
                        <a:rPr lang="ru-RU" sz="1300" dirty="0" smtClean="0">
                          <a:latin typeface="Times New Roman"/>
                          <a:ea typeface="Calibri"/>
                          <a:cs typeface="Times New Roman"/>
                        </a:rPr>
                        <a:t>2020</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Июль </a:t>
                      </a:r>
                      <a:r>
                        <a:rPr lang="ru-RU" sz="1300" dirty="0" smtClean="0">
                          <a:latin typeface="Times New Roman"/>
                          <a:ea typeface="Calibri"/>
                          <a:cs typeface="Times New Roman"/>
                        </a:rPr>
                        <a:t>2021</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a:latin typeface="Times New Roman"/>
                          <a:ea typeface="Calibri"/>
                          <a:cs typeface="Times New Roman"/>
                        </a:rPr>
                        <a:t>Июль </a:t>
                      </a:r>
                      <a:r>
                        <a:rPr lang="ru-RU" sz="1300" dirty="0" smtClean="0">
                          <a:latin typeface="Times New Roman"/>
                          <a:ea typeface="Calibri"/>
                          <a:cs typeface="Times New Roman"/>
                        </a:rPr>
                        <a:t>2022</a:t>
                      </a:r>
                      <a:endParaRPr lang="ru-RU" sz="1100" dirty="0">
                        <a:latin typeface="Calibri"/>
                        <a:ea typeface="Calibri"/>
                        <a:cs typeface="Times New Roman"/>
                      </a:endParaRPr>
                    </a:p>
                  </a:txBody>
                  <a:tcPr marL="68580" marR="68580" marT="0" marB="0"/>
                </a:tc>
              </a:tr>
              <a:tr h="396044">
                <a:tc>
                  <a:txBody>
                    <a:bodyPr/>
                    <a:lstStyle/>
                    <a:p>
                      <a:pPr algn="just">
                        <a:lnSpc>
                          <a:spcPct val="115000"/>
                        </a:lnSpc>
                        <a:spcAft>
                          <a:spcPts val="0"/>
                        </a:spcAft>
                      </a:pPr>
                      <a:r>
                        <a:rPr lang="ru-RU" sz="1200" dirty="0">
                          <a:latin typeface="Times New Roman"/>
                          <a:ea typeface="Calibri"/>
                          <a:cs typeface="Times New Roman"/>
                        </a:rPr>
                        <a:t>Долг (</a:t>
                      </a:r>
                      <a:r>
                        <a:rPr lang="ru-RU" sz="1200" dirty="0" err="1">
                          <a:latin typeface="Times New Roman"/>
                          <a:ea typeface="Calibri"/>
                          <a:cs typeface="Times New Roman"/>
                        </a:rPr>
                        <a:t>млн</a:t>
                      </a:r>
                      <a:r>
                        <a:rPr lang="ru-RU" sz="1200" dirty="0">
                          <a:latin typeface="Times New Roman"/>
                          <a:ea typeface="Calibri"/>
                          <a:cs typeface="Times New Roman"/>
                        </a:rPr>
                        <a:t> рублей)</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i="1" dirty="0">
                          <a:latin typeface="Times New Roman"/>
                          <a:ea typeface="Calibri"/>
                          <a:cs typeface="Times New Roman"/>
                        </a:rPr>
                        <a:t>S</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smtClean="0">
                          <a:latin typeface="Times New Roman"/>
                          <a:ea typeface="Calibri"/>
                          <a:cs typeface="Times New Roman"/>
                        </a:rPr>
                        <a:t>0,6</a:t>
                      </a:r>
                      <a:r>
                        <a:rPr lang="en-US" sz="1300" dirty="0" smtClean="0">
                          <a:latin typeface="Times New Roman"/>
                          <a:ea typeface="Calibri"/>
                          <a:cs typeface="Times New Roman"/>
                        </a:rPr>
                        <a:t>S</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ru-RU" sz="1300" dirty="0" smtClean="0">
                          <a:latin typeface="Times New Roman"/>
                          <a:ea typeface="Calibri"/>
                          <a:cs typeface="Times New Roman"/>
                        </a:rPr>
                        <a:t>0,25</a:t>
                      </a:r>
                      <a:r>
                        <a:rPr lang="en-US" sz="1300" dirty="0" smtClean="0">
                          <a:latin typeface="Times New Roman"/>
                          <a:ea typeface="Calibri"/>
                          <a:cs typeface="Times New Roman"/>
                        </a:rPr>
                        <a:t>S</a:t>
                      </a:r>
                      <a:endParaRPr lang="ru-RU" sz="1100" dirty="0">
                        <a:latin typeface="Calibri"/>
                        <a:ea typeface="Calibri"/>
                        <a:cs typeface="Times New Roman"/>
                      </a:endParaRPr>
                    </a:p>
                  </a:txBody>
                  <a:tcPr marL="68580" marR="68580" marT="0" marB="0"/>
                </a:tc>
                <a:tc>
                  <a:txBody>
                    <a:bodyPr/>
                    <a:lstStyle/>
                    <a:p>
                      <a:pPr algn="just">
                        <a:lnSpc>
                          <a:spcPct val="115000"/>
                        </a:lnSpc>
                        <a:spcAft>
                          <a:spcPts val="0"/>
                        </a:spcAft>
                      </a:pPr>
                      <a:r>
                        <a:rPr lang="en-US" sz="1300" dirty="0">
                          <a:latin typeface="Times New Roman"/>
                          <a:ea typeface="Calibri"/>
                          <a:cs typeface="Times New Roman"/>
                        </a:rPr>
                        <a:t>0</a:t>
                      </a:r>
                      <a:endParaRPr lang="ru-RU" sz="1100" dirty="0">
                        <a:latin typeface="Calibri"/>
                        <a:ea typeface="Calibri"/>
                        <a:cs typeface="Times New Roman"/>
                      </a:endParaRPr>
                    </a:p>
                  </a:txBody>
                  <a:tcPr marL="68580" marR="68580" marT="0" marB="0"/>
                </a:tc>
              </a:tr>
            </a:tbl>
          </a:graphicData>
        </a:graphic>
      </p:graphicFrame>
      <p:sp>
        <p:nvSpPr>
          <p:cNvPr id="5" name="TextBox 4"/>
          <p:cNvSpPr txBox="1"/>
          <p:nvPr/>
        </p:nvSpPr>
        <p:spPr>
          <a:xfrm>
            <a:off x="539552" y="4941168"/>
            <a:ext cx="7992888" cy="1661993"/>
          </a:xfrm>
          <a:prstGeom prst="rect">
            <a:avLst/>
          </a:prstGeom>
          <a:noFill/>
        </p:spPr>
        <p:txBody>
          <a:bodyPr wrap="square" rtlCol="0">
            <a:spAutoFit/>
          </a:bodyPr>
          <a:lstStyle/>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r>
              <a:rPr lang="ru-RU" sz="1600" dirty="0" smtClean="0">
                <a:latin typeface="Times New Roman" pitchFamily="18" charset="0"/>
                <a:cs typeface="Times New Roman" pitchFamily="18" charset="0"/>
              </a:rPr>
              <a:t>Найдите наибольшее значение , при котором каждая из выплат будет меньше 5 </a:t>
            </a:r>
            <a:r>
              <a:rPr lang="ru-RU" sz="1600" dirty="0" err="1" smtClean="0">
                <a:latin typeface="Times New Roman" pitchFamily="18" charset="0"/>
                <a:cs typeface="Times New Roman" pitchFamily="18" charset="0"/>
              </a:rPr>
              <a:t>млн</a:t>
            </a:r>
            <a:r>
              <a:rPr lang="ru-RU" sz="1600" dirty="0" smtClean="0">
                <a:latin typeface="Times New Roman" pitchFamily="18" charset="0"/>
                <a:cs typeface="Times New Roman" pitchFamily="18" charset="0"/>
              </a:rPr>
              <a:t> рублей.                                      (Ответ: 7)</a:t>
            </a:r>
            <a:endParaRPr lang="ru-RU"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1. (</a:t>
            </a:r>
            <a:r>
              <a:rPr lang="ru-RU" sz="2000" dirty="0" err="1" smtClean="0">
                <a:latin typeface="Times New Roman" pitchFamily="18" charset="0"/>
                <a:cs typeface="Times New Roman" pitchFamily="18" charset="0"/>
              </a:rPr>
              <a:t>СтатГрад</a:t>
            </a:r>
            <a:r>
              <a:rPr lang="ru-RU" sz="2000" dirty="0" smtClean="0">
                <a:latin typeface="Times New Roman" pitchFamily="18" charset="0"/>
                <a:cs typeface="Times New Roman" pitchFamily="18" charset="0"/>
              </a:rPr>
              <a:t> МА10109 20 сентября 2018 г  11 класс)</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По бизнес-плану предполагается вложить в четырёхлетний проект целое число </a:t>
            </a:r>
            <a:r>
              <a:rPr lang="ru-RU" sz="2000" dirty="0" err="1" smtClean="0">
                <a:latin typeface="Times New Roman" pitchFamily="18" charset="0"/>
                <a:cs typeface="Times New Roman" pitchFamily="18" charset="0"/>
              </a:rPr>
              <a:t>млн</a:t>
            </a:r>
            <a:r>
              <a:rPr lang="ru-RU" sz="2000" dirty="0" smtClean="0">
                <a:latin typeface="Times New Roman" pitchFamily="18" charset="0"/>
                <a:cs typeface="Times New Roman" pitchFamily="18" charset="0"/>
              </a:rPr>
              <a:t> рублей. По итогам каждого года планируется прирост средств вкладчика на 20 % по сравнению с началом года. Начисленные проценты остаются вложенными в проект. Кроме этого, сразу после начислений процентов нужны дополнительные вложения: по 15 </a:t>
            </a:r>
            <a:r>
              <a:rPr lang="ru-RU" sz="2000" dirty="0" err="1" smtClean="0">
                <a:latin typeface="Times New Roman" pitchFamily="18" charset="0"/>
                <a:cs typeface="Times New Roman" pitchFamily="18" charset="0"/>
              </a:rPr>
              <a:t>млн</a:t>
            </a:r>
            <a:r>
              <a:rPr lang="ru-RU" sz="2000" dirty="0" smtClean="0">
                <a:latin typeface="Times New Roman" pitchFamily="18" charset="0"/>
                <a:cs typeface="Times New Roman" pitchFamily="18" charset="0"/>
              </a:rPr>
              <a:t> рублей в первый и второй годы, а также по 10 </a:t>
            </a:r>
            <a:r>
              <a:rPr lang="ru-RU" sz="2000" dirty="0" err="1" smtClean="0">
                <a:latin typeface="Times New Roman" pitchFamily="18" charset="0"/>
                <a:cs typeface="Times New Roman" pitchFamily="18" charset="0"/>
              </a:rPr>
              <a:t>млн</a:t>
            </a:r>
            <a:r>
              <a:rPr lang="ru-RU" sz="2000" dirty="0" smtClean="0">
                <a:latin typeface="Times New Roman" pitchFamily="18" charset="0"/>
                <a:cs typeface="Times New Roman" pitchFamily="18" charset="0"/>
              </a:rPr>
              <a:t> в третий и четвёртый годы. Найдите наименьший размер первоначальных вложений, при котором общая сумма средств вкладчика к началу третьего года станет больше 110 </a:t>
            </a:r>
            <a:r>
              <a:rPr lang="ru-RU" sz="2000" dirty="0" err="1" smtClean="0">
                <a:latin typeface="Times New Roman" pitchFamily="18" charset="0"/>
                <a:cs typeface="Times New Roman" pitchFamily="18" charset="0"/>
              </a:rPr>
              <a:t>млн</a:t>
            </a:r>
            <a:r>
              <a:rPr lang="ru-RU" sz="2000" dirty="0" smtClean="0">
                <a:latin typeface="Times New Roman" pitchFamily="18" charset="0"/>
                <a:cs typeface="Times New Roman" pitchFamily="18" charset="0"/>
              </a:rPr>
              <a:t>, а к концу проекта —больше 190 </a:t>
            </a:r>
            <a:r>
              <a:rPr lang="ru-RU" sz="2000" dirty="0" err="1" smtClean="0">
                <a:latin typeface="Times New Roman" pitchFamily="18" charset="0"/>
                <a:cs typeface="Times New Roman" pitchFamily="18" charset="0"/>
              </a:rPr>
              <a:t>млн</a:t>
            </a:r>
            <a:r>
              <a:rPr lang="ru-RU" sz="2000" dirty="0" smtClean="0">
                <a:latin typeface="Times New Roman" pitchFamily="18" charset="0"/>
                <a:cs typeface="Times New Roman" pitchFamily="18" charset="0"/>
              </a:rPr>
              <a:t> рублей.</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Содержимое 9"/>
          <p:cNvGraphicFramePr>
            <a:graphicFrameLocks noGrp="1"/>
          </p:cNvGraphicFramePr>
          <p:nvPr>
            <p:ph idx="1"/>
          </p:nvPr>
        </p:nvGraphicFramePr>
        <p:xfrm>
          <a:off x="395537" y="2636915"/>
          <a:ext cx="8424935" cy="1800197"/>
        </p:xfrm>
        <a:graphic>
          <a:graphicData uri="http://schemas.openxmlformats.org/drawingml/2006/table">
            <a:tbl>
              <a:tblPr firstRow="1" bandRow="1">
                <a:tableStyleId>{5940675A-B579-460E-94D1-54222C63F5DA}</a:tableStyleId>
              </a:tblPr>
              <a:tblGrid>
                <a:gridCol w="732603"/>
                <a:gridCol w="1172165"/>
                <a:gridCol w="2124549"/>
                <a:gridCol w="2124549"/>
                <a:gridCol w="2271069"/>
              </a:tblGrid>
              <a:tr h="510949">
                <a:tc>
                  <a:txBody>
                    <a:bodyPr/>
                    <a:lstStyle/>
                    <a:p>
                      <a:pPr>
                        <a:lnSpc>
                          <a:spcPct val="115000"/>
                        </a:lnSpc>
                        <a:spcAft>
                          <a:spcPts val="0"/>
                        </a:spcAft>
                      </a:pPr>
                      <a:endParaRPr lang="ru-RU" sz="16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ru-RU" sz="1600" dirty="0">
                          <a:latin typeface="Times New Roman" pitchFamily="18" charset="0"/>
                          <a:cs typeface="Times New Roman" pitchFamily="18" charset="0"/>
                        </a:rPr>
                        <a:t>1-й год</a:t>
                      </a:r>
                      <a:endParaRPr lang="ru-RU" sz="16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ru-RU" sz="1600" dirty="0">
                          <a:latin typeface="Times New Roman" pitchFamily="18" charset="0"/>
                          <a:cs typeface="Times New Roman" pitchFamily="18" charset="0"/>
                        </a:rPr>
                        <a:t>2-й год</a:t>
                      </a:r>
                      <a:endParaRPr lang="ru-RU" sz="16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ru-RU" sz="1600">
                          <a:latin typeface="Times New Roman" pitchFamily="18" charset="0"/>
                          <a:cs typeface="Times New Roman" pitchFamily="18" charset="0"/>
                        </a:rPr>
                        <a:t>3-й год</a:t>
                      </a:r>
                      <a:endParaRPr lang="ru-RU" sz="160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ru-RU" sz="1600">
                          <a:latin typeface="Times New Roman" pitchFamily="18" charset="0"/>
                          <a:cs typeface="Times New Roman" pitchFamily="18" charset="0"/>
                        </a:rPr>
                        <a:t>4-й год</a:t>
                      </a:r>
                      <a:endParaRPr lang="ru-RU" sz="1600">
                        <a:latin typeface="Times New Roman" pitchFamily="18" charset="0"/>
                        <a:ea typeface="Calibri"/>
                        <a:cs typeface="Times New Roman" pitchFamily="18" charset="0"/>
                      </a:endParaRPr>
                    </a:p>
                  </a:txBody>
                  <a:tcPr marL="68580" marR="68580" marT="0" marB="0"/>
                </a:tc>
              </a:tr>
              <a:tr h="644624">
                <a:tc>
                  <a:txBody>
                    <a:bodyPr/>
                    <a:lstStyle/>
                    <a:p>
                      <a:pPr>
                        <a:lnSpc>
                          <a:spcPct val="115000"/>
                        </a:lnSpc>
                        <a:spcAft>
                          <a:spcPts val="0"/>
                        </a:spcAft>
                      </a:pPr>
                      <a:r>
                        <a:rPr lang="ru-RU" sz="1600" dirty="0">
                          <a:latin typeface="Times New Roman" pitchFamily="18" charset="0"/>
                          <a:cs typeface="Times New Roman" pitchFamily="18" charset="0"/>
                        </a:rPr>
                        <a:t>начало года</a:t>
                      </a:r>
                      <a:endParaRPr lang="ru-RU" sz="16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n-US" sz="1600" dirty="0" smtClean="0">
                          <a:latin typeface="Times New Roman" pitchFamily="18" charset="0"/>
                          <a:cs typeface="Times New Roman" pitchFamily="18" charset="0"/>
                        </a:rPr>
                        <a:t>S</a:t>
                      </a:r>
                      <a:endParaRPr lang="ru-RU" sz="16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n-US" sz="1600" dirty="0" smtClean="0">
                          <a:latin typeface="Times New Roman" pitchFamily="18" charset="0"/>
                          <a:cs typeface="Times New Roman" pitchFamily="18" charset="0"/>
                        </a:rPr>
                        <a:t>1,2 S +</a:t>
                      </a:r>
                      <a:r>
                        <a:rPr lang="en-US" sz="1600" baseline="0" dirty="0" smtClean="0">
                          <a:latin typeface="Times New Roman" pitchFamily="18" charset="0"/>
                          <a:cs typeface="Times New Roman" pitchFamily="18" charset="0"/>
                        </a:rPr>
                        <a:t> 15</a:t>
                      </a:r>
                      <a:endParaRPr lang="ru-RU" sz="16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n-US" sz="1600">
                          <a:latin typeface="Times New Roman" pitchFamily="18" charset="0"/>
                          <a:cs typeface="Times New Roman" pitchFamily="18" charset="0"/>
                        </a:rPr>
                        <a:t>1,44S+33</a:t>
                      </a:r>
                      <a:endParaRPr lang="ru-RU" sz="160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n-US" sz="1600">
                          <a:latin typeface="Times New Roman" pitchFamily="18" charset="0"/>
                          <a:cs typeface="Times New Roman" pitchFamily="18" charset="0"/>
                        </a:rPr>
                        <a:t>1,728S+49,6</a:t>
                      </a:r>
                      <a:endParaRPr lang="ru-RU" sz="1600">
                        <a:latin typeface="Times New Roman" pitchFamily="18" charset="0"/>
                        <a:ea typeface="Calibri"/>
                        <a:cs typeface="Times New Roman" pitchFamily="18" charset="0"/>
                      </a:endParaRPr>
                    </a:p>
                  </a:txBody>
                  <a:tcPr marL="68580" marR="68580" marT="0" marB="0"/>
                </a:tc>
              </a:tr>
              <a:tr h="644624">
                <a:tc>
                  <a:txBody>
                    <a:bodyPr/>
                    <a:lstStyle/>
                    <a:p>
                      <a:pPr>
                        <a:lnSpc>
                          <a:spcPct val="115000"/>
                        </a:lnSpc>
                        <a:spcAft>
                          <a:spcPts val="0"/>
                        </a:spcAft>
                      </a:pPr>
                      <a:r>
                        <a:rPr lang="ru-RU" sz="1600" dirty="0">
                          <a:latin typeface="Times New Roman" pitchFamily="18" charset="0"/>
                          <a:cs typeface="Times New Roman" pitchFamily="18" charset="0"/>
                        </a:rPr>
                        <a:t>конец года</a:t>
                      </a:r>
                      <a:endParaRPr lang="ru-RU" sz="16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n-US" sz="1600" dirty="0" smtClean="0">
                          <a:latin typeface="Times New Roman" pitchFamily="18" charset="0"/>
                          <a:cs typeface="Times New Roman" pitchFamily="18" charset="0"/>
                        </a:rPr>
                        <a:t>1,2 S +</a:t>
                      </a:r>
                      <a:r>
                        <a:rPr lang="en-US" sz="1600" baseline="0" dirty="0" smtClean="0">
                          <a:latin typeface="Times New Roman" pitchFamily="18" charset="0"/>
                          <a:cs typeface="Times New Roman" pitchFamily="18" charset="0"/>
                        </a:rPr>
                        <a:t> 15</a:t>
                      </a:r>
                      <a:endParaRPr lang="ru-RU" sz="1600" dirty="0">
                        <a:latin typeface="Times New Roman" pitchFamily="18" charset="0"/>
                        <a:ea typeface="Calibri"/>
                        <a:cs typeface="Times New Roman" pitchFamily="18" charset="0"/>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dirty="0" smtClean="0">
                          <a:latin typeface="Times New Roman" pitchFamily="18" charset="0"/>
                          <a:cs typeface="Times New Roman" pitchFamily="18" charset="0"/>
                        </a:rPr>
                        <a:t>(1,2 S +</a:t>
                      </a:r>
                      <a:r>
                        <a:rPr lang="en-US" sz="1600" baseline="0" dirty="0" smtClean="0">
                          <a:latin typeface="Times New Roman" pitchFamily="18" charset="0"/>
                          <a:cs typeface="Times New Roman" pitchFamily="18" charset="0"/>
                        </a:rPr>
                        <a:t> 15)*1,2+15=</a:t>
                      </a:r>
                      <a:endParaRPr lang="ru-RU" sz="1600" dirty="0" smtClean="0">
                        <a:latin typeface="Times New Roman" pitchFamily="18" charset="0"/>
                        <a:cs typeface="Times New Roman" pitchFamily="18" charset="0"/>
                      </a:endParaRPr>
                    </a:p>
                    <a:p>
                      <a:pPr>
                        <a:lnSpc>
                          <a:spcPct val="115000"/>
                        </a:lnSpc>
                        <a:spcAft>
                          <a:spcPts val="0"/>
                        </a:spcAft>
                      </a:pPr>
                      <a:r>
                        <a:rPr kumimoji="0" lang="en-US" sz="1600" kern="1200"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1,44S+33</a:t>
                      </a:r>
                      <a:endParaRPr lang="ru-RU" sz="16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n-US" sz="1600" dirty="0">
                          <a:latin typeface="Times New Roman" pitchFamily="18" charset="0"/>
                          <a:cs typeface="Times New Roman" pitchFamily="18" charset="0"/>
                        </a:rPr>
                        <a:t>(1,44S+33</a:t>
                      </a:r>
                      <a:r>
                        <a:rPr lang="en-US" sz="1600" dirty="0" smtClean="0">
                          <a:latin typeface="Times New Roman" pitchFamily="18" charset="0"/>
                          <a:cs typeface="Times New Roman" pitchFamily="18" charset="0"/>
                        </a:rPr>
                        <a:t>)*1,2+10 = </a:t>
                      </a:r>
                      <a:r>
                        <a:rPr lang="en-US" sz="1600" dirty="0">
                          <a:latin typeface="Times New Roman" pitchFamily="18" charset="0"/>
                          <a:cs typeface="Times New Roman" pitchFamily="18" charset="0"/>
                        </a:rPr>
                        <a:t>1,728S+49,6</a:t>
                      </a:r>
                      <a:endParaRPr lang="ru-RU" sz="1600" dirty="0">
                        <a:latin typeface="Times New Roman" pitchFamily="18" charset="0"/>
                        <a:ea typeface="Calibri"/>
                        <a:cs typeface="Times New Roman" pitchFamily="18" charset="0"/>
                      </a:endParaRPr>
                    </a:p>
                  </a:txBody>
                  <a:tcPr marL="68580" marR="68580" marT="0" marB="0"/>
                </a:tc>
                <a:tc>
                  <a:txBody>
                    <a:bodyPr/>
                    <a:lstStyle/>
                    <a:p>
                      <a:pPr>
                        <a:lnSpc>
                          <a:spcPct val="115000"/>
                        </a:lnSpc>
                        <a:spcAft>
                          <a:spcPts val="0"/>
                        </a:spcAft>
                      </a:pPr>
                      <a:r>
                        <a:rPr lang="en-US" sz="1600" dirty="0">
                          <a:latin typeface="Times New Roman" pitchFamily="18" charset="0"/>
                          <a:cs typeface="Times New Roman" pitchFamily="18" charset="0"/>
                        </a:rPr>
                        <a:t>(1,728S+49,6</a:t>
                      </a:r>
                      <a:r>
                        <a:rPr lang="en-US" sz="1600" dirty="0" smtClean="0">
                          <a:latin typeface="Times New Roman" pitchFamily="18" charset="0"/>
                          <a:cs typeface="Times New Roman" pitchFamily="18" charset="0"/>
                        </a:rPr>
                        <a:t>)*1,2+10=2,0736S+69,52</a:t>
                      </a:r>
                      <a:endParaRPr lang="ru-RU" sz="1600" dirty="0">
                        <a:latin typeface="Times New Roman" pitchFamily="18" charset="0"/>
                        <a:ea typeface="Calibri"/>
                        <a:cs typeface="Times New Roman" pitchFamily="18" charset="0"/>
                      </a:endParaRPr>
                    </a:p>
                  </a:txBody>
                  <a:tcPr marL="68580" marR="68580" marT="0" marB="0"/>
                </a:tc>
              </a:tr>
            </a:tbl>
          </a:graphicData>
        </a:graphic>
      </p:graphicFrame>
      <p:sp>
        <p:nvSpPr>
          <p:cNvPr id="2" name="Заголовок 1"/>
          <p:cNvSpPr>
            <a:spLocks noGrp="1"/>
          </p:cNvSpPr>
          <p:nvPr>
            <p:ph type="title"/>
          </p:nvPr>
        </p:nvSpPr>
        <p:spPr/>
        <p:txBody>
          <a:bodyPr>
            <a:normAutofit fontScale="90000"/>
          </a:bodyPr>
          <a:lstStyle/>
          <a:p>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1300" dirty="0" smtClean="0">
                <a:latin typeface="Times New Roman" pitchFamily="18" charset="0"/>
                <a:cs typeface="Times New Roman" pitchFamily="18" charset="0"/>
              </a:rPr>
              <a:t/>
            </a:r>
            <a:br>
              <a:rPr lang="ru-RU" sz="13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Решение.</a:t>
            </a:r>
            <a:br>
              <a:rPr lang="ru-RU" sz="3600"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25602" name="Rectangle 2"/>
          <p:cNvSpPr>
            <a:spLocks noChangeArrowheads="1"/>
          </p:cNvSpPr>
          <p:nvPr/>
        </p:nvSpPr>
        <p:spPr bwMode="auto">
          <a:xfrm>
            <a:off x="323528" y="304582"/>
            <a:ext cx="756084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ru-RU"/>
          </a:p>
        </p:txBody>
      </p:sp>
      <p:graphicFrame>
        <p:nvGraphicFramePr>
          <p:cNvPr id="14" name="Таблица 13"/>
          <p:cNvGraphicFramePr>
            <a:graphicFrameLocks noGrp="1"/>
          </p:cNvGraphicFramePr>
          <p:nvPr/>
        </p:nvGraphicFramePr>
        <p:xfrm>
          <a:off x="467544" y="836713"/>
          <a:ext cx="8352928" cy="1584176"/>
        </p:xfrm>
        <a:graphic>
          <a:graphicData uri="http://schemas.openxmlformats.org/drawingml/2006/table">
            <a:tbl>
              <a:tblPr firstRow="1" bandRow="1">
                <a:tableStyleId>{5940675A-B579-460E-94D1-54222C63F5DA}</a:tableStyleId>
              </a:tblPr>
              <a:tblGrid>
                <a:gridCol w="8352928"/>
              </a:tblGrid>
              <a:tr h="1584176">
                <a:tc>
                  <a:txBody>
                    <a:bodyPr/>
                    <a:lstStyle/>
                    <a:p>
                      <a:r>
                        <a:rPr kumimoji="0" lang="en-US" sz="1800" kern="1200" dirty="0" smtClean="0">
                          <a:latin typeface="Times New Roman" pitchFamily="18" charset="0"/>
                          <a:cs typeface="Times New Roman" pitchFamily="18" charset="0"/>
                        </a:rPr>
                        <a:t>r</a:t>
                      </a:r>
                      <a:r>
                        <a:rPr kumimoji="0" lang="ru-RU" sz="1800" kern="1200" dirty="0" smtClean="0">
                          <a:latin typeface="Times New Roman" pitchFamily="18" charset="0"/>
                          <a:cs typeface="Times New Roman" pitchFamily="18" charset="0"/>
                        </a:rPr>
                        <a:t>=20%=0,2</a:t>
                      </a:r>
                    </a:p>
                    <a:p>
                      <a:r>
                        <a:rPr kumimoji="0" lang="ru-RU" sz="1800" kern="1200" dirty="0" smtClean="0">
                          <a:latin typeface="Times New Roman" pitchFamily="18" charset="0"/>
                          <a:cs typeface="Times New Roman" pitchFamily="18" charset="0"/>
                        </a:rPr>
                        <a:t>  </a:t>
                      </a:r>
                      <a:r>
                        <a:rPr kumimoji="0" lang="en-US" sz="1800" kern="1200" dirty="0" smtClean="0">
                          <a:latin typeface="Times New Roman" pitchFamily="18" charset="0"/>
                          <a:cs typeface="Times New Roman" pitchFamily="18" charset="0"/>
                        </a:rPr>
                        <a:t>k</a:t>
                      </a:r>
                      <a:r>
                        <a:rPr kumimoji="0" lang="ru-RU" sz="1800" kern="1200" dirty="0" smtClean="0">
                          <a:latin typeface="Times New Roman" pitchFamily="18" charset="0"/>
                          <a:cs typeface="Times New Roman" pitchFamily="18" charset="0"/>
                        </a:rPr>
                        <a:t>=1+0</a:t>
                      </a:r>
                      <a:r>
                        <a:rPr kumimoji="0" lang="en-US" sz="1800" kern="1200" dirty="0" smtClean="0">
                          <a:latin typeface="Times New Roman" pitchFamily="18" charset="0"/>
                          <a:cs typeface="Times New Roman" pitchFamily="18" charset="0"/>
                        </a:rPr>
                        <a:t>,2=1,2</a:t>
                      </a:r>
                      <a:r>
                        <a:rPr kumimoji="0" lang="ru-RU" sz="1800" kern="1200" dirty="0" smtClean="0">
                          <a:latin typeface="Times New Roman" pitchFamily="18" charset="0"/>
                          <a:cs typeface="Times New Roman" pitchFamily="18" charset="0"/>
                        </a:rPr>
                        <a:t>; значит, вклад увеличится за год  в 1,2 раза. </a:t>
                      </a:r>
                    </a:p>
                    <a:p>
                      <a:r>
                        <a:rPr kumimoji="0" lang="ru-RU" sz="1800" kern="1200" dirty="0" smtClean="0">
                          <a:latin typeface="Times New Roman" pitchFamily="18" charset="0"/>
                          <a:cs typeface="Times New Roman" pitchFamily="18" charset="0"/>
                        </a:rPr>
                        <a:t>1-й и 2-й год дополнительные вложения по 15 млн.р.</a:t>
                      </a:r>
                    </a:p>
                    <a:p>
                      <a:r>
                        <a:rPr kumimoji="0" lang="ru-RU" sz="1800" kern="1200" dirty="0" smtClean="0">
                          <a:latin typeface="Times New Roman" pitchFamily="18" charset="0"/>
                          <a:cs typeface="Times New Roman" pitchFamily="18" charset="0"/>
                        </a:rPr>
                        <a:t>3-й и 4-й год дополнительные вложения по 10 млн.р.</a:t>
                      </a:r>
                    </a:p>
                    <a:p>
                      <a:r>
                        <a:rPr kumimoji="0" lang="ru-RU" sz="1800" kern="1200" dirty="0" smtClean="0">
                          <a:latin typeface="Times New Roman" pitchFamily="18" charset="0"/>
                          <a:cs typeface="Times New Roman" pitchFamily="18" charset="0"/>
                        </a:rPr>
                        <a:t>Пусть </a:t>
                      </a:r>
                      <a:r>
                        <a:rPr kumimoji="0" lang="en-US" sz="1800" kern="1200" dirty="0" smtClean="0">
                          <a:latin typeface="Times New Roman" pitchFamily="18" charset="0"/>
                          <a:cs typeface="Times New Roman" pitchFamily="18" charset="0"/>
                        </a:rPr>
                        <a:t>S </a:t>
                      </a:r>
                      <a:r>
                        <a:rPr kumimoji="0" lang="ru-RU" sz="1800" kern="1200" dirty="0" smtClean="0">
                          <a:latin typeface="Times New Roman" pitchFamily="18" charset="0"/>
                          <a:cs typeface="Times New Roman" pitchFamily="18" charset="0"/>
                        </a:rPr>
                        <a:t>млн. руб.  первоначальные вложения. </a:t>
                      </a:r>
                      <a:endParaRPr lang="ru-RU" sz="1800" dirty="0">
                        <a:latin typeface="Times New Roman" pitchFamily="18" charset="0"/>
                        <a:cs typeface="Times New Roman" pitchFamily="18" charset="0"/>
                      </a:endParaRPr>
                    </a:p>
                  </a:txBody>
                  <a:tcPr/>
                </a:tc>
              </a:tr>
            </a:tbl>
          </a:graphicData>
        </a:graphic>
      </p:graphicFrame>
      <p:graphicFrame>
        <p:nvGraphicFramePr>
          <p:cNvPr id="15" name="Таблица 14"/>
          <p:cNvGraphicFramePr>
            <a:graphicFrameLocks noGrp="1"/>
          </p:cNvGraphicFramePr>
          <p:nvPr/>
        </p:nvGraphicFramePr>
        <p:xfrm>
          <a:off x="323528" y="4509120"/>
          <a:ext cx="8496944" cy="2014344"/>
        </p:xfrm>
        <a:graphic>
          <a:graphicData uri="http://schemas.openxmlformats.org/drawingml/2006/table">
            <a:tbl>
              <a:tblPr firstRow="1" bandRow="1">
                <a:tableStyleId>{5940675A-B579-460E-94D1-54222C63F5DA}</a:tableStyleId>
              </a:tblPr>
              <a:tblGrid>
                <a:gridCol w="8496944"/>
              </a:tblGrid>
              <a:tr h="2014344">
                <a:tc>
                  <a:txBody>
                    <a:bodyPr/>
                    <a:lstStyle/>
                    <a:p>
                      <a:r>
                        <a:rPr kumimoji="0" lang="ru-RU" sz="1600" kern="1200" dirty="0" smtClean="0">
                          <a:solidFill>
                            <a:schemeClr val="tx1"/>
                          </a:solidFill>
                          <a:latin typeface="Times New Roman" pitchFamily="18" charset="0"/>
                          <a:ea typeface="+mn-ea"/>
                          <a:cs typeface="Times New Roman" pitchFamily="18" charset="0"/>
                        </a:rPr>
                        <a:t>По условию к началу 3-го года: 1,44</a:t>
                      </a:r>
                      <a:r>
                        <a:rPr kumimoji="0" lang="en-US" sz="1600" kern="1200" dirty="0" smtClean="0">
                          <a:solidFill>
                            <a:schemeClr val="tx1"/>
                          </a:solidFill>
                          <a:latin typeface="Times New Roman" pitchFamily="18" charset="0"/>
                          <a:ea typeface="+mn-ea"/>
                          <a:cs typeface="Times New Roman" pitchFamily="18" charset="0"/>
                        </a:rPr>
                        <a:t>S</a:t>
                      </a:r>
                      <a:r>
                        <a:rPr kumimoji="0" lang="ru-RU" sz="1600" kern="1200" dirty="0" smtClean="0">
                          <a:solidFill>
                            <a:schemeClr val="tx1"/>
                          </a:solidFill>
                          <a:latin typeface="Times New Roman" pitchFamily="18" charset="0"/>
                          <a:ea typeface="+mn-ea"/>
                          <a:cs typeface="Times New Roman" pitchFamily="18" charset="0"/>
                        </a:rPr>
                        <a:t>+33&gt;110;  1,44</a:t>
                      </a:r>
                      <a:r>
                        <a:rPr kumimoji="0" lang="en-US" sz="1600" kern="1200" dirty="0" smtClean="0">
                          <a:solidFill>
                            <a:schemeClr val="tx1"/>
                          </a:solidFill>
                          <a:latin typeface="Times New Roman" pitchFamily="18" charset="0"/>
                          <a:ea typeface="+mn-ea"/>
                          <a:cs typeface="Times New Roman" pitchFamily="18" charset="0"/>
                        </a:rPr>
                        <a:t>S</a:t>
                      </a:r>
                      <a:r>
                        <a:rPr kumimoji="0" lang="ru-RU" sz="1600" kern="1200" dirty="0" smtClean="0">
                          <a:solidFill>
                            <a:schemeClr val="tx1"/>
                          </a:solidFill>
                          <a:latin typeface="Times New Roman" pitchFamily="18" charset="0"/>
                          <a:ea typeface="+mn-ea"/>
                          <a:cs typeface="Times New Roman" pitchFamily="18" charset="0"/>
                        </a:rPr>
                        <a:t>&gt;110-33; 1,44</a:t>
                      </a:r>
                      <a:r>
                        <a:rPr kumimoji="0" lang="en-US" sz="1600" kern="1200" dirty="0" smtClean="0">
                          <a:solidFill>
                            <a:schemeClr val="tx1"/>
                          </a:solidFill>
                          <a:latin typeface="Times New Roman" pitchFamily="18" charset="0"/>
                          <a:ea typeface="+mn-ea"/>
                          <a:cs typeface="Times New Roman" pitchFamily="18" charset="0"/>
                        </a:rPr>
                        <a:t>S</a:t>
                      </a:r>
                      <a:r>
                        <a:rPr kumimoji="0" lang="ru-RU" sz="1600" kern="1200" dirty="0" smtClean="0">
                          <a:solidFill>
                            <a:schemeClr val="tx1"/>
                          </a:solidFill>
                          <a:latin typeface="Times New Roman" pitchFamily="18" charset="0"/>
                          <a:ea typeface="+mn-ea"/>
                          <a:cs typeface="Times New Roman" pitchFamily="18" charset="0"/>
                        </a:rPr>
                        <a:t>&gt;77;  </a:t>
                      </a:r>
                      <a:r>
                        <a:rPr kumimoji="0" lang="en-US" sz="1600" kern="1200" dirty="0" smtClean="0">
                          <a:solidFill>
                            <a:schemeClr val="tx1"/>
                          </a:solidFill>
                          <a:latin typeface="Times New Roman" pitchFamily="18" charset="0"/>
                          <a:ea typeface="+mn-ea"/>
                          <a:cs typeface="Times New Roman" pitchFamily="18" charset="0"/>
                        </a:rPr>
                        <a:t>S </a:t>
                      </a:r>
                      <a:r>
                        <a:rPr kumimoji="0" lang="ru-RU" sz="1600" kern="1200" dirty="0" smtClean="0">
                          <a:solidFill>
                            <a:schemeClr val="tx1"/>
                          </a:solidFill>
                          <a:latin typeface="Times New Roman" pitchFamily="18" charset="0"/>
                          <a:ea typeface="+mn-ea"/>
                          <a:cs typeface="Times New Roman" pitchFamily="18" charset="0"/>
                        </a:rPr>
                        <a:t>&gt;</a:t>
                      </a:r>
                      <a:r>
                        <a:rPr kumimoji="0" lang="en-US" sz="1600" kern="1200" dirty="0" smtClean="0">
                          <a:solidFill>
                            <a:schemeClr val="tx1"/>
                          </a:solidFill>
                          <a:latin typeface="Times New Roman" pitchFamily="18" charset="0"/>
                          <a:ea typeface="+mn-ea"/>
                          <a:cs typeface="Times New Roman" pitchFamily="18" charset="0"/>
                        </a:rPr>
                        <a:t>77</a:t>
                      </a:r>
                      <a:r>
                        <a:rPr kumimoji="0" lang="ru-RU" sz="1600" kern="1200" dirty="0" smtClean="0">
                          <a:solidFill>
                            <a:schemeClr val="tx1"/>
                          </a:solidFill>
                          <a:latin typeface="Times New Roman" pitchFamily="18" charset="0"/>
                          <a:ea typeface="+mn-ea"/>
                          <a:cs typeface="Times New Roman" pitchFamily="18" charset="0"/>
                        </a:rPr>
                        <a:t>:1,44;   </a:t>
                      </a:r>
                      <a:endParaRPr kumimoji="0" lang="en-US" sz="1600" kern="1200" dirty="0" smtClean="0">
                        <a:solidFill>
                          <a:schemeClr val="tx1"/>
                        </a:solidFill>
                        <a:latin typeface="Times New Roman" pitchFamily="18" charset="0"/>
                        <a:ea typeface="+mn-ea"/>
                        <a:cs typeface="Times New Roman" pitchFamily="18" charset="0"/>
                      </a:endParaRPr>
                    </a:p>
                    <a:p>
                      <a:r>
                        <a:rPr kumimoji="0" lang="en-US" sz="1600" kern="1200" dirty="0" smtClean="0">
                          <a:solidFill>
                            <a:schemeClr val="tx1"/>
                          </a:solidFill>
                          <a:latin typeface="Times New Roman" pitchFamily="18" charset="0"/>
                          <a:ea typeface="+mn-ea"/>
                          <a:cs typeface="Times New Roman" pitchFamily="18" charset="0"/>
                        </a:rPr>
                        <a:t>S &gt;</a:t>
                      </a:r>
                      <a:r>
                        <a:rPr kumimoji="0" lang="ru-RU" sz="1600" kern="1200" dirty="0" smtClean="0">
                          <a:solidFill>
                            <a:schemeClr val="tx1"/>
                          </a:solidFill>
                          <a:latin typeface="Times New Roman" pitchFamily="18" charset="0"/>
                          <a:ea typeface="+mn-ea"/>
                          <a:cs typeface="Times New Roman" pitchFamily="18" charset="0"/>
                        </a:rPr>
                        <a:t>53,4.</a:t>
                      </a:r>
                    </a:p>
                    <a:p>
                      <a:r>
                        <a:rPr kumimoji="0" lang="ru-RU" sz="1600" kern="1200" dirty="0" smtClean="0">
                          <a:solidFill>
                            <a:schemeClr val="tx1"/>
                          </a:solidFill>
                          <a:latin typeface="Times New Roman" pitchFamily="18" charset="0"/>
                          <a:ea typeface="+mn-ea"/>
                          <a:cs typeface="Times New Roman" pitchFamily="18" charset="0"/>
                        </a:rPr>
                        <a:t>По условию задачи к концу проекта: 2,0736</a:t>
                      </a:r>
                      <a:r>
                        <a:rPr kumimoji="0" lang="en-US" sz="1600" kern="1200" dirty="0" smtClean="0">
                          <a:solidFill>
                            <a:schemeClr val="tx1"/>
                          </a:solidFill>
                          <a:latin typeface="Times New Roman" pitchFamily="18" charset="0"/>
                          <a:ea typeface="+mn-ea"/>
                          <a:cs typeface="Times New Roman" pitchFamily="18" charset="0"/>
                        </a:rPr>
                        <a:t>S</a:t>
                      </a:r>
                      <a:r>
                        <a:rPr kumimoji="0" lang="ru-RU" sz="1600" kern="1200" dirty="0" smtClean="0">
                          <a:solidFill>
                            <a:schemeClr val="tx1"/>
                          </a:solidFill>
                          <a:latin typeface="Times New Roman" pitchFamily="18" charset="0"/>
                          <a:ea typeface="+mn-ea"/>
                          <a:cs typeface="Times New Roman" pitchFamily="18" charset="0"/>
                        </a:rPr>
                        <a:t>+69,52&gt;190; 2,0736</a:t>
                      </a:r>
                      <a:r>
                        <a:rPr kumimoji="0" lang="en-US" sz="1600" kern="1200" dirty="0" smtClean="0">
                          <a:solidFill>
                            <a:schemeClr val="tx1"/>
                          </a:solidFill>
                          <a:latin typeface="Times New Roman" pitchFamily="18" charset="0"/>
                          <a:ea typeface="+mn-ea"/>
                          <a:cs typeface="Times New Roman" pitchFamily="18" charset="0"/>
                        </a:rPr>
                        <a:t>S </a:t>
                      </a:r>
                      <a:r>
                        <a:rPr kumimoji="0" lang="ru-RU" sz="1600" kern="1200" dirty="0" smtClean="0">
                          <a:solidFill>
                            <a:schemeClr val="tx1"/>
                          </a:solidFill>
                          <a:latin typeface="Times New Roman" pitchFamily="18" charset="0"/>
                          <a:ea typeface="+mn-ea"/>
                          <a:cs typeface="Times New Roman" pitchFamily="18" charset="0"/>
                        </a:rPr>
                        <a:t>&gt;190-69,52; 2,0736</a:t>
                      </a:r>
                      <a:r>
                        <a:rPr kumimoji="0" lang="en-US" sz="1600" kern="1200" dirty="0" smtClean="0">
                          <a:solidFill>
                            <a:schemeClr val="tx1"/>
                          </a:solidFill>
                          <a:latin typeface="Times New Roman" pitchFamily="18" charset="0"/>
                          <a:ea typeface="+mn-ea"/>
                          <a:cs typeface="Times New Roman" pitchFamily="18" charset="0"/>
                        </a:rPr>
                        <a:t>S</a:t>
                      </a:r>
                      <a:r>
                        <a:rPr kumimoji="0" lang="ru-RU" sz="1600" kern="1200" dirty="0" smtClean="0">
                          <a:solidFill>
                            <a:schemeClr val="tx1"/>
                          </a:solidFill>
                          <a:latin typeface="Times New Roman" pitchFamily="18" charset="0"/>
                          <a:ea typeface="+mn-ea"/>
                          <a:cs typeface="Times New Roman" pitchFamily="18" charset="0"/>
                        </a:rPr>
                        <a:t>&gt;120,48;  </a:t>
                      </a:r>
                      <a:r>
                        <a:rPr kumimoji="0" lang="en-US" sz="1600" kern="1200" dirty="0" smtClean="0">
                          <a:solidFill>
                            <a:schemeClr val="tx1"/>
                          </a:solidFill>
                          <a:latin typeface="Times New Roman" pitchFamily="18" charset="0"/>
                          <a:ea typeface="+mn-ea"/>
                          <a:cs typeface="Times New Roman" pitchFamily="18" charset="0"/>
                        </a:rPr>
                        <a:t>S </a:t>
                      </a:r>
                      <a:r>
                        <a:rPr kumimoji="0" lang="ru-RU" sz="1600" kern="1200" dirty="0" smtClean="0">
                          <a:solidFill>
                            <a:schemeClr val="tx1"/>
                          </a:solidFill>
                          <a:latin typeface="Times New Roman" pitchFamily="18" charset="0"/>
                          <a:ea typeface="+mn-ea"/>
                          <a:cs typeface="Times New Roman" pitchFamily="18" charset="0"/>
                        </a:rPr>
                        <a:t>&gt;</a:t>
                      </a:r>
                      <a:r>
                        <a:rPr kumimoji="0" lang="en-US" sz="1600" kern="1200" dirty="0" smtClean="0">
                          <a:solidFill>
                            <a:schemeClr val="tx1"/>
                          </a:solidFill>
                          <a:latin typeface="Times New Roman" pitchFamily="18" charset="0"/>
                          <a:ea typeface="+mn-ea"/>
                          <a:cs typeface="Times New Roman" pitchFamily="18" charset="0"/>
                        </a:rPr>
                        <a:t>120,48:2,0736; </a:t>
                      </a:r>
                      <a:r>
                        <a:rPr kumimoji="0" lang="ru-RU" sz="1600" kern="1200" dirty="0" smtClean="0">
                          <a:solidFill>
                            <a:schemeClr val="tx1"/>
                          </a:solidFill>
                          <a:latin typeface="Times New Roman" pitchFamily="18" charset="0"/>
                          <a:ea typeface="+mn-ea"/>
                          <a:cs typeface="Times New Roman" pitchFamily="18" charset="0"/>
                        </a:rPr>
                        <a:t> </a:t>
                      </a:r>
                      <a:r>
                        <a:rPr kumimoji="0" lang="en-US" sz="1600" kern="1200" dirty="0" smtClean="0">
                          <a:solidFill>
                            <a:schemeClr val="tx1"/>
                          </a:solidFill>
                          <a:latin typeface="Times New Roman" pitchFamily="18" charset="0"/>
                          <a:ea typeface="+mn-ea"/>
                          <a:cs typeface="Times New Roman" pitchFamily="18" charset="0"/>
                        </a:rPr>
                        <a:t>S </a:t>
                      </a:r>
                      <a:r>
                        <a:rPr kumimoji="0" lang="ru-RU" sz="1600" kern="1200" dirty="0" smtClean="0">
                          <a:solidFill>
                            <a:schemeClr val="tx1"/>
                          </a:solidFill>
                          <a:latin typeface="Times New Roman" pitchFamily="18" charset="0"/>
                          <a:ea typeface="+mn-ea"/>
                          <a:cs typeface="Times New Roman" pitchFamily="18" charset="0"/>
                        </a:rPr>
                        <a:t>&gt; 58,1.</a:t>
                      </a:r>
                    </a:p>
                    <a:p>
                      <a:r>
                        <a:rPr kumimoji="0" lang="ru-RU" sz="1600" i="1" kern="1200" dirty="0" smtClean="0">
                          <a:solidFill>
                            <a:schemeClr val="tx1"/>
                          </a:solidFill>
                          <a:latin typeface="Times New Roman" pitchFamily="18" charset="0"/>
                          <a:ea typeface="+mn-ea"/>
                          <a:cs typeface="Times New Roman" pitchFamily="18" charset="0"/>
                        </a:rPr>
                        <a:t> Т.к. </a:t>
                      </a:r>
                      <a:r>
                        <a:rPr kumimoji="0" lang="en-US" sz="1600" kern="1200" dirty="0" smtClean="0">
                          <a:solidFill>
                            <a:schemeClr val="tx1"/>
                          </a:solidFill>
                          <a:latin typeface="Times New Roman" pitchFamily="18" charset="0"/>
                          <a:ea typeface="+mn-ea"/>
                          <a:cs typeface="Times New Roman" pitchFamily="18" charset="0"/>
                        </a:rPr>
                        <a:t>S </a:t>
                      </a:r>
                      <a:r>
                        <a:rPr kumimoji="0" lang="ru-RU" sz="1600" kern="1200" dirty="0" smtClean="0">
                          <a:solidFill>
                            <a:schemeClr val="tx1"/>
                          </a:solidFill>
                          <a:latin typeface="Times New Roman" pitchFamily="18" charset="0"/>
                          <a:ea typeface="+mn-ea"/>
                          <a:cs typeface="Times New Roman" pitchFamily="18" charset="0"/>
                        </a:rPr>
                        <a:t>&gt;</a:t>
                      </a:r>
                      <a:r>
                        <a:rPr kumimoji="0" lang="en-US" sz="1600" kern="1200" dirty="0" smtClean="0">
                          <a:solidFill>
                            <a:schemeClr val="tx1"/>
                          </a:solidFill>
                          <a:latin typeface="Times New Roman" pitchFamily="18" charset="0"/>
                          <a:ea typeface="+mn-ea"/>
                          <a:cs typeface="Times New Roman" pitchFamily="18" charset="0"/>
                        </a:rPr>
                        <a:t>53,4 </a:t>
                      </a:r>
                      <a:r>
                        <a:rPr kumimoji="0" lang="ru-RU" sz="1600" kern="1200" dirty="0" smtClean="0">
                          <a:solidFill>
                            <a:schemeClr val="tx1"/>
                          </a:solidFill>
                          <a:latin typeface="Times New Roman" pitchFamily="18" charset="0"/>
                          <a:ea typeface="+mn-ea"/>
                          <a:cs typeface="Times New Roman" pitchFamily="18" charset="0"/>
                        </a:rPr>
                        <a:t>и </a:t>
                      </a:r>
                      <a:r>
                        <a:rPr kumimoji="0" lang="en-US" sz="1600" kern="1200" dirty="0" smtClean="0">
                          <a:solidFill>
                            <a:schemeClr val="tx1"/>
                          </a:solidFill>
                          <a:latin typeface="Times New Roman" pitchFamily="18" charset="0"/>
                          <a:ea typeface="+mn-ea"/>
                          <a:cs typeface="Times New Roman" pitchFamily="18" charset="0"/>
                        </a:rPr>
                        <a:t>S &gt;58,1</a:t>
                      </a:r>
                      <a:r>
                        <a:rPr kumimoji="0" lang="ru-RU" sz="1600" kern="1200" dirty="0" smtClean="0">
                          <a:solidFill>
                            <a:schemeClr val="tx1"/>
                          </a:solidFill>
                          <a:latin typeface="Times New Roman" pitchFamily="18" charset="0"/>
                          <a:ea typeface="+mn-ea"/>
                          <a:cs typeface="Times New Roman" pitchFamily="18" charset="0"/>
                        </a:rPr>
                        <a:t>, то </a:t>
                      </a:r>
                      <a:r>
                        <a:rPr kumimoji="0" lang="en-US" sz="1600" kern="1200" dirty="0" smtClean="0">
                          <a:solidFill>
                            <a:schemeClr val="tx1"/>
                          </a:solidFill>
                          <a:latin typeface="Times New Roman" pitchFamily="18" charset="0"/>
                          <a:ea typeface="+mn-ea"/>
                          <a:cs typeface="Times New Roman" pitchFamily="18" charset="0"/>
                        </a:rPr>
                        <a:t>S &gt;58,1</a:t>
                      </a:r>
                      <a:r>
                        <a:rPr kumimoji="0" lang="ru-RU" sz="1600" kern="1200" dirty="0" smtClean="0">
                          <a:solidFill>
                            <a:schemeClr val="tx1"/>
                          </a:solidFill>
                          <a:latin typeface="Times New Roman" pitchFamily="18" charset="0"/>
                          <a:ea typeface="+mn-ea"/>
                          <a:cs typeface="Times New Roman" pitchFamily="18" charset="0"/>
                        </a:rPr>
                        <a:t>. Т.к. </a:t>
                      </a:r>
                      <a:r>
                        <a:rPr kumimoji="0" lang="en-US" sz="1600" kern="1200" dirty="0" smtClean="0">
                          <a:solidFill>
                            <a:schemeClr val="tx1"/>
                          </a:solidFill>
                          <a:latin typeface="Times New Roman" pitchFamily="18" charset="0"/>
                          <a:ea typeface="+mn-ea"/>
                          <a:cs typeface="Times New Roman" pitchFamily="18" charset="0"/>
                        </a:rPr>
                        <a:t>S </a:t>
                      </a:r>
                      <a:r>
                        <a:rPr kumimoji="0" lang="ru-RU" sz="1600" kern="1200" dirty="0" smtClean="0">
                          <a:solidFill>
                            <a:schemeClr val="tx1"/>
                          </a:solidFill>
                          <a:latin typeface="Times New Roman" pitchFamily="18" charset="0"/>
                          <a:ea typeface="+mn-ea"/>
                          <a:cs typeface="Times New Roman" pitchFamily="18" charset="0"/>
                        </a:rPr>
                        <a:t>– целое число, то </a:t>
                      </a:r>
                      <a:r>
                        <a:rPr kumimoji="0" lang="en-US" sz="1600" kern="1200" dirty="0" smtClean="0">
                          <a:solidFill>
                            <a:schemeClr val="tx1"/>
                          </a:solidFill>
                          <a:latin typeface="Times New Roman" pitchFamily="18" charset="0"/>
                          <a:ea typeface="+mn-ea"/>
                          <a:cs typeface="Times New Roman" pitchFamily="18" charset="0"/>
                        </a:rPr>
                        <a:t>S</a:t>
                      </a:r>
                      <a:r>
                        <a:rPr kumimoji="0" lang="ru-RU" sz="1600" kern="1200" dirty="0" smtClean="0">
                          <a:solidFill>
                            <a:schemeClr val="tx1"/>
                          </a:solidFill>
                          <a:latin typeface="Times New Roman" pitchFamily="18" charset="0"/>
                          <a:ea typeface="+mn-ea"/>
                          <a:cs typeface="Times New Roman" pitchFamily="18" charset="0"/>
                        </a:rPr>
                        <a:t>=59, т.е. наименьший размер первоначального вклада составляет 59 млн. руб.</a:t>
                      </a:r>
                      <a:r>
                        <a:rPr kumimoji="0" lang="en-US" sz="1600" kern="1200" dirty="0" smtClean="0">
                          <a:solidFill>
                            <a:schemeClr val="tx1"/>
                          </a:solidFill>
                          <a:latin typeface="Times New Roman" pitchFamily="18" charset="0"/>
                          <a:ea typeface="+mn-ea"/>
                          <a:cs typeface="Times New Roman" pitchFamily="18" charset="0"/>
                        </a:rPr>
                        <a:t> </a:t>
                      </a:r>
                      <a:r>
                        <a:rPr kumimoji="0" lang="ru-RU" sz="1600" kern="1200" dirty="0" smtClean="0">
                          <a:solidFill>
                            <a:schemeClr val="tx1"/>
                          </a:solidFill>
                          <a:latin typeface="Times New Roman" pitchFamily="18" charset="0"/>
                          <a:ea typeface="+mn-ea"/>
                          <a:cs typeface="Times New Roman" pitchFamily="18" charset="0"/>
                        </a:rPr>
                        <a:t>                                        </a:t>
                      </a:r>
                      <a:r>
                        <a:rPr kumimoji="0" lang="en-US" sz="1600" kern="1200" dirty="0" smtClean="0">
                          <a:solidFill>
                            <a:schemeClr val="tx1"/>
                          </a:solidFill>
                          <a:latin typeface="Times New Roman" pitchFamily="18" charset="0"/>
                          <a:ea typeface="+mn-ea"/>
                          <a:cs typeface="Times New Roman" pitchFamily="18" charset="0"/>
                        </a:rPr>
                        <a:t> </a:t>
                      </a:r>
                      <a:r>
                        <a:rPr kumimoji="0" lang="ru-RU" sz="1600" kern="1200" dirty="0" smtClean="0">
                          <a:solidFill>
                            <a:schemeClr val="tx1"/>
                          </a:solidFill>
                          <a:latin typeface="Times New Roman" pitchFamily="18" charset="0"/>
                          <a:ea typeface="+mn-ea"/>
                          <a:cs typeface="Times New Roman" pitchFamily="18" charset="0"/>
                        </a:rPr>
                        <a:t>Ответ:</a:t>
                      </a:r>
                      <a:r>
                        <a:rPr kumimoji="0" lang="ru-RU" sz="1600" kern="1200" baseline="0" dirty="0" smtClean="0">
                          <a:solidFill>
                            <a:schemeClr val="tx1"/>
                          </a:solidFill>
                          <a:latin typeface="Times New Roman" pitchFamily="18" charset="0"/>
                          <a:ea typeface="+mn-ea"/>
                          <a:cs typeface="Times New Roman" pitchFamily="18" charset="0"/>
                        </a:rPr>
                        <a:t> 59 млн.руб.</a:t>
                      </a:r>
                      <a:endParaRPr kumimoji="0" lang="ru-RU" sz="1600" kern="1200" dirty="0" smtClean="0">
                        <a:solidFill>
                          <a:schemeClr val="tx1"/>
                        </a:solidFill>
                        <a:latin typeface="Times New Roman" pitchFamily="18" charset="0"/>
                        <a:ea typeface="+mn-ea"/>
                        <a:cs typeface="Times New Roman" pitchFamily="18" charset="0"/>
                      </a:endParaRPr>
                    </a:p>
                    <a:p>
                      <a:endParaRPr lang="ru-RU" sz="16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67544" y="274638"/>
            <a:ext cx="8219256" cy="4090466"/>
          </a:xfrm>
        </p:spPr>
        <p:txBody>
          <a:bodyPr>
            <a:normAutofit/>
          </a:bodyPr>
          <a:lstStyle/>
          <a:p>
            <a:r>
              <a:rPr lang="ru-RU" sz="1400" dirty="0" smtClean="0"/>
              <a:t/>
            </a:r>
            <a:br>
              <a:rPr lang="ru-RU" sz="1400" dirty="0" smtClean="0"/>
            </a:br>
            <a:r>
              <a:rPr lang="ru-RU" sz="1400" dirty="0" smtClean="0"/>
              <a:t/>
            </a:r>
            <a:br>
              <a:rPr lang="ru-RU" sz="1400" dirty="0" smtClean="0"/>
            </a:br>
            <a:r>
              <a:rPr lang="ru-RU" sz="1800" dirty="0" smtClean="0">
                <a:latin typeface="Times New Roman" pitchFamily="18" charset="0"/>
                <a:cs typeface="Times New Roman" pitchFamily="18" charset="0"/>
              </a:rPr>
              <a:t>2. (</a:t>
            </a:r>
            <a:r>
              <a:rPr lang="ru-RU" sz="1800" dirty="0" err="1" smtClean="0">
                <a:latin typeface="Times New Roman" pitchFamily="18" charset="0"/>
                <a:cs typeface="Times New Roman" pitchFamily="18" charset="0"/>
              </a:rPr>
              <a:t>СтатГрад</a:t>
            </a:r>
            <a:r>
              <a:rPr lang="ru-RU" sz="1800" dirty="0" smtClean="0">
                <a:latin typeface="Times New Roman" pitchFamily="18" charset="0"/>
                <a:cs typeface="Times New Roman" pitchFamily="18" charset="0"/>
              </a:rPr>
              <a:t>  МА10709 21.04.2017 11 класс).</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В июле планируется взять кредит в банке на сумму 7 </a:t>
            </a:r>
            <a:r>
              <a:rPr lang="ru-RU" sz="1800" dirty="0" err="1" smtClean="0">
                <a:latin typeface="Times New Roman" pitchFamily="18" charset="0"/>
                <a:cs typeface="Times New Roman" pitchFamily="18" charset="0"/>
              </a:rPr>
              <a:t>млн</a:t>
            </a:r>
            <a:r>
              <a:rPr lang="ru-RU" sz="1800" dirty="0" smtClean="0">
                <a:latin typeface="Times New Roman" pitchFamily="18" charset="0"/>
                <a:cs typeface="Times New Roman" pitchFamily="18" charset="0"/>
              </a:rPr>
              <a:t> рублей на срок 10 лет. Условия возврата таковы:</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каждый январь долг возрастает на </a:t>
            </a:r>
            <a:r>
              <a:rPr lang="ru-RU" sz="1800" i="1" dirty="0" err="1" smtClean="0">
                <a:latin typeface="Times New Roman" pitchFamily="18" charset="0"/>
                <a:cs typeface="Times New Roman" pitchFamily="18" charset="0"/>
              </a:rPr>
              <a:t>r</a:t>
            </a:r>
            <a:r>
              <a:rPr lang="ru-RU" sz="1800" i="1"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 по сравнению с концом  предыдущего года;</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 с февраля по июнь необходимо выплатить часть долга так, чтобы на  начало июля каждого года долг уменьшался на одну и ту же сумму по  сравнению с предыдущим июлем.</a:t>
            </a:r>
            <a:br>
              <a:rPr lang="ru-RU" sz="1800" dirty="0" smtClean="0">
                <a:latin typeface="Times New Roman" pitchFamily="18" charset="0"/>
                <a:cs typeface="Times New Roman" pitchFamily="18" charset="0"/>
              </a:rPr>
            </a:br>
            <a:r>
              <a:rPr lang="ru-RU" sz="1800" dirty="0" smtClean="0">
                <a:latin typeface="Times New Roman" pitchFamily="18" charset="0"/>
                <a:cs typeface="Times New Roman" pitchFamily="18" charset="0"/>
              </a:rPr>
              <a:t>Найдите наименьшую возможную ставку </a:t>
            </a:r>
            <a:r>
              <a:rPr lang="ru-RU" sz="1800" i="1" dirty="0" err="1" smtClean="0">
                <a:latin typeface="Times New Roman" pitchFamily="18" charset="0"/>
                <a:cs typeface="Times New Roman" pitchFamily="18" charset="0"/>
              </a:rPr>
              <a:t>r</a:t>
            </a:r>
            <a:r>
              <a:rPr lang="ru-RU" sz="1800" i="1"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 если известно, что последний платёж будет не менее 0,819 </a:t>
            </a:r>
            <a:r>
              <a:rPr lang="ru-RU" sz="1800" dirty="0" err="1" smtClean="0">
                <a:latin typeface="Times New Roman" pitchFamily="18" charset="0"/>
                <a:cs typeface="Times New Roman" pitchFamily="18" charset="0"/>
              </a:rPr>
              <a:t>млн</a:t>
            </a:r>
            <a:r>
              <a:rPr lang="ru-RU" sz="1800" dirty="0" smtClean="0">
                <a:latin typeface="Times New Roman" pitchFamily="18" charset="0"/>
                <a:cs typeface="Times New Roman" pitchFamily="18" charset="0"/>
              </a:rPr>
              <a:t> рублей.</a:t>
            </a:r>
            <a:r>
              <a:rPr lang="ru-RU" sz="1800" dirty="0" smtClean="0"/>
              <a:t/>
            </a:r>
            <a:br>
              <a:rPr lang="ru-RU" sz="1800" dirty="0" smtClean="0"/>
            </a:br>
            <a:endParaRPr lang="ru-RU"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395535" y="908718"/>
          <a:ext cx="8208913" cy="5688636"/>
        </p:xfrm>
        <a:graphic>
          <a:graphicData uri="http://schemas.openxmlformats.org/drawingml/2006/table">
            <a:tbl>
              <a:tblPr firstRow="1" bandRow="1">
                <a:tableStyleId>{5940675A-B579-460E-94D1-54222C63F5DA}</a:tableStyleId>
              </a:tblPr>
              <a:tblGrid>
                <a:gridCol w="1172702"/>
                <a:gridCol w="912328"/>
                <a:gridCol w="1294634"/>
                <a:gridCol w="1222709"/>
                <a:gridCol w="1261136"/>
                <a:gridCol w="1172702"/>
                <a:gridCol w="1172702"/>
              </a:tblGrid>
              <a:tr h="635789">
                <a:tc gridSpan="7">
                  <a:txBody>
                    <a:bodyPr/>
                    <a:lstStyle/>
                    <a:p>
                      <a:r>
                        <a:rPr lang="en-US" sz="1600" dirty="0" smtClean="0">
                          <a:latin typeface="Times New Roman" pitchFamily="18" charset="0"/>
                          <a:cs typeface="Times New Roman" pitchFamily="18" charset="0"/>
                        </a:rPr>
                        <a:t>S=7 </a:t>
                      </a:r>
                      <a:r>
                        <a:rPr lang="ru-RU" sz="1600" dirty="0" smtClean="0">
                          <a:latin typeface="Times New Roman" pitchFamily="18" charset="0"/>
                          <a:cs typeface="Times New Roman" pitchFamily="18" charset="0"/>
                        </a:rPr>
                        <a:t>млн.руб., </a:t>
                      </a:r>
                      <a:r>
                        <a:rPr lang="en-US" sz="1600" dirty="0" smtClean="0">
                          <a:latin typeface="Times New Roman" pitchFamily="18" charset="0"/>
                          <a:cs typeface="Times New Roman" pitchFamily="18" charset="0"/>
                        </a:rPr>
                        <a:t>n=10</a:t>
                      </a:r>
                      <a:r>
                        <a:rPr lang="en-US" sz="1600" baseline="0" dirty="0" smtClean="0">
                          <a:latin typeface="Times New Roman" pitchFamily="18" charset="0"/>
                          <a:cs typeface="Times New Roman" pitchFamily="18" charset="0"/>
                        </a:rPr>
                        <a:t> </a:t>
                      </a:r>
                      <a:r>
                        <a:rPr lang="ru-RU" sz="1600" baseline="0" dirty="0" smtClean="0">
                          <a:latin typeface="Times New Roman" pitchFamily="18" charset="0"/>
                          <a:cs typeface="Times New Roman" pitchFamily="18" charset="0"/>
                        </a:rPr>
                        <a:t>лет, долг уменьшается на одну и ту же сумму, последний платеж</a:t>
                      </a:r>
                      <a:r>
                        <a:rPr lang="en-US" sz="1600" baseline="0" dirty="0" smtClean="0">
                          <a:latin typeface="Times New Roman" pitchFamily="18" charset="0"/>
                          <a:cs typeface="Times New Roman" pitchFamily="18" charset="0"/>
                        </a:rPr>
                        <a:t>&gt;=0,819 </a:t>
                      </a:r>
                      <a:r>
                        <a:rPr lang="ru-RU" sz="1600" baseline="0" dirty="0" smtClean="0">
                          <a:latin typeface="Times New Roman" pitchFamily="18" charset="0"/>
                          <a:cs typeface="Times New Roman" pitchFamily="18" charset="0"/>
                        </a:rPr>
                        <a:t>млн.руб.  </a:t>
                      </a:r>
                      <a:r>
                        <a:rPr lang="en-US" sz="1600" baseline="0" dirty="0" smtClean="0">
                          <a:latin typeface="Times New Roman" pitchFamily="18" charset="0"/>
                          <a:cs typeface="Times New Roman" pitchFamily="18" charset="0"/>
                        </a:rPr>
                        <a:t>r=</a:t>
                      </a:r>
                      <a:r>
                        <a:rPr lang="ru-RU" sz="1600" baseline="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r h="635789">
                <a:tc>
                  <a:txBody>
                    <a:bodyPr/>
                    <a:lstStyle/>
                    <a:p>
                      <a:endParaRPr lang="ru-RU" sz="1600" dirty="0">
                        <a:latin typeface="Times New Roman" pitchFamily="18" charset="0"/>
                        <a:cs typeface="Times New Roman" pitchFamily="18" charset="0"/>
                      </a:endParaRPr>
                    </a:p>
                  </a:txBody>
                  <a:tcPr/>
                </a:tc>
                <a:tc>
                  <a:txBody>
                    <a:bodyPr/>
                    <a:lstStyle/>
                    <a:p>
                      <a:r>
                        <a:rPr lang="ru-RU" sz="1600" dirty="0" smtClean="0">
                          <a:latin typeface="Times New Roman" pitchFamily="18" charset="0"/>
                          <a:cs typeface="Times New Roman" pitchFamily="18" charset="0"/>
                        </a:rPr>
                        <a:t>1-й год</a:t>
                      </a:r>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itchFamily="18" charset="0"/>
                          <a:cs typeface="Times New Roman" pitchFamily="18" charset="0"/>
                        </a:rPr>
                        <a:t>2-й год</a:t>
                      </a:r>
                    </a:p>
                    <a:p>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itchFamily="18" charset="0"/>
                          <a:cs typeface="Times New Roman" pitchFamily="18" charset="0"/>
                        </a:rPr>
                        <a:t>3-й год</a:t>
                      </a:r>
                    </a:p>
                    <a:p>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itchFamily="18" charset="0"/>
                          <a:cs typeface="Times New Roman" pitchFamily="18" charset="0"/>
                        </a:rPr>
                        <a:t>k</a:t>
                      </a:r>
                      <a:r>
                        <a:rPr lang="ru-RU" sz="1600" dirty="0" smtClean="0">
                          <a:latin typeface="Times New Roman" pitchFamily="18" charset="0"/>
                          <a:cs typeface="Times New Roman" pitchFamily="18" charset="0"/>
                        </a:rPr>
                        <a:t>-</a:t>
                      </a:r>
                      <a:r>
                        <a:rPr lang="ru-RU" sz="1600" dirty="0" err="1" smtClean="0">
                          <a:latin typeface="Times New Roman" pitchFamily="18" charset="0"/>
                          <a:cs typeface="Times New Roman" pitchFamily="18" charset="0"/>
                        </a:rPr>
                        <a:t>й</a:t>
                      </a:r>
                      <a:r>
                        <a:rPr lang="ru-RU" sz="1600" dirty="0" smtClean="0">
                          <a:latin typeface="Times New Roman" pitchFamily="18" charset="0"/>
                          <a:cs typeface="Times New Roman" pitchFamily="18" charset="0"/>
                        </a:rPr>
                        <a:t> год</a:t>
                      </a:r>
                    </a:p>
                    <a:p>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itchFamily="18" charset="0"/>
                          <a:cs typeface="Times New Roman" pitchFamily="18" charset="0"/>
                        </a:rPr>
                        <a:t>9-й год</a:t>
                      </a:r>
                    </a:p>
                    <a:p>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itchFamily="18" charset="0"/>
                          <a:cs typeface="Times New Roman" pitchFamily="18" charset="0"/>
                        </a:rPr>
                        <a:t>10-й год</a:t>
                      </a:r>
                    </a:p>
                    <a:p>
                      <a:endParaRPr lang="ru-RU" sz="1600" dirty="0">
                        <a:latin typeface="Times New Roman" pitchFamily="18" charset="0"/>
                        <a:cs typeface="Times New Roman" pitchFamily="18" charset="0"/>
                      </a:endParaRPr>
                    </a:p>
                  </a:txBody>
                  <a:tcPr/>
                </a:tc>
              </a:tr>
              <a:tr h="635789">
                <a:tc>
                  <a:txBody>
                    <a:bodyPr/>
                    <a:lstStyle/>
                    <a:p>
                      <a:r>
                        <a:rPr lang="ru-RU" sz="1600" dirty="0" smtClean="0">
                          <a:latin typeface="Times New Roman" pitchFamily="18" charset="0"/>
                          <a:cs typeface="Times New Roman" pitchFamily="18" charset="0"/>
                        </a:rPr>
                        <a:t>долг</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S-S/10=9S/10</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9S/10-S/10=8S/10</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S-(k-1)S/10</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2S/10</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S/10</a:t>
                      </a:r>
                      <a:endParaRPr lang="ru-RU" sz="1600" dirty="0">
                        <a:latin typeface="Times New Roman" pitchFamily="18" charset="0"/>
                        <a:cs typeface="Times New Roman" pitchFamily="18" charset="0"/>
                      </a:endParaRPr>
                    </a:p>
                  </a:txBody>
                  <a:tcPr/>
                </a:tc>
              </a:tr>
              <a:tr h="635789">
                <a:tc>
                  <a:txBody>
                    <a:bodyPr/>
                    <a:lstStyle/>
                    <a:p>
                      <a:r>
                        <a:rPr lang="ru-RU" sz="1600" dirty="0" smtClean="0">
                          <a:latin typeface="Times New Roman" pitchFamily="18" charset="0"/>
                          <a:cs typeface="Times New Roman" pitchFamily="18" charset="0"/>
                        </a:rPr>
                        <a:t>платеж</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S/10</a:t>
                      </a:r>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itchFamily="18" charset="0"/>
                          <a:cs typeface="Times New Roman" pitchFamily="18" charset="0"/>
                        </a:rPr>
                        <a:t>S/10</a:t>
                      </a:r>
                      <a:endParaRPr lang="ru-RU" sz="1600" dirty="0" smtClean="0">
                        <a:latin typeface="Times New Roman" pitchFamily="18" charset="0"/>
                        <a:cs typeface="Times New Roman" pitchFamily="18" charset="0"/>
                      </a:endParaRPr>
                    </a:p>
                    <a:p>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S/10</a:t>
                      </a:r>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itchFamily="18" charset="0"/>
                          <a:cs typeface="Times New Roman" pitchFamily="18" charset="0"/>
                        </a:rPr>
                        <a:t>S/10</a:t>
                      </a:r>
                      <a:endParaRPr lang="ru-RU" sz="1600" dirty="0" smtClean="0">
                        <a:latin typeface="Times New Roman" pitchFamily="18" charset="0"/>
                        <a:cs typeface="Times New Roman" pitchFamily="18" charset="0"/>
                      </a:endParaRPr>
                    </a:p>
                    <a:p>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S/10</a:t>
                      </a:r>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itchFamily="18" charset="0"/>
                          <a:cs typeface="Times New Roman" pitchFamily="18" charset="0"/>
                        </a:rPr>
                        <a:t>S/10</a:t>
                      </a:r>
                      <a:endParaRPr lang="ru-RU" sz="1600" dirty="0" smtClean="0">
                        <a:latin typeface="Times New Roman" pitchFamily="18" charset="0"/>
                        <a:cs typeface="Times New Roman" pitchFamily="18" charset="0"/>
                      </a:endParaRPr>
                    </a:p>
                    <a:p>
                      <a:endParaRPr lang="ru-RU" sz="1600" dirty="0">
                        <a:latin typeface="Times New Roman" pitchFamily="18" charset="0"/>
                        <a:cs typeface="Times New Roman" pitchFamily="18" charset="0"/>
                      </a:endParaRPr>
                    </a:p>
                  </a:txBody>
                  <a:tcPr/>
                </a:tc>
              </a:tr>
              <a:tr h="903489">
                <a:tc>
                  <a:txBody>
                    <a:bodyPr/>
                    <a:lstStyle/>
                    <a:p>
                      <a:r>
                        <a:rPr lang="ru-RU" sz="1600" dirty="0" smtClean="0">
                          <a:latin typeface="Times New Roman" pitchFamily="18" charset="0"/>
                          <a:cs typeface="Times New Roman" pitchFamily="18" charset="0"/>
                        </a:rPr>
                        <a:t>проценты</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0,01r*S</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0,01r*9S/10</a:t>
                      </a:r>
                      <a:endParaRPr lang="ru-RU" sz="1600" dirty="0">
                        <a:latin typeface="Times New Roman" pitchFamily="18" charset="0"/>
                        <a:cs typeface="Times New Roman" pitchFamily="18" charset="0"/>
                      </a:endParaRPr>
                    </a:p>
                  </a:txBody>
                  <a:tcPr/>
                </a:tc>
                <a:tc>
                  <a:txBody>
                    <a:bodyPr/>
                    <a:lstStyle/>
                    <a:p>
                      <a:r>
                        <a:rPr lang="en-US" sz="1600" dirty="0" smtClean="0">
                          <a:latin typeface="Times New Roman" pitchFamily="18" charset="0"/>
                          <a:cs typeface="Times New Roman" pitchFamily="18" charset="0"/>
                        </a:rPr>
                        <a:t>0,01r*8S/10</a:t>
                      </a:r>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itchFamily="18" charset="0"/>
                          <a:cs typeface="Times New Roman" pitchFamily="18" charset="0"/>
                        </a:rPr>
                        <a:t>0,01r*S-      (k-1)S/10</a:t>
                      </a:r>
                      <a:endParaRPr lang="ru-RU" sz="1600" dirty="0" smtClean="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itchFamily="18" charset="0"/>
                          <a:cs typeface="Times New Roman" pitchFamily="18" charset="0"/>
                        </a:rPr>
                        <a:t>0,01r*2S/10</a:t>
                      </a:r>
                      <a:endParaRPr lang="ru-RU" sz="1600" dirty="0" smtClean="0">
                        <a:latin typeface="Times New Roman" pitchFamily="18" charset="0"/>
                        <a:cs typeface="Times New Roman" pitchFamily="18" charset="0"/>
                      </a:endParaRPr>
                    </a:p>
                    <a:p>
                      <a:endParaRPr lang="ru-RU" sz="16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itchFamily="18" charset="0"/>
                          <a:cs typeface="Times New Roman" pitchFamily="18" charset="0"/>
                        </a:rPr>
                        <a:t>0,01r*S/10</a:t>
                      </a:r>
                      <a:endParaRPr lang="ru-RU" sz="1600" dirty="0" smtClean="0">
                        <a:latin typeface="Times New Roman" pitchFamily="18" charset="0"/>
                        <a:cs typeface="Times New Roman" pitchFamily="18" charset="0"/>
                      </a:endParaRPr>
                    </a:p>
                    <a:p>
                      <a:endParaRPr lang="ru-RU" sz="1600" dirty="0">
                        <a:latin typeface="Times New Roman" pitchFamily="18" charset="0"/>
                        <a:cs typeface="Times New Roman" pitchFamily="18" charset="0"/>
                      </a:endParaRPr>
                    </a:p>
                  </a:txBody>
                  <a:tcPr/>
                </a:tc>
              </a:tr>
              <a:tr h="2241991">
                <a:tc grid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Последняя выплата: </a:t>
                      </a:r>
                      <a:r>
                        <a:rPr lang="en-US" sz="1600" dirty="0" smtClean="0">
                          <a:latin typeface="Times New Roman" pitchFamily="18" charset="0"/>
                          <a:cs typeface="Times New Roman" pitchFamily="18" charset="0"/>
                        </a:rPr>
                        <a:t>S/10</a:t>
                      </a:r>
                      <a:r>
                        <a:rPr lang="en-US" sz="1600" baseline="0" dirty="0" smtClean="0">
                          <a:latin typeface="Times New Roman" pitchFamily="18" charset="0"/>
                          <a:cs typeface="Times New Roman" pitchFamily="18" charset="0"/>
                        </a:rPr>
                        <a:t> + </a:t>
                      </a:r>
                      <a:r>
                        <a:rPr lang="en-US" sz="1600" dirty="0" smtClean="0">
                          <a:latin typeface="Times New Roman" pitchFamily="18" charset="0"/>
                          <a:cs typeface="Times New Roman" pitchFamily="18" charset="0"/>
                        </a:rPr>
                        <a:t>0,01r*S/10&gt;=0,819 |</a:t>
                      </a:r>
                      <a:r>
                        <a:rPr lang="en-US" sz="1600" baseline="0" dirty="0" smtClean="0">
                          <a:latin typeface="Times New Roman" pitchFamily="18" charset="0"/>
                          <a:cs typeface="Times New Roman" pitchFamily="18" charset="0"/>
                        </a:rPr>
                        <a:t> *1000</a:t>
                      </a:r>
                      <a:r>
                        <a:rPr lang="ru-RU" sz="1600" baseline="0" dirty="0" smtClean="0">
                          <a:latin typeface="Times New Roman" pitchFamily="18" charset="0"/>
                          <a:cs typeface="Times New Roman" pitchFamily="18" charset="0"/>
                        </a:rPr>
                        <a:t>,</a:t>
                      </a:r>
                      <a:endParaRPr lang="en-US" sz="1600" baseline="0"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600" baseline="0" dirty="0" smtClean="0">
                          <a:latin typeface="Times New Roman" pitchFamily="18" charset="0"/>
                          <a:cs typeface="Times New Roman" pitchFamily="18" charset="0"/>
                        </a:rPr>
                        <a:t>                                    </a:t>
                      </a:r>
                      <a:r>
                        <a:rPr lang="en-US" sz="1600" baseline="0" dirty="0" smtClean="0">
                          <a:latin typeface="Times New Roman" pitchFamily="18" charset="0"/>
                          <a:cs typeface="Times New Roman" pitchFamily="18" charset="0"/>
                        </a:rPr>
                        <a:t>100S + r*S&gt;=819</a:t>
                      </a:r>
                      <a:r>
                        <a:rPr lang="ru-RU" sz="1600" baseline="0" dirty="0" smtClean="0">
                          <a:latin typeface="Times New Roman" pitchFamily="18" charset="0"/>
                          <a:cs typeface="Times New Roman" pitchFamily="18" charset="0"/>
                        </a:rPr>
                        <a:t>,</a:t>
                      </a:r>
                      <a:endParaRPr lang="en-US" sz="1600" baseline="0"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600" baseline="0" dirty="0" smtClean="0">
                          <a:latin typeface="Times New Roman" pitchFamily="18" charset="0"/>
                          <a:cs typeface="Times New Roman" pitchFamily="18" charset="0"/>
                        </a:rPr>
                        <a:t>                                    </a:t>
                      </a:r>
                      <a:r>
                        <a:rPr lang="en-US" sz="1600" baseline="0" dirty="0" smtClean="0">
                          <a:latin typeface="Times New Roman" pitchFamily="18" charset="0"/>
                          <a:cs typeface="Times New Roman" pitchFamily="18" charset="0"/>
                        </a:rPr>
                        <a:t>S*r&gt;=819-100S, </a:t>
                      </a:r>
                    </a:p>
                    <a:p>
                      <a:pPr marL="0" marR="0" indent="0" algn="l" defTabSz="914400" rtl="0" eaLnBrk="1" fontAlgn="auto" latinLnBrk="0" hangingPunct="1">
                        <a:lnSpc>
                          <a:spcPct val="100000"/>
                        </a:lnSpc>
                        <a:spcBef>
                          <a:spcPts val="0"/>
                        </a:spcBef>
                        <a:spcAft>
                          <a:spcPts val="0"/>
                        </a:spcAft>
                        <a:buClrTx/>
                        <a:buSzTx/>
                        <a:buFontTx/>
                        <a:buNone/>
                        <a:tabLst/>
                        <a:defRPr/>
                      </a:pPr>
                      <a:r>
                        <a:rPr lang="ru-RU" sz="1600" baseline="0" dirty="0" smtClean="0">
                          <a:latin typeface="Times New Roman" pitchFamily="18" charset="0"/>
                          <a:cs typeface="Times New Roman" pitchFamily="18" charset="0"/>
                        </a:rPr>
                        <a:t>                                    </a:t>
                      </a:r>
                      <a:r>
                        <a:rPr lang="en-US" sz="1600" baseline="0" dirty="0" smtClean="0">
                          <a:latin typeface="Times New Roman" pitchFamily="18" charset="0"/>
                          <a:cs typeface="Times New Roman" pitchFamily="18" charset="0"/>
                        </a:rPr>
                        <a:t>r&gt;=(819 – 100S)/S,   </a:t>
                      </a:r>
                      <a:r>
                        <a:rPr lang="ru-RU" sz="1600" baseline="0" dirty="0" smtClean="0">
                          <a:latin typeface="Times New Roman" pitchFamily="18" charset="0"/>
                          <a:cs typeface="Times New Roman" pitchFamily="18" charset="0"/>
                        </a:rPr>
                        <a:t>по условию </a:t>
                      </a:r>
                      <a:r>
                        <a:rPr lang="en-US" sz="1600" baseline="0" dirty="0" smtClean="0">
                          <a:latin typeface="Times New Roman" pitchFamily="18" charset="0"/>
                          <a:cs typeface="Times New Roman" pitchFamily="18" charset="0"/>
                        </a:rPr>
                        <a:t>S=7 </a:t>
                      </a:r>
                      <a:r>
                        <a:rPr lang="ru-RU" sz="1600" baseline="0" dirty="0" smtClean="0">
                          <a:latin typeface="Times New Roman" pitchFamily="18" charset="0"/>
                          <a:cs typeface="Times New Roman" pitchFamily="18" charset="0"/>
                        </a:rPr>
                        <a:t>млн. </a:t>
                      </a:r>
                      <a:r>
                        <a:rPr lang="ru-RU" sz="1600" baseline="0" dirty="0" err="1" smtClean="0">
                          <a:latin typeface="Times New Roman" pitchFamily="18" charset="0"/>
                          <a:cs typeface="Times New Roman" pitchFamily="18" charset="0"/>
                        </a:rPr>
                        <a:t>руб</a:t>
                      </a:r>
                      <a:r>
                        <a:rPr lang="ru-RU" sz="1600" baseline="0" dirty="0" smtClean="0">
                          <a:latin typeface="Times New Roman" pitchFamily="18" charset="0"/>
                          <a:cs typeface="Times New Roman" pitchFamily="18" charset="0"/>
                        </a:rPr>
                        <a:t>,</a:t>
                      </a:r>
                      <a:endParaRPr lang="en-US" sz="1600" baseline="0"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600" baseline="0" dirty="0" smtClean="0">
                          <a:latin typeface="Times New Roman" pitchFamily="18" charset="0"/>
                          <a:cs typeface="Times New Roman" pitchFamily="18" charset="0"/>
                        </a:rPr>
                        <a:t>                                    </a:t>
                      </a:r>
                      <a:r>
                        <a:rPr lang="en-US" sz="1600" baseline="0" dirty="0" smtClean="0">
                          <a:latin typeface="Times New Roman" pitchFamily="18" charset="0"/>
                          <a:cs typeface="Times New Roman" pitchFamily="18" charset="0"/>
                        </a:rPr>
                        <a:t>r&gt;= (819-700)/7</a:t>
                      </a:r>
                      <a:r>
                        <a:rPr lang="ru-RU" sz="1600" baseline="0" dirty="0" smtClean="0">
                          <a:latin typeface="Times New Roman" pitchFamily="18" charset="0"/>
                          <a:cs typeface="Times New Roman" pitchFamily="18"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ru-RU" sz="1600" baseline="0" dirty="0" smtClean="0">
                          <a:latin typeface="Times New Roman" pitchFamily="18" charset="0"/>
                          <a:cs typeface="Times New Roman" pitchFamily="18" charset="0"/>
                        </a:rPr>
                        <a:t>                                    </a:t>
                      </a:r>
                      <a:r>
                        <a:rPr lang="en-US" sz="1600" baseline="0" dirty="0" smtClean="0">
                          <a:latin typeface="Times New Roman" pitchFamily="18" charset="0"/>
                          <a:cs typeface="Times New Roman" pitchFamily="18" charset="0"/>
                        </a:rPr>
                        <a:t>r&gt;=17</a:t>
                      </a:r>
                      <a:r>
                        <a:rPr lang="ru-RU" sz="1600" baseline="0" dirty="0" smtClean="0">
                          <a:latin typeface="Times New Roman" pitchFamily="18" charset="0"/>
                          <a:cs typeface="Times New Roman" pitchFamily="18" charset="0"/>
                        </a:rPr>
                        <a:t>,</a:t>
                      </a:r>
                      <a:r>
                        <a:rPr lang="en-US" sz="1600" baseline="0" dirty="0" smtClean="0">
                          <a:latin typeface="Times New Roman" pitchFamily="18" charset="0"/>
                          <a:cs typeface="Times New Roman" pitchFamily="18" charset="0"/>
                        </a:rPr>
                        <a:t> </a:t>
                      </a:r>
                      <a:r>
                        <a:rPr lang="ru-RU" sz="1600" baseline="0" dirty="0" smtClean="0">
                          <a:latin typeface="Times New Roman" pitchFamily="18" charset="0"/>
                          <a:cs typeface="Times New Roman" pitchFamily="18" charset="0"/>
                        </a:rPr>
                        <a:t> значит, </a:t>
                      </a:r>
                      <a:r>
                        <a:rPr lang="en-US" sz="1600" baseline="0" dirty="0" smtClean="0">
                          <a:latin typeface="Times New Roman" pitchFamily="18" charset="0"/>
                          <a:cs typeface="Times New Roman" pitchFamily="18" charset="0"/>
                        </a:rPr>
                        <a:t>r</a:t>
                      </a:r>
                      <a:r>
                        <a:rPr lang="ru-RU" sz="1600" baseline="0" dirty="0" smtClean="0">
                          <a:latin typeface="Times New Roman" pitchFamily="18" charset="0"/>
                          <a:cs typeface="Times New Roman" pitchFamily="18" charset="0"/>
                        </a:rPr>
                        <a:t> </a:t>
                      </a:r>
                      <a:r>
                        <a:rPr lang="en-US" sz="1600" baseline="0" dirty="0" smtClean="0">
                          <a:latin typeface="Times New Roman" pitchFamily="18" charset="0"/>
                          <a:cs typeface="Times New Roman" pitchFamily="18" charset="0"/>
                        </a:rPr>
                        <a:t>=17%.                       </a:t>
                      </a:r>
                      <a:r>
                        <a:rPr lang="ru-RU" sz="1600" baseline="0" dirty="0" smtClean="0">
                          <a:latin typeface="Times New Roman" pitchFamily="18" charset="0"/>
                          <a:cs typeface="Times New Roman" pitchFamily="18" charset="0"/>
                        </a:rPr>
                        <a:t>                                 Ответ: 17%</a:t>
                      </a:r>
                      <a:endParaRPr lang="en-US" sz="1600" baseline="0"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600" dirty="0" smtClean="0">
                        <a:latin typeface="Times New Roman" pitchFamily="18" charset="0"/>
                        <a:cs typeface="Times New Roman" pitchFamily="18" charset="0"/>
                      </a:endParaRPr>
                    </a:p>
                    <a:p>
                      <a:endParaRPr lang="ru-RU" sz="1600" dirty="0">
                        <a:latin typeface="Times New Roman" pitchFamily="18" charset="0"/>
                        <a:cs typeface="Times New Roman" pitchFamily="18" charset="0"/>
                      </a:endParaRPr>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tr>
            </a:tbl>
          </a:graphicData>
        </a:graphic>
      </p:graphicFrame>
      <p:sp>
        <p:nvSpPr>
          <p:cNvPr id="3" name="Заголовок 2"/>
          <p:cNvSpPr>
            <a:spLocks noGrp="1"/>
          </p:cNvSpPr>
          <p:nvPr>
            <p:ph type="title"/>
          </p:nvPr>
        </p:nvSpPr>
        <p:spPr/>
        <p:txBody>
          <a:bodyPr>
            <a:normAutofit fontScale="90000"/>
          </a:bodyPr>
          <a:lstStyle/>
          <a:p>
            <a:r>
              <a:rPr lang="ru-RU" sz="3600" dirty="0" smtClean="0">
                <a:latin typeface="Times New Roman" pitchFamily="18" charset="0"/>
                <a:cs typeface="Times New Roman" pitchFamily="18" charset="0"/>
              </a:rPr>
              <a:t>Решение.</a:t>
            </a:r>
            <a:br>
              <a:rPr lang="ru-RU" sz="3600" dirty="0" smtClean="0">
                <a:latin typeface="Times New Roman" pitchFamily="18" charset="0"/>
                <a:cs typeface="Times New Roman" pitchFamily="18" charset="0"/>
              </a:rPr>
            </a:br>
            <a:r>
              <a:rPr lang="ru-RU" sz="2200" dirty="0" smtClean="0"/>
              <a:t/>
            </a:r>
            <a:br>
              <a:rPr lang="ru-RU" sz="2200" dirty="0" smtClean="0"/>
            </a:br>
            <a:r>
              <a:rPr lang="ru-RU" sz="1400" dirty="0" smtClean="0"/>
              <a:t/>
            </a:r>
            <a:br>
              <a:rPr lang="ru-RU" sz="1400" dirty="0" smtClean="0"/>
            </a:br>
            <a:r>
              <a:rPr lang="ru-RU" sz="1400" dirty="0" smtClean="0"/>
              <a:t/>
            </a:r>
            <a:br>
              <a:rPr lang="ru-RU" sz="1400" dirty="0" smtClean="0"/>
            </a:br>
            <a:endParaRPr lang="ru-RU"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1187624" y="5877272"/>
            <a:ext cx="7499176" cy="130019"/>
          </a:xfrm>
        </p:spPr>
        <p:txBody>
          <a:bodyPr>
            <a:normAutofit fontScale="25000" lnSpcReduction="20000"/>
          </a:bodyPr>
          <a:lstStyle/>
          <a:p>
            <a:endParaRPr lang="ru-RU" dirty="0"/>
          </a:p>
        </p:txBody>
      </p:sp>
      <p:sp>
        <p:nvSpPr>
          <p:cNvPr id="3" name="Заголовок 2"/>
          <p:cNvSpPr>
            <a:spLocks noGrp="1"/>
          </p:cNvSpPr>
          <p:nvPr>
            <p:ph type="title"/>
          </p:nvPr>
        </p:nvSpPr>
        <p:spPr>
          <a:xfrm>
            <a:off x="611560" y="274638"/>
            <a:ext cx="8075240" cy="3226370"/>
          </a:xfrm>
        </p:spPr>
        <p:txBody>
          <a:bodyPr>
            <a:normAutofit fontScale="90000"/>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2000" dirty="0" smtClean="0">
                <a:latin typeface="Times New Roman" pitchFamily="18" charset="0"/>
                <a:cs typeface="Times New Roman" pitchFamily="18" charset="0"/>
              </a:rPr>
              <a:t>3. (МА 10710  21.04.17 11 класс)   В июле планируется взять кредит в банке на сумму 8 млн. рублей на срок   10 лет. Условия его возврата таковы:</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каждый январь долг возрастает на </a:t>
            </a:r>
            <a:r>
              <a:rPr lang="ru-RU" sz="2000" i="1" dirty="0" err="1" smtClean="0">
                <a:latin typeface="Times New Roman" pitchFamily="18" charset="0"/>
                <a:cs typeface="Times New Roman" pitchFamily="18" charset="0"/>
              </a:rPr>
              <a:t>r</a:t>
            </a:r>
            <a:r>
              <a:rPr lang="ru-RU" sz="2000" i="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по сравнению с концом предыдущего года;</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с февраля по июнь необходимо выплатить часть долга так, чтобы на начало июля каждого года долг уменьшался на одну и ту же сумму по сравнению с предыдущим июлем.</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Найдите наименьшую возможную ставку </a:t>
            </a:r>
            <a:r>
              <a:rPr lang="ru-RU" sz="2000" i="1" dirty="0" err="1" smtClean="0">
                <a:latin typeface="Times New Roman" pitchFamily="18" charset="0"/>
                <a:cs typeface="Times New Roman" pitchFamily="18" charset="0"/>
              </a:rPr>
              <a:t>r</a:t>
            </a:r>
            <a:r>
              <a:rPr lang="ru-RU" sz="2000" i="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если известно, что последний  платёж будет не менее 0,92 млн. рублей.</a:t>
            </a:r>
            <a:br>
              <a:rPr lang="ru-RU" sz="2000" dirty="0" smtClean="0">
                <a:latin typeface="Times New Roman" pitchFamily="18" charset="0"/>
                <a:cs typeface="Times New Roman" pitchFamily="18" charset="0"/>
              </a:rPr>
            </a:br>
            <a:r>
              <a:rPr lang="ru-RU" sz="2000" dirty="0" smtClean="0"/>
              <a:t/>
            </a:r>
            <a:br>
              <a:rPr lang="ru-RU" sz="2000" dirty="0" smtClean="0"/>
            </a:b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1412776"/>
            <a:ext cx="8424936" cy="4955203"/>
          </a:xfrm>
          <a:prstGeom prst="rect">
            <a:avLst/>
          </a:prstGeom>
          <a:noFill/>
        </p:spPr>
        <p:txBody>
          <a:bodyPr wrap="square" rtlCol="0">
            <a:spAutoFit/>
          </a:bodyPr>
          <a:lstStyle/>
          <a:p>
            <a:endParaRPr lang="ru-RU" sz="1600"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Долг перед банком (в млн.руб.) по состоянию на июль  должен уменьшаться до нуля равномерно (за 1 год на 8/10):</a:t>
            </a:r>
          </a:p>
          <a:p>
            <a:r>
              <a:rPr lang="ru-RU" dirty="0" smtClean="0">
                <a:latin typeface="Times New Roman" pitchFamily="18" charset="0"/>
                <a:cs typeface="Times New Roman" pitchFamily="18" charset="0"/>
              </a:rPr>
              <a:t>8; 7,2; 6,4; 5,6; 4,8; 4; 3,2; 2,4; 1,6; 0,8; 0.</a:t>
            </a:r>
          </a:p>
          <a:p>
            <a:r>
              <a:rPr lang="ru-RU" dirty="0" smtClean="0">
                <a:latin typeface="Times New Roman" pitchFamily="18" charset="0"/>
                <a:cs typeface="Times New Roman" pitchFamily="18" charset="0"/>
              </a:rPr>
              <a:t>По условию каждый январь долг увеличивается на </a:t>
            </a:r>
            <a:r>
              <a:rPr lang="en-US" dirty="0" smtClean="0">
                <a:latin typeface="Times New Roman" pitchFamily="18" charset="0"/>
                <a:cs typeface="Times New Roman" pitchFamily="18" charset="0"/>
              </a:rPr>
              <a:t>r%</a:t>
            </a:r>
            <a:r>
              <a:rPr lang="ru-RU"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Пусть </a:t>
            </a:r>
            <a:r>
              <a:rPr lang="en-US" dirty="0" smtClean="0">
                <a:latin typeface="Times New Roman" pitchFamily="18" charset="0"/>
                <a:cs typeface="Times New Roman" pitchFamily="18" charset="0"/>
              </a:rPr>
              <a:t>k=1+r/100,</a:t>
            </a:r>
            <a:r>
              <a:rPr lang="ru-RU" dirty="0" smtClean="0">
                <a:latin typeface="Times New Roman" pitchFamily="18" charset="0"/>
                <a:cs typeface="Times New Roman" pitchFamily="18" charset="0"/>
              </a:rPr>
              <a:t> тогда последовательность  размеров  долга (в млн.руб.) в январе такова:</a:t>
            </a:r>
          </a:p>
          <a:p>
            <a:r>
              <a:rPr lang="ru-RU" dirty="0" smtClean="0">
                <a:latin typeface="Times New Roman" pitchFamily="18" charset="0"/>
                <a:cs typeface="Times New Roman" pitchFamily="18" charset="0"/>
              </a:rPr>
              <a:t>8</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7,2</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6,4</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5,6</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4,8</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4</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3,2</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2,4</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1,6</a:t>
            </a:r>
            <a:r>
              <a:rPr lang="en-US" dirty="0" smtClean="0">
                <a:latin typeface="Times New Roman" pitchFamily="18" charset="0"/>
                <a:cs typeface="Times New Roman" pitchFamily="18" charset="0"/>
              </a:rPr>
              <a:t>k</a:t>
            </a:r>
            <a:r>
              <a:rPr lang="ru-RU" dirty="0" smtClean="0">
                <a:latin typeface="Times New Roman" pitchFamily="18" charset="0"/>
                <a:cs typeface="Times New Roman" pitchFamily="18" charset="0"/>
              </a:rPr>
              <a:t>; 0,</a:t>
            </a:r>
            <a:r>
              <a:rPr lang="en-US" dirty="0" smtClean="0">
                <a:latin typeface="Times New Roman" pitchFamily="18" charset="0"/>
                <a:cs typeface="Times New Roman" pitchFamily="18" charset="0"/>
              </a:rPr>
              <a:t>8k</a:t>
            </a:r>
            <a:r>
              <a:rPr lang="ru-RU"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Следовательно, последний платеж составит 0,8 </a:t>
            </a:r>
            <a:r>
              <a:rPr lang="en-US" dirty="0" smtClean="0">
                <a:latin typeface="Times New Roman" pitchFamily="18" charset="0"/>
                <a:cs typeface="Times New Roman" pitchFamily="18" charset="0"/>
              </a:rPr>
              <a:t>k </a:t>
            </a:r>
            <a:r>
              <a:rPr lang="ru-RU" dirty="0" smtClean="0">
                <a:latin typeface="Times New Roman" pitchFamily="18" charset="0"/>
                <a:cs typeface="Times New Roman" pitchFamily="18" charset="0"/>
              </a:rPr>
              <a:t>млн. руб.</a:t>
            </a:r>
          </a:p>
          <a:p>
            <a:r>
              <a:rPr lang="ru-RU" dirty="0" smtClean="0">
                <a:latin typeface="Times New Roman" pitchFamily="18" charset="0"/>
                <a:cs typeface="Times New Roman" pitchFamily="18" charset="0"/>
              </a:rPr>
              <a:t>По условию:  0,8</a:t>
            </a:r>
            <a:r>
              <a:rPr lang="en-US" dirty="0" smtClean="0">
                <a:latin typeface="Times New Roman" pitchFamily="18" charset="0"/>
                <a:cs typeface="Times New Roman" pitchFamily="18" charset="0"/>
              </a:rPr>
              <a:t>k &gt;=0,92,</a:t>
            </a:r>
          </a:p>
          <a:p>
            <a:r>
              <a:rPr lang="en-US" dirty="0" smtClean="0">
                <a:latin typeface="Times New Roman" pitchFamily="18" charset="0"/>
                <a:cs typeface="Times New Roman" pitchFamily="18" charset="0"/>
              </a:rPr>
              <a:t>                         k &gt;=0,92/0,8,</a:t>
            </a:r>
          </a:p>
          <a:p>
            <a:r>
              <a:rPr lang="en-US" dirty="0" smtClean="0">
                <a:latin typeface="Times New Roman" pitchFamily="18" charset="0"/>
                <a:cs typeface="Times New Roman" pitchFamily="18" charset="0"/>
              </a:rPr>
              <a:t>                         k &gt;=1,15.</a:t>
            </a:r>
          </a:p>
          <a:p>
            <a:r>
              <a:rPr lang="ru-RU" dirty="0" smtClean="0">
                <a:latin typeface="Times New Roman" pitchFamily="18" charset="0"/>
                <a:cs typeface="Times New Roman" pitchFamily="18" charset="0"/>
              </a:rPr>
              <a:t>Значит, </a:t>
            </a:r>
            <a:r>
              <a:rPr lang="en-US" dirty="0" smtClean="0">
                <a:latin typeface="Times New Roman" pitchFamily="18" charset="0"/>
                <a:cs typeface="Times New Roman" pitchFamily="18" charset="0"/>
              </a:rPr>
              <a:t>k=1,15,   r=15%.</a:t>
            </a:r>
          </a:p>
          <a:p>
            <a:endParaRPr lang="en-US"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Ответ: 15%</a:t>
            </a:r>
            <a:endParaRPr lang="en-US" dirty="0" smtClean="0">
              <a:latin typeface="Times New Roman" pitchFamily="18" charset="0"/>
              <a:cs typeface="Times New Roman" pitchFamily="18" charset="0"/>
            </a:endParaRPr>
          </a:p>
          <a:p>
            <a:r>
              <a:rPr lang="en-US" sz="1600" dirty="0" smtClean="0">
                <a:latin typeface="Times New Roman" pitchFamily="18" charset="0"/>
                <a:cs typeface="Times New Roman" pitchFamily="18" charset="0"/>
              </a:rPr>
              <a:t>                          </a:t>
            </a:r>
          </a:p>
          <a:p>
            <a:r>
              <a:rPr lang="en-US" sz="1600"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endParaRPr lang="ru-RU" sz="1600" dirty="0">
              <a:latin typeface="Times New Roman" pitchFamily="18" charset="0"/>
              <a:cs typeface="Times New Roman" pitchFamily="18" charset="0"/>
            </a:endParaRPr>
          </a:p>
        </p:txBody>
      </p:sp>
      <p:sp>
        <p:nvSpPr>
          <p:cNvPr id="6" name="Заголовок 5"/>
          <p:cNvSpPr>
            <a:spLocks noGrp="1"/>
          </p:cNvSpPr>
          <p:nvPr>
            <p:ph type="title"/>
          </p:nvPr>
        </p:nvSpPr>
        <p:spPr/>
        <p:txBody>
          <a:bodyPr>
            <a:normAutofit/>
          </a:bodyPr>
          <a:lstStyle/>
          <a:p>
            <a:r>
              <a:rPr lang="ru-RU" sz="3200" dirty="0" smtClean="0">
                <a:latin typeface="Times New Roman" pitchFamily="18" charset="0"/>
                <a:cs typeface="Times New Roman" pitchFamily="18" charset="0"/>
              </a:rPr>
              <a:t>Решение.</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611560" y="274638"/>
            <a:ext cx="8075240" cy="3154362"/>
          </a:xfrm>
        </p:spPr>
        <p:txBody>
          <a:bodyPr>
            <a:normAutofit fontScale="90000"/>
          </a:bodyPr>
          <a:lstStyle/>
          <a:p>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2000" dirty="0" smtClean="0">
                <a:latin typeface="Times New Roman" pitchFamily="18" charset="0"/>
                <a:cs typeface="Times New Roman" pitchFamily="18" charset="0"/>
              </a:rPr>
              <a:t>4.(МА00310 07.02.2018 10 класс).</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Планируется выдать льготный кредит на целое число млн. </a:t>
            </a:r>
            <a:r>
              <a:rPr lang="ru-RU" sz="2000" dirty="0" err="1" smtClean="0">
                <a:latin typeface="Times New Roman" pitchFamily="18" charset="0"/>
                <a:cs typeface="Times New Roman" pitchFamily="18" charset="0"/>
              </a:rPr>
              <a:t>руб</a:t>
            </a:r>
            <a:r>
              <a:rPr lang="ru-RU" sz="2000" dirty="0" smtClean="0">
                <a:latin typeface="Times New Roman" pitchFamily="18" charset="0"/>
                <a:cs typeface="Times New Roman" pitchFamily="18" charset="0"/>
              </a:rPr>
              <a:t> на 5 лет. В середине каждого года действия кредита долг заемщика возрастает на 10% по сравнению с началом года. В конце 1-го, 2-го, 3-го годов заемщик выплачивает только проценты по кредиту, оставляя долг неизменно равным первоначальному. В конце 4-го и 5-го годов </a:t>
            </a:r>
            <a:r>
              <a:rPr lang="ru-RU" sz="2000" dirty="0" err="1" smtClean="0">
                <a:latin typeface="Times New Roman" pitchFamily="18" charset="0"/>
                <a:cs typeface="Times New Roman" pitchFamily="18" charset="0"/>
              </a:rPr>
              <a:t>заещик</a:t>
            </a:r>
            <a:r>
              <a:rPr lang="ru-RU" sz="2000" dirty="0" smtClean="0">
                <a:latin typeface="Times New Roman" pitchFamily="18" charset="0"/>
                <a:cs typeface="Times New Roman" pitchFamily="18" charset="0"/>
              </a:rPr>
              <a:t> выплачивает одинаковые суммы, погашая весь долг полностью. Найдите наибольший размер кредита, при котором общая сумма выплат заемщика будет меньше 6 млн. рублей?</a:t>
            </a:r>
            <a:r>
              <a:rPr lang="ru-RU" sz="1400" dirty="0" smtClean="0"/>
              <a:t/>
            </a:r>
            <a:br>
              <a:rPr lang="ru-RU" sz="1400" dirty="0" smtClean="0"/>
            </a:br>
            <a:endParaRPr lang="ru-RU" sz="1400" dirty="0">
              <a:latin typeface="Times New Roman" pitchFamily="18" charset="0"/>
              <a:cs typeface="Times New Roman" pitchFamily="18" charset="0"/>
            </a:endParaRPr>
          </a:p>
        </p:txBody>
      </p:sp>
      <p:sp>
        <p:nvSpPr>
          <p:cNvPr id="7" name="TextBox 6"/>
          <p:cNvSpPr txBox="1"/>
          <p:nvPr/>
        </p:nvSpPr>
        <p:spPr>
          <a:xfrm>
            <a:off x="395536" y="4725144"/>
            <a:ext cx="8352928" cy="338554"/>
          </a:xfrm>
          <a:prstGeom prst="rect">
            <a:avLst/>
          </a:prstGeom>
          <a:noFill/>
        </p:spPr>
        <p:txBody>
          <a:bodyPr wrap="square" rtlCol="0">
            <a:spAutoFit/>
          </a:bodyPr>
          <a:lstStyle/>
          <a:p>
            <a:r>
              <a:rPr lang="en-US" sz="1600" dirty="0" smtClean="0">
                <a:latin typeface="Times New Roman" pitchFamily="18" charset="0"/>
                <a:cs typeface="Times New Roman" pitchFamily="18" charset="0"/>
              </a:rPr>
              <a:t>                                                                                        </a:t>
            </a:r>
            <a:endParaRPr lang="ru-RU"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448</TotalTime>
  <Words>2194</Words>
  <Application>Microsoft Office PowerPoint</Application>
  <PresentationFormat>Экран (4:3)</PresentationFormat>
  <Paragraphs>361</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Открытая</vt:lpstr>
      <vt:lpstr>Задачи с экономическим содержанием (№17 ЕГЭ по математике профильный уровень)</vt:lpstr>
      <vt:lpstr>Краткая пояснительная записка</vt:lpstr>
      <vt:lpstr>                1. (СтатГрад МА10109 20 сентября 2018 г  11 класс) По бизнес-плану предполагается вложить в четырёхлетний проект целое число млн рублей. По итогам каждого года планируется прирост средств вкладчика на 20 % по сравнению с началом года. Начисленные проценты остаются вложенными в проект. Кроме этого, сразу после начислений процентов нужны дополнительные вложения: по 15 млн рублей в первый и второй годы, а также по 10 млн в третий и четвёртый годы. Найдите наименьший размер первоначальных вложений, при котором общая сумма средств вкладчика к началу третьего года станет больше 110 млн, а к концу проекта —больше 190 млн рублей. </vt:lpstr>
      <vt:lpstr>  Решение.  </vt:lpstr>
      <vt:lpstr>  2. (СтатГрад  МА10709 21.04.2017 11 класс). В июле планируется взять кредит в банке на сумму 7 млн рублей на срок 10 лет. Условия возврата таковы: — каждый январь долг возрастает на r % по сравнению с концом  предыдущего года; — с февраля по июнь необходимо выплатить часть долга так, чтобы на  начало июля каждого года долг уменьшался на одну и ту же сумму по  сравнению с предыдущим июлем. Найдите наименьшую возможную ставку r , если известно, что последний платёж будет не менее 0,819 млн рублей. </vt:lpstr>
      <vt:lpstr>Решение.    </vt:lpstr>
      <vt:lpstr>     3. (МА 10710  21.04.17 11 класс)   В июле планируется взять кредит в банке на сумму 8 млн. рублей на срок   10 лет. Условия его возврата таковы: — каждый январь долг возрастает на r % по сравнению с концом предыдущего года; — с февраля по июнь необходимо выплатить часть долга так, чтобы на начало июля каждого года долг уменьшался на одну и ту же сумму по сравнению с предыдущим июлем. Найдите наименьшую возможную ставку r , если известно, что последний  платёж будет не менее 0,92 млн. рублей.  </vt:lpstr>
      <vt:lpstr>Решение.</vt:lpstr>
      <vt:lpstr>     4.(МА00310 07.02.2018 10 класс). Планируется выдать льготный кредит на целое число млн. руб на 5 лет. В середине каждого года действия кредита долг заемщика возрастает на 10% по сравнению с началом года. В конце 1-го, 2-го, 3-го годов заемщик выплачивает только проценты по кредиту, оставляя долг неизменно равным первоначальному. В конце 4-го и 5-го годов заещик выплачивает одинаковые суммы, погашая весь долг полностью. Найдите наибольший размер кредита, при котором общая сумма выплат заемщика будет меньше 6 млн. рублей? </vt:lpstr>
      <vt:lpstr>Решение.  </vt:lpstr>
      <vt:lpstr>5. (Демоверсия Математика  2016-17) Вклад планируется открыть на четыре года. Первоначальный вклад составляет целое число миллионов рублей. В конце каждого года вклад увеличивается на 10% по сравнению с его размером в начале года, а, кроме этого, в начале третьего и четвѐртого годов вклад ежегодно пополняется на 3 млн рублей. Найдите наименьший размер первоначального вклада, при котором через четыре года вклад будет больше 20 млн рублей. </vt:lpstr>
      <vt:lpstr>Решение.</vt:lpstr>
      <vt:lpstr>6. (11.02.16 10 класс. Вариант МА00309)   По вкладу «А» банк в конце каждого года увеличивает на 10 % сумму, имеющуюся на вкладе в начале года, а по вкладу «Б» — увеличивает эту сумму на 11 % в течение каждого из первых двух лет. Найдите наибольшее натуральное число процентов, начисленное за третий год по вкладу «Б», при котором за все три года этот вклад будет менее выгоден, чем вклад «А». </vt:lpstr>
      <vt:lpstr>Решение.</vt:lpstr>
      <vt:lpstr>  7.(06.03.2017 вариант МА 10609  11 класс)  У фермера есть два поля, каждое площадью 8 гектаров. На каждом поле можно выращивать картофель и свёклу, поля можно делить между этими культурами в любой пропорции. Урожайность картофеля на первом поле составляет 350 ц/га, а на втором — 200 ц/га. Урожайность свёклы на первом поле составляет 250 ц/га, а на втором — 300 ц/га.Фермер может продавать картофель по цене 2500 руб. за центнер, а свёклу —   по цене 3000 руб. за центнер. Какой наибольший доход может получить фермер? </vt:lpstr>
      <vt:lpstr>Решение.</vt:lpstr>
      <vt:lpstr> 8. (Ма 10 класс Вариант МА00709  18.05.2017) 15 января Андрей планирует взять кредит в банке на шесть месяцев в размере 1,2 млн рублей. Условия его возврата следующие: – 1-го числа каждого месяца долг увеличивается на r процентов по сравнению с концом предыдущего месяца, где r — целое число; – выплата должна производиться ежемесячно в период со 2-го по 14-е число каждого месяца; – 15-го числа каждого месяца долг должен составлять некоторую сумму в соответствии с таблицей. </vt:lpstr>
      <vt:lpstr>Решение.</vt:lpstr>
      <vt:lpstr>         9. (МА 11 класс 26.01.17 вариант МА 10309) . В июле 2016 года планируется взять кредит в банке на три года в размере S млн рублей, где S — целое число. Условия его возврата таковы: — каждый январь долг увеличивается на 15 % по сравнению с концом предыдущего года; — с февраля по июнь каждого года необходимо выплатить одним платежом часть долга; — в июле каждого года долг должен составлять часть кредита в соответствии со следующей таблицей.  </vt:lpstr>
      <vt:lpstr>     </vt:lpstr>
      <vt:lpstr>           10. ( Досрочный ЕГЭ профильный уровень 29.03.2019) . В июле 2016 года планируется взять кредит в банке на три года в размере S млн рублей, где S — целое число. Условия его возврата таковы: — каждый январь долг увеличивается на 30 % по сравнению с концом предыдущего года; — с февраля по июнь каждого года необходимо выплатить одним платежом часть долга; — в июле каждого года долг должен составлять часть кредита в соответствии со следующей таблицей.  </vt:lpstr>
      <vt:lpstr>     </vt:lpstr>
      <vt:lpstr>Задачи для самостоятельного решения</vt:lpstr>
      <vt:lpstr>Задачи для самостоятельного решения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2012</dc:creator>
  <cp:lastModifiedBy>2012</cp:lastModifiedBy>
  <cp:revision>50</cp:revision>
  <dcterms:created xsi:type="dcterms:W3CDTF">2019-04-12T18:23:46Z</dcterms:created>
  <dcterms:modified xsi:type="dcterms:W3CDTF">2019-06-10T13:53:40Z</dcterms:modified>
</cp:coreProperties>
</file>