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1" r:id="rId5"/>
    <p:sldId id="297" r:id="rId6"/>
    <p:sldId id="273" r:id="rId7"/>
    <p:sldId id="260" r:id="rId8"/>
    <p:sldId id="277" r:id="rId9"/>
    <p:sldId id="278" r:id="rId10"/>
    <p:sldId id="293" r:id="rId11"/>
    <p:sldId id="280" r:id="rId12"/>
    <p:sldId id="281" r:id="rId13"/>
    <p:sldId id="282" r:id="rId14"/>
    <p:sldId id="298" r:id="rId15"/>
    <p:sldId id="284" r:id="rId16"/>
    <p:sldId id="291" r:id="rId17"/>
    <p:sldId id="292" r:id="rId18"/>
    <p:sldId id="262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29" autoAdjust="0"/>
  </p:normalViewPr>
  <p:slideViewPr>
    <p:cSldViewPr>
      <p:cViewPr>
        <p:scale>
          <a:sx n="76" d="100"/>
          <a:sy n="76" d="100"/>
        </p:scale>
        <p:origin x="-58" y="6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3"/>
            <a:ext cx="7772400" cy="21002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Условия формирования читательской грамотности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у младших школьников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Учитель </a:t>
            </a:r>
            <a:r>
              <a:rPr lang="ru-RU" sz="2400" dirty="0" smtClean="0"/>
              <a:t>начальных классов МКОУ СОШ№1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Лыткина </a:t>
            </a:r>
            <a:r>
              <a:rPr lang="ru-RU" sz="2400" dirty="0" smtClean="0"/>
              <a:t>А.Б.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РМО по проблеме </a:t>
            </a:r>
          </a:p>
          <a:p>
            <a:r>
              <a:rPr lang="ru-RU" dirty="0" smtClean="0"/>
              <a:t>« Формирование читательской грамотности обучающихся НОО в рамках диагностики функциональной грамотности»</a:t>
            </a:r>
            <a:endParaRPr lang="ru-RU" dirty="0"/>
          </a:p>
        </p:txBody>
      </p:sp>
      <p:pic>
        <p:nvPicPr>
          <p:cNvPr id="1026" name="Picture 2" descr="C:\Users\111\Desktop\images (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2962275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5.infourok.ru/uploads/ex/0b22/001540d1-7951d6c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84" t="27846" r="16635" b="6385"/>
          <a:stretch/>
        </p:blipFill>
        <p:spPr bwMode="auto">
          <a:xfrm>
            <a:off x="-63696" y="1451764"/>
            <a:ext cx="9232746" cy="514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86" y="2564904"/>
            <a:ext cx="3600400" cy="211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22861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6" y="301457"/>
            <a:ext cx="8402363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Модель оценки функциональной грамотности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81918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03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Иса́к</a:t>
            </a:r>
            <a:r>
              <a:rPr lang="ru-RU" sz="3600" dirty="0" smtClean="0"/>
              <a:t> </a:t>
            </a:r>
            <a:r>
              <a:rPr lang="ru-RU" sz="3600" dirty="0" err="1" smtClean="0"/>
              <a:t>Дави́дович</a:t>
            </a:r>
            <a:r>
              <a:rPr lang="ru-RU" sz="3600" dirty="0" smtClean="0"/>
              <a:t> </a:t>
            </a:r>
            <a:r>
              <a:rPr lang="ru-RU" sz="3600" dirty="0" err="1" smtClean="0"/>
              <a:t>Фру́мин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915816" y="1196752"/>
            <a:ext cx="5832648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i="1" dirty="0" smtClean="0"/>
              <a:t>Российский педагог, научный руководитель Института образования НИУ ВШЭ, заслуженный профессор. </a:t>
            </a:r>
            <a:endParaRPr lang="ru-RU" sz="2400" i="1" dirty="0"/>
          </a:p>
        </p:txBody>
      </p:sp>
      <p:pic>
        <p:nvPicPr>
          <p:cNvPr id="27650" name="Picture 2" descr="C:\Users\111\Desktop\Без названия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052736"/>
            <a:ext cx="1982354" cy="25202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6292" y="35730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kern="0" dirty="0">
                <a:solidFill>
                  <a:sysClr val="windowText" lastClr="000000"/>
                </a:solidFill>
              </a:rPr>
              <a:t>Условия формирования и основные характеристики читательской грамотности у младших школьников</a:t>
            </a:r>
            <a:r>
              <a:rPr lang="ru-RU" sz="2800" kern="0" dirty="0">
                <a:solidFill>
                  <a:sysClr val="windowText" lastClr="000000"/>
                </a:solidFill>
              </a:rPr>
              <a:t/>
            </a:r>
            <a:br>
              <a:rPr lang="ru-RU" sz="2800" kern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773345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dirty="0"/>
              <a:t>условия на уровне школы;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/>
              <a:t> условия работы учителя;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/>
              <a:t>условия ученического уровня.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Школа должна: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 создать тренинг по гарантированным и выполнимым программам обучения, обеспечивающим работу с информацией;</a:t>
            </a:r>
          </a:p>
          <a:p>
            <a:r>
              <a:rPr lang="ru-RU" sz="2400" dirty="0" smtClean="0"/>
              <a:t>установить значимые воспитательные задачи, которые в свою очередь будут приносить удовлетворение участникам образовательного процесса в развитии грамотности; </a:t>
            </a:r>
          </a:p>
          <a:p>
            <a:r>
              <a:rPr lang="ru-RU" sz="2400" dirty="0" smtClean="0"/>
              <a:t>обеспечить участие родителей в учебном процессе обучению чтению и письму;</a:t>
            </a:r>
          </a:p>
          <a:p>
            <a:r>
              <a:rPr lang="ru-RU" sz="2400" dirty="0" smtClean="0"/>
              <a:t>гарантировать безопасную и упорядоченную среду для учебного процесса, что положительно влияет на формирование грамотности;</a:t>
            </a:r>
          </a:p>
          <a:p>
            <a:r>
              <a:rPr lang="ru-RU" sz="2400" dirty="0" smtClean="0"/>
              <a:t>прилагать усилия для достижения успеха среди участников образовательного процесса, взаимопонимания и координации действий учителей, учащихся и родителей.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Учителю следует: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4422"/>
            <a:ext cx="8640960" cy="5643578"/>
          </a:xfrm>
        </p:spPr>
        <p:txBody>
          <a:bodyPr>
            <a:normAutofit fontScale="25000" lnSpcReduction="20000"/>
          </a:bodyPr>
          <a:lstStyle/>
          <a:p>
            <a:r>
              <a:rPr lang="ru-RU" sz="4900" dirty="0" smtClean="0"/>
              <a:t> </a:t>
            </a:r>
            <a:r>
              <a:rPr lang="ru-RU" sz="8000" dirty="0" smtClean="0"/>
              <a:t>применять базовые стратегии для обучения читателей;</a:t>
            </a:r>
          </a:p>
          <a:p>
            <a:r>
              <a:rPr lang="ru-RU" sz="8000" dirty="0" smtClean="0"/>
              <a:t>применять технологии, которые работают для обучения грамотности читателей;</a:t>
            </a:r>
          </a:p>
          <a:p>
            <a:r>
              <a:rPr lang="ru-RU" sz="8000" dirty="0" smtClean="0"/>
              <a:t>планировать курсы, направленные на обучение чтению;</a:t>
            </a:r>
          </a:p>
          <a:p>
            <a:r>
              <a:rPr lang="ru-RU" sz="8000" dirty="0" smtClean="0"/>
              <a:t>разрабатывать учебные задания на существующие группы читательских умений;</a:t>
            </a:r>
          </a:p>
          <a:p>
            <a:r>
              <a:rPr lang="ru-RU" sz="8000" dirty="0" smtClean="0"/>
              <a:t>выстраивать регулярное, насыщенное обсуждение прочитанного, которое положительно влияет на формирование читательской грамотности младших школьников;</a:t>
            </a:r>
          </a:p>
          <a:p>
            <a:r>
              <a:rPr lang="ru-RU" sz="8000" dirty="0" smtClean="0"/>
              <a:t>создавать спокойную рабочую атмосферу на уроке;</a:t>
            </a:r>
          </a:p>
          <a:p>
            <a:r>
              <a:rPr lang="ru-RU" sz="8000" dirty="0" smtClean="0"/>
              <a:t>обеспечить включенность родителей в образовательный процесс обучения чтению и читательской грамотности;</a:t>
            </a:r>
          </a:p>
          <a:p>
            <a:r>
              <a:rPr lang="ru-RU" sz="8000" dirty="0" smtClean="0"/>
              <a:t>обеспечить стремление к успеху среди участников образовательного процесса, взаимопонимание и координацию действий учителей, учащихся и родителей;</a:t>
            </a:r>
          </a:p>
          <a:p>
            <a:r>
              <a:rPr lang="ru-RU" sz="8000" dirty="0" smtClean="0"/>
              <a:t>обеспечить оформление образовательного пространства, в контексте работы с текстом, с информацией. </a:t>
            </a:r>
          </a:p>
          <a:p>
            <a:pPr>
              <a:buNone/>
            </a:pPr>
            <a:r>
              <a:rPr lang="ru-RU" sz="8000" dirty="0" smtClean="0"/>
              <a:t>      Класс должен содержать важные элементы, которые создают живую образовательную атмосферу: выставки детских работ, плакаты, схемы, библиотеки классов, образовательная информация.</a:t>
            </a:r>
          </a:p>
          <a:p>
            <a:endParaRPr lang="ru-RU" dirty="0"/>
          </a:p>
        </p:txBody>
      </p:sp>
      <p:pic>
        <p:nvPicPr>
          <p:cNvPr id="11266" name="Picture 2" descr="C:\Users\111\Desktop\Без названия.jpg"/>
          <p:cNvPicPr>
            <a:picLocks noChangeAspect="1" noChangeArrowheads="1"/>
          </p:cNvPicPr>
          <p:nvPr/>
        </p:nvPicPr>
        <p:blipFill rotWithShape="1">
          <a:blip r:embed="rId2"/>
          <a:srcRect l="32845" t="6607" r="19450"/>
          <a:stretch/>
        </p:blipFill>
        <p:spPr bwMode="auto">
          <a:xfrm>
            <a:off x="7358081" y="214290"/>
            <a:ext cx="1492131" cy="1428760"/>
          </a:xfrm>
          <a:prstGeom prst="hexagon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 </a:t>
            </a:r>
            <a:br>
              <a:rPr lang="ru-RU" b="1" dirty="0" smtClean="0"/>
            </a:br>
            <a:r>
              <a:rPr lang="ru-RU" b="1" dirty="0" smtClean="0"/>
              <a:t>на уровне учащегося включают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семьи в обучении детей чтению в частности и общению с детьми в целом;</a:t>
            </a:r>
          </a:p>
          <a:p>
            <a:r>
              <a:rPr lang="ru-RU" dirty="0" smtClean="0"/>
              <a:t>наличие библиотеки дома;</a:t>
            </a:r>
          </a:p>
          <a:p>
            <a:r>
              <a:rPr lang="ru-RU" dirty="0" smtClean="0"/>
              <a:t> развитие навыков чтения у ребенка до поступления в школу;</a:t>
            </a:r>
          </a:p>
          <a:p>
            <a:r>
              <a:rPr lang="ru-RU" dirty="0" smtClean="0"/>
              <a:t>научиться читать и обучаться грамоте;</a:t>
            </a:r>
          </a:p>
          <a:p>
            <a:r>
              <a:rPr lang="ru-RU" dirty="0" smtClean="0"/>
              <a:t>дополнительная мотивация при работе с текстом.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Факторы, влияющих на формирование ЧГ младших школьников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568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олимпиады и конкурсы разного уровня;</a:t>
            </a:r>
          </a:p>
          <a:p>
            <a:r>
              <a:rPr lang="ru-RU" dirty="0" smtClean="0"/>
              <a:t>классные соревнования по домашнему чтению с регулярным награждением победителей;</a:t>
            </a:r>
          </a:p>
          <a:p>
            <a:r>
              <a:rPr lang="ru-RU" dirty="0" smtClean="0"/>
              <a:t>выставки лучших ученических и творческих работ;</a:t>
            </a:r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портфолио</a:t>
            </a:r>
            <a:r>
              <a:rPr lang="ru-RU" dirty="0" smtClean="0"/>
              <a:t> детских работ и достижений;</a:t>
            </a:r>
          </a:p>
          <a:p>
            <a:r>
              <a:rPr lang="ru-RU" dirty="0" smtClean="0"/>
              <a:t> возможность выбора детьми дополнительных образовательных программ;</a:t>
            </a:r>
          </a:p>
          <a:p>
            <a:r>
              <a:rPr lang="ru-RU" dirty="0" smtClean="0"/>
              <a:t>дополнительные занятия по программам и пособиям повышенной сложности. </a:t>
            </a:r>
            <a:endParaRPr lang="ru-RU" dirty="0"/>
          </a:p>
        </p:txBody>
      </p:sp>
      <p:pic>
        <p:nvPicPr>
          <p:cNvPr id="10242" name="Picture 2" descr="C:\Users\111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72074"/>
            <a:ext cx="1177210" cy="1571636"/>
          </a:xfrm>
          <a:prstGeom prst="rect">
            <a:avLst/>
          </a:prstGeom>
          <a:noFill/>
        </p:spPr>
      </p:pic>
      <p:pic>
        <p:nvPicPr>
          <p:cNvPr id="10243" name="Picture 3" descr="C:\Users\111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1911726" cy="115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60350"/>
            <a:ext cx="4038600" cy="5865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</a:rPr>
              <a:t>Компетентность 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в </a:t>
            </a:r>
            <a:r>
              <a:rPr lang="ru-RU" sz="3000" b="1" dirty="0">
                <a:solidFill>
                  <a:srgbClr val="0070C0"/>
                </a:solidFill>
              </a:rPr>
              <a:t>планировании</a:t>
            </a:r>
            <a:br>
              <a:rPr lang="ru-RU" sz="3000" b="1" dirty="0">
                <a:solidFill>
                  <a:srgbClr val="0070C0"/>
                </a:solidFill>
              </a:rPr>
            </a:br>
            <a:r>
              <a:rPr lang="ru-RU" sz="3000" b="1" dirty="0">
                <a:solidFill>
                  <a:srgbClr val="0070C0"/>
                </a:solidFill>
              </a:rPr>
              <a:t> и подготовке </a:t>
            </a:r>
            <a:r>
              <a:rPr lang="ru-RU" sz="3000" b="1" dirty="0" smtClean="0">
                <a:solidFill>
                  <a:srgbClr val="0070C0"/>
                </a:solidFill>
              </a:rPr>
              <a:t>уроков: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rgbClr val="0070C0"/>
              </a:solidFill>
            </a:endParaRPr>
          </a:p>
          <a:p>
            <a:pPr marL="0" indent="0" algn="ctr"/>
            <a:r>
              <a:rPr lang="ru-RU" sz="2800" dirty="0" smtClean="0"/>
              <a:t>высокий </a:t>
            </a:r>
            <a:r>
              <a:rPr lang="ru-RU" sz="2800" dirty="0"/>
              <a:t>темп работы;</a:t>
            </a:r>
          </a:p>
          <a:p>
            <a:r>
              <a:rPr lang="ru-RU" sz="2800" dirty="0"/>
              <a:t>концентрация и переключение внимания детей;</a:t>
            </a:r>
          </a:p>
          <a:p>
            <a:r>
              <a:rPr lang="ru-RU" sz="2800" dirty="0"/>
              <a:t>различные формы подачи материала: фото, видео, аудио, компьютер.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260350"/>
            <a:ext cx="4038600" cy="586581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rgbClr val="0070C0"/>
                </a:solidFill>
              </a:rPr>
              <a:t>Компетенция </a:t>
            </a:r>
            <a:endParaRPr lang="ru-RU" sz="33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300" b="1" dirty="0" smtClean="0">
                <a:solidFill>
                  <a:srgbClr val="0070C0"/>
                </a:solidFill>
              </a:rPr>
              <a:t>управления классом:</a:t>
            </a:r>
          </a:p>
          <a:p>
            <a:endParaRPr lang="ru-RU" dirty="0"/>
          </a:p>
          <a:p>
            <a:r>
              <a:rPr lang="ru-RU" dirty="0"/>
              <a:t>максимальное включение всех учеников;</a:t>
            </a:r>
          </a:p>
          <a:p>
            <a:r>
              <a:rPr lang="ru-RU" dirty="0"/>
              <a:t>разнообразие форм работы и задач;</a:t>
            </a:r>
          </a:p>
          <a:p>
            <a:r>
              <a:rPr lang="ru-RU" dirty="0"/>
              <a:t>сотрудничество между учителем и детьми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самостоятельная работа в группах и уроках;</a:t>
            </a:r>
          </a:p>
          <a:p>
            <a:r>
              <a:rPr lang="ru-RU" dirty="0"/>
              <a:t>эмоциональная вовлеченность учеников;</a:t>
            </a:r>
          </a:p>
          <a:p>
            <a:r>
              <a:rPr lang="ru-RU" dirty="0"/>
              <a:t>построение общения между школьниками.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214950"/>
            <a:ext cx="1665018" cy="14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896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Использование современных технологий для развития </a:t>
            </a:r>
            <a:r>
              <a:rPr lang="ru-RU" sz="3600" b="1" dirty="0" smtClean="0">
                <a:solidFill>
                  <a:prstClr val="black"/>
                </a:solidFill>
              </a:rPr>
              <a:t>ЧГ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Технология критического мышления.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Технология креативного мышления.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2064135" cy="131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0" r="9203"/>
          <a:stretch/>
        </p:blipFill>
        <p:spPr bwMode="auto">
          <a:xfrm>
            <a:off x="7143795" y="2910437"/>
            <a:ext cx="1979113" cy="147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s://image3.slideserve.com/6044648/slide18-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20"/>
          <a:stretch/>
        </p:blipFill>
        <p:spPr bwMode="auto">
          <a:xfrm>
            <a:off x="2195736" y="4083485"/>
            <a:ext cx="4720023" cy="2742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3356992"/>
            <a:ext cx="4713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Технология продуктивного</a:t>
            </a:r>
          </a:p>
          <a:p>
            <a:r>
              <a:rPr lang="ru-RU" sz="2800" dirty="0" smtClean="0"/>
              <a:t>      чтения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9928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8115" t="17143" r="13459" b="6889"/>
          <a:stretch>
            <a:fillRect/>
          </a:stretch>
        </p:blipFill>
        <p:spPr bwMode="auto">
          <a:xfrm>
            <a:off x="190426" y="188640"/>
            <a:ext cx="8645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995" y="6102030"/>
            <a:ext cx="3712786" cy="75597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4797152"/>
            <a:ext cx="2811660" cy="13048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ЧГ в рамках ФГ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и креативного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 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6626" name="Picture 2" descr="C:\Users\111\Desktop\c1da8ff6c22ea9f3459583d4b39533064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342232" cy="485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Цель ОС ФГОС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Формирование УУД.</a:t>
            </a:r>
          </a:p>
          <a:p>
            <a:r>
              <a:rPr lang="ru-RU" sz="2400" dirty="0" smtClean="0"/>
              <a:t>Развитие компетенции у детей, как умение читать.</a:t>
            </a:r>
          </a:p>
          <a:p>
            <a:r>
              <a:rPr lang="ru-RU" sz="2400" dirty="0" smtClean="0"/>
              <a:t>Воспитание компетентного читателя, способного использовать читательскую деятельность как средство самообразования. 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Актуализация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000" dirty="0"/>
              <a:t>Вхождение РФ в число десяти ведущих стран мира по качеству общего образования 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3000" i="1" dirty="0">
                <a:solidFill>
                  <a:srgbClr val="0070C0"/>
                </a:solidFill>
              </a:rPr>
              <a:t>Указ от 21.07.2020 </a:t>
            </a:r>
          </a:p>
          <a:p>
            <a:pPr marL="0" indent="0">
              <a:buNone/>
            </a:pPr>
            <a:r>
              <a:rPr lang="ru-RU" sz="3000" i="1" dirty="0">
                <a:solidFill>
                  <a:srgbClr val="0070C0"/>
                </a:solidFill>
              </a:rPr>
              <a:t>«О национальных целях развития </a:t>
            </a:r>
            <a:endParaRPr lang="ru-RU" sz="3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i="1" dirty="0" smtClean="0">
                <a:solidFill>
                  <a:srgbClr val="0070C0"/>
                </a:solidFill>
              </a:rPr>
              <a:t>Российской </a:t>
            </a:r>
            <a:r>
              <a:rPr lang="ru-RU" sz="3000" i="1" dirty="0">
                <a:solidFill>
                  <a:srgbClr val="0070C0"/>
                </a:solidFill>
              </a:rPr>
              <a:t>Федерации на период до 2030г».</a:t>
            </a:r>
          </a:p>
          <a:p>
            <a:endParaRPr lang="ru-RU" dirty="0"/>
          </a:p>
        </p:txBody>
      </p:sp>
      <p:pic>
        <p:nvPicPr>
          <p:cNvPr id="1026" name="Picture 2" descr="C:\Users\111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692696"/>
            <a:ext cx="3078114" cy="9070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4" y="4221088"/>
            <a:ext cx="1967876" cy="17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14" y="4115941"/>
            <a:ext cx="1767606" cy="11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55" y="332656"/>
            <a:ext cx="8178356" cy="5793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Умение находить общую направленность в содержании текста и понимание его полноты.</a:t>
            </a:r>
          </a:p>
          <a:p>
            <a:r>
              <a:rPr lang="ru-RU" dirty="0" smtClean="0"/>
              <a:t>Умение найти информацию в явном виде.</a:t>
            </a:r>
          </a:p>
          <a:p>
            <a:r>
              <a:rPr lang="ru-RU" dirty="0" smtClean="0"/>
              <a:t>Умение проводить анализ содержания текста.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Умение интерпретировать, интегрировать  и обобщать информацию из нескольких отличающихся источников.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Умение осуществлять эффективный поиск, сортировку и фильтрацию большого объёма информации.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Умение оценивать качество и надежность текста.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Умение обнаруживать и устранять противоречия.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Умение критически оценивать информацию.</a:t>
            </a:r>
          </a:p>
          <a:p>
            <a:pPr>
              <a:buNone/>
            </a:pPr>
            <a:r>
              <a:rPr lang="ru-RU" b="1" dirty="0" smtClean="0"/>
              <a:t>Цель - применять полученную информацию при решении широкого круга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.znanio.ru/d5af0e/1d/f3/8213038bce4f3202e165eff31e9c9413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25958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486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Алексе́й</a:t>
            </a:r>
            <a:r>
              <a:rPr lang="ru-RU" sz="3600" dirty="0" smtClean="0"/>
              <a:t> </a:t>
            </a:r>
            <a:r>
              <a:rPr lang="ru-RU" sz="3600" dirty="0" err="1" smtClean="0"/>
              <a:t>Алексе́евич</a:t>
            </a:r>
            <a:r>
              <a:rPr lang="ru-RU" sz="3600" dirty="0" smtClean="0"/>
              <a:t> </a:t>
            </a:r>
            <a:r>
              <a:rPr lang="ru-RU" sz="3600" dirty="0" err="1" smtClean="0"/>
              <a:t>Лео́нтьев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67744" y="1412776"/>
            <a:ext cx="4968552" cy="21894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i="1" dirty="0" smtClean="0"/>
              <a:t>Советский и российский лингвист, психолог, доктор психологических наук и доктор филологических наук, действительный член РАО и АПСН.</a:t>
            </a:r>
            <a:endParaRPr lang="ru-RU" sz="2400" i="1" dirty="0"/>
          </a:p>
        </p:txBody>
      </p:sp>
      <p:pic>
        <p:nvPicPr>
          <p:cNvPr id="3074" name="Picture 2" descr="C:\Users\111\Desktop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8304" y="1196752"/>
            <a:ext cx="1368152" cy="22802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3108" y="3717032"/>
            <a:ext cx="8712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     «</a:t>
            </a:r>
            <a:r>
              <a:rPr lang="ru-RU" sz="2800" b="1" dirty="0" smtClean="0"/>
              <a:t>Функциональная грамотность </a:t>
            </a:r>
            <a:r>
              <a:rPr lang="ru-RU" sz="2800" dirty="0" smtClean="0"/>
              <a:t>– это способность </a:t>
            </a:r>
          </a:p>
          <a:p>
            <a:pPr algn="just"/>
            <a:r>
              <a:rPr lang="ru-RU" sz="2800" dirty="0" smtClean="0"/>
              <a:t>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r>
              <a:rPr lang="ru-RU" sz="2800" dirty="0" smtClean="0"/>
              <a:t>                                                                              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5" y="1412776"/>
            <a:ext cx="2520281" cy="15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Наталья Фёдоровна Виноградова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33475"/>
            <a:ext cx="6769100" cy="20383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2400" i="1" dirty="0" smtClean="0"/>
              <a:t>Советский и российский учёный в области педагогики, организатор образования, доктор педагогических наук, профессор. Член-корреспондент РАО. Заслуженный деятель науки РФ.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026" name="Picture 2" descr="C:\Users\11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132765"/>
            <a:ext cx="1727628" cy="26642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9573" y="379701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 … это   фундаментальное образование личности, которое отражает готовность человека успешно взаимодействовать с окружающим миром и самим собой, а также способность выполнять различные образовательные и жизненные задачи в процессе различных видов деятельности, умение строить социальные отношения в соответствии с моральными ценностями всего </a:t>
            </a:r>
            <a:r>
              <a:rPr lang="ru-RU" sz="2400" dirty="0" smtClean="0"/>
              <a:t>общества».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3183037"/>
            <a:ext cx="492922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Функциональная грамотность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начальной школе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Готовность успешно взаимодействовать с изменяющимся миром.</a:t>
            </a:r>
          </a:p>
          <a:p>
            <a:r>
              <a:rPr lang="ru-RU" dirty="0" smtClean="0"/>
              <a:t>Возможность решать различные задачи.</a:t>
            </a:r>
          </a:p>
          <a:p>
            <a:r>
              <a:rPr lang="ru-RU" dirty="0" smtClean="0"/>
              <a:t>Способность строить социальные отношения.</a:t>
            </a:r>
          </a:p>
          <a:p>
            <a:r>
              <a:rPr lang="ru-RU" dirty="0" smtClean="0"/>
              <a:t>Совокупность рефлексивных умений, обеспечивающих оценку своей грамотности, стремление к дальнейшему совершенствованию.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Компоненты ФГ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Интегративные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Грамотность:</a:t>
            </a:r>
          </a:p>
          <a:p>
            <a:pPr algn="ctr">
              <a:buNone/>
            </a:pPr>
            <a:r>
              <a:rPr lang="ru-RU" dirty="0" smtClean="0"/>
              <a:t>Коммуникативная</a:t>
            </a:r>
          </a:p>
          <a:p>
            <a:pPr algn="ctr">
              <a:buNone/>
            </a:pPr>
            <a:r>
              <a:rPr lang="ru-RU" dirty="0" smtClean="0"/>
              <a:t>Читательская</a:t>
            </a:r>
          </a:p>
          <a:p>
            <a:pPr algn="ctr">
              <a:buNone/>
            </a:pPr>
            <a:r>
              <a:rPr lang="ru-RU" dirty="0" smtClean="0"/>
              <a:t>Информационная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Предметные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4008" y="2564904"/>
            <a:ext cx="4041775" cy="39512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Языковая</a:t>
            </a:r>
          </a:p>
          <a:p>
            <a:pPr algn="ctr">
              <a:buNone/>
            </a:pPr>
            <a:r>
              <a:rPr lang="ru-RU" dirty="0" smtClean="0"/>
              <a:t>Литературная</a:t>
            </a:r>
          </a:p>
          <a:p>
            <a:pPr algn="ctr">
              <a:buNone/>
            </a:pPr>
            <a:r>
              <a:rPr lang="ru-RU" dirty="0" smtClean="0"/>
              <a:t>Математическая</a:t>
            </a:r>
          </a:p>
          <a:p>
            <a:pPr algn="ctr">
              <a:buNone/>
            </a:pPr>
            <a:r>
              <a:rPr lang="ru-RU" dirty="0" smtClean="0"/>
              <a:t>Естественнонаучная</a:t>
            </a:r>
          </a:p>
          <a:p>
            <a:pPr algn="ctr">
              <a:buNone/>
            </a:pPr>
            <a:r>
              <a:rPr lang="ru-RU" dirty="0" smtClean="0"/>
              <a:t>Социальная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9218" name="Picture 2" descr="C:\Users\111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4293096"/>
            <a:ext cx="3252793" cy="2436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769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Условия формирования читательской грамотности  у младших школьников   Учитель начальных классов МКОУ СОШ№1 Лыткина А.Б.</vt:lpstr>
      <vt:lpstr>Цель ОС ФГОС</vt:lpstr>
      <vt:lpstr>Слайд 3</vt:lpstr>
      <vt:lpstr>УУД</vt:lpstr>
      <vt:lpstr>Слайд 5</vt:lpstr>
      <vt:lpstr>Алексе́й Алексе́евич Лео́нтьев</vt:lpstr>
      <vt:lpstr>Наталья Фёдоровна Виноградова</vt:lpstr>
      <vt:lpstr>Функциональная грамотность  в начальной школе</vt:lpstr>
      <vt:lpstr>Компоненты ФГ</vt:lpstr>
      <vt:lpstr>Слайд 10</vt:lpstr>
      <vt:lpstr>Иса́к Дави́дович Фру́мин</vt:lpstr>
      <vt:lpstr>Школа должна:</vt:lpstr>
      <vt:lpstr>Учителю следует:</vt:lpstr>
      <vt:lpstr>Условия  на уровне учащегося включают</vt:lpstr>
      <vt:lpstr>Факторы, влияющих на формирование ЧГ младших школьников</vt:lpstr>
      <vt:lpstr>Слайд 16</vt:lpstr>
      <vt:lpstr>Использование современных технологий для развития ЧГ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Лыткина</dc:creator>
  <cp:lastModifiedBy>111</cp:lastModifiedBy>
  <cp:revision>23</cp:revision>
  <dcterms:created xsi:type="dcterms:W3CDTF">2022-03-09T12:43:01Z</dcterms:created>
  <dcterms:modified xsi:type="dcterms:W3CDTF">2022-06-07T10:54:10Z</dcterms:modified>
</cp:coreProperties>
</file>