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75" r:id="rId4"/>
    <p:sldId id="256" r:id="rId5"/>
    <p:sldId id="263" r:id="rId6"/>
    <p:sldId id="276" r:id="rId7"/>
    <p:sldId id="277" r:id="rId8"/>
    <p:sldId id="266" r:id="rId9"/>
    <p:sldId id="269" r:id="rId10"/>
    <p:sldId id="268" r:id="rId11"/>
    <p:sldId id="267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150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90" y="1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6C821-ABD4-4A5B-9DBF-1D81DC7D6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15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44940B-AF26-4F96-9950-18A19A4C6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15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ABD2C8-3C42-4792-BECD-C955A54D3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9300-8366-463C-943F-DC629A6D2298}" type="datetimeFigureOut">
              <a:rPr lang="en-150" smtClean="0"/>
              <a:t>18/11/2023</a:t>
            </a:fld>
            <a:endParaRPr lang="en-15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4BBA6-2275-43A4-9C7B-3537CDF06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DCBD79-1536-4723-BE95-DD174B545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2977-5791-4B5C-B60B-A549F6B0E91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77988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86A4E-8775-45DC-B23E-769117CD0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15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71A01C-1BA7-4622-96EE-A3B647298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15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A8E89-AE7A-4548-95DB-55E7890C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9300-8366-463C-943F-DC629A6D2298}" type="datetimeFigureOut">
              <a:rPr lang="en-150" smtClean="0"/>
              <a:t>18/11/2023</a:t>
            </a:fld>
            <a:endParaRPr lang="en-15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0A585F-456C-4723-A98E-A5B2813C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766D3-52E8-4189-BB99-44E223D57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2977-5791-4B5C-B60B-A549F6B0E91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64877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3F50DD-85C9-420E-8DFF-E67A6560EC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15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3E629A-485F-40B2-95B7-666DF4BBD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15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9F587F-DE85-4C17-80CF-8FBA62569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9300-8366-463C-943F-DC629A6D2298}" type="datetimeFigureOut">
              <a:rPr lang="en-150" smtClean="0"/>
              <a:t>18/11/2023</a:t>
            </a:fld>
            <a:endParaRPr lang="en-15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BE69C2-B66D-456D-88FE-677FC7A8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A7501A-79BE-4CB3-B3B3-E39F34220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2977-5791-4B5C-B60B-A549F6B0E91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03551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96E2C-2270-4BC0-ADA3-155B3EED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15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81476F-01E0-4145-B58F-22244FF24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15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BBDBF4-150F-47CB-82BB-011C43FB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9300-8366-463C-943F-DC629A6D2298}" type="datetimeFigureOut">
              <a:rPr lang="en-150" smtClean="0"/>
              <a:t>18/11/2023</a:t>
            </a:fld>
            <a:endParaRPr lang="en-15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78A3CD-AB10-4E16-8E47-0CE535EE9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1FD97D-8F46-4595-89E5-47EA8A51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2977-5791-4B5C-B60B-A549F6B0E91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4750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D7927-272C-42C9-9577-245A3785E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15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9EDA8-1EC9-460F-8CA5-BEF840943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53F975-1349-44E5-801B-495A500EB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9300-8366-463C-943F-DC629A6D2298}" type="datetimeFigureOut">
              <a:rPr lang="en-150" smtClean="0"/>
              <a:t>18/11/2023</a:t>
            </a:fld>
            <a:endParaRPr lang="en-15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F78601-4CA9-412E-B738-39F9D5E6B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43C8A0-0462-417C-A383-BE874870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2977-5791-4B5C-B60B-A549F6B0E91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441130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15E63-1BAE-469B-BEBC-2116D02F2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15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04E9C-94BB-42F2-8CB5-F99ED07B5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15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8ACFC9-FC21-425A-A399-BD8A39DCD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15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7DE33E-8D38-4DA8-8C41-9DBCD63A2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9300-8366-463C-943F-DC629A6D2298}" type="datetimeFigureOut">
              <a:rPr lang="en-150" smtClean="0"/>
              <a:t>18/11/2023</a:t>
            </a:fld>
            <a:endParaRPr lang="en-15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623535-46CC-448F-B2A0-650FDB0E6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A0D2DC-1D7A-4058-BEE2-1D8E7E92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2977-5791-4B5C-B60B-A549F6B0E91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55668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0FD5C-6F18-4B61-B385-D732EAEB4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15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BC73D6-5B32-4C25-AB31-62C467887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07B98A-388C-4EF6-8226-2274B7566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15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406BFE-452C-42E1-B3E8-2890F0C4C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B9A259-D78C-4581-A2BC-C28BF0380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15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C7BEFE-E71C-4E4B-A741-AB8306A10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9300-8366-463C-943F-DC629A6D2298}" type="datetimeFigureOut">
              <a:rPr lang="en-150" smtClean="0"/>
              <a:t>18/11/2023</a:t>
            </a:fld>
            <a:endParaRPr lang="en-15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00358C-89F2-4930-9248-4A03AC4E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278106-2907-4850-9821-0417DE53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2977-5791-4B5C-B60B-A549F6B0E91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872982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81752-47EA-4375-8B64-1F6CABD2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15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CA7BD2-C2C2-49C4-9ED5-ABA811031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9300-8366-463C-943F-DC629A6D2298}" type="datetimeFigureOut">
              <a:rPr lang="en-150" smtClean="0"/>
              <a:t>18/11/2023</a:t>
            </a:fld>
            <a:endParaRPr lang="en-15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A74927-4FDC-4680-8CA7-85389952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1C913D-D009-420C-BB3E-BCEAEFC52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2977-5791-4B5C-B60B-A549F6B0E91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14384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4C741D-F7E3-4F56-81B5-42422F281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9300-8366-463C-943F-DC629A6D2298}" type="datetimeFigureOut">
              <a:rPr lang="en-150" smtClean="0"/>
              <a:t>18/11/2023</a:t>
            </a:fld>
            <a:endParaRPr lang="en-15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3A6866-AC12-4182-A84A-0F5F5628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33C990-C368-4C4F-BA8D-9F2B9C60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2977-5791-4B5C-B60B-A549F6B0E91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00944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16BFB-89BE-409C-843C-49A4934E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15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4816A2-CB62-44F7-B86A-34FC219E6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15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1E3135-B5EC-45F5-A6B8-D12B4907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14ED68-169C-45F5-9E6F-ABDF1C53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9300-8366-463C-943F-DC629A6D2298}" type="datetimeFigureOut">
              <a:rPr lang="en-150" smtClean="0"/>
              <a:t>18/11/2023</a:t>
            </a:fld>
            <a:endParaRPr lang="en-15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3ACEC6-49FD-4D14-9ECB-09FAB864B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2A8E55-84E8-4AAC-A48F-F57DB94B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2977-5791-4B5C-B60B-A549F6B0E91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908662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058B0-8963-4D44-93A9-EFCE681B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15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AFAFD1-DCE2-44C9-A081-84F452FAF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15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92510C-FFF6-47FA-95CE-2BA18054A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7D47FC-5E59-4589-86C4-00AF60D57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D9300-8366-463C-943F-DC629A6D2298}" type="datetimeFigureOut">
              <a:rPr lang="en-150" smtClean="0"/>
              <a:t>18/11/2023</a:t>
            </a:fld>
            <a:endParaRPr lang="en-15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FB1D97-8243-4966-8495-EDB4CFF2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15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FE05F4-F178-4385-8E0E-81A0EE46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2977-5791-4B5C-B60B-A549F6B0E91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576826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84BC8-BD3D-42FC-A79E-8CCBC2E96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15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89D7-BBFC-48FD-B49C-539D31CEF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15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BC4B44-1B1E-4CC4-B25A-F7D057A0C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D9300-8366-463C-943F-DC629A6D2298}" type="datetimeFigureOut">
              <a:rPr lang="en-150" smtClean="0"/>
              <a:t>18/11/2023</a:t>
            </a:fld>
            <a:endParaRPr lang="en-15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9BB22-BB67-4F9B-8B4F-7D7036295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15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2E768C-FC7A-4916-A205-67B9D0B28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22977-5791-4B5C-B60B-A549F6B0E910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57569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150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learningapps.org/watch?v=pt4qqb2z522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learningapps.org/watch?v=pe00ct52t2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hyijq8uk22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learningapps.org/display?v=pw0khpwea22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learningapps.org/watch?v=piionjqdn22" TargetMode="Externa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earningapps.org/watch?v=pzacuvxxt22" TargetMode="Externa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ставить фото в рамку с грибами и лесом">
            <a:extLst>
              <a:ext uri="{FF2B5EF4-FFF2-40B4-BE49-F238E27FC236}">
                <a16:creationId xmlns:a16="http://schemas.microsoft.com/office/drawing/2014/main" id="{338DD0B7-07F6-4E86-A230-5C0B5D268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" b="4986"/>
          <a:stretch/>
        </p:blipFill>
        <p:spPr bwMode="auto">
          <a:xfrm>
            <a:off x="0" y="0"/>
            <a:ext cx="12278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BA85B9-8798-1EE5-9C7F-CAE8CE6DE275}"/>
              </a:ext>
            </a:extLst>
          </p:cNvPr>
          <p:cNvSpPr txBox="1"/>
          <p:nvPr/>
        </p:nvSpPr>
        <p:spPr>
          <a:xfrm>
            <a:off x="1177757" y="627595"/>
            <a:ext cx="57379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окружающему миру 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 классе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Съедобные и несъедобные грибы.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лес за грибами.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577DCC-F404-613C-98AF-14E997454B19}"/>
              </a:ext>
            </a:extLst>
          </p:cNvPr>
          <p:cNvSpPr txBox="1"/>
          <p:nvPr/>
        </p:nvSpPr>
        <p:spPr>
          <a:xfrm>
            <a:off x="6575376" y="4577184"/>
            <a:ext cx="56166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высшей категории МБОУ «Гимназия № 44» г. Курска</a:t>
            </a:r>
          </a:p>
          <a:p>
            <a:pPr algn="r"/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Пронина Татьяна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3258423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Как собирать и готовить грибы">
            <a:extLst>
              <a:ext uri="{FF2B5EF4-FFF2-40B4-BE49-F238E27FC236}">
                <a16:creationId xmlns:a16="http://schemas.microsoft.com/office/drawing/2014/main" id="{A91FE661-26C6-4592-92D1-CB601D0E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35" y="4021584"/>
            <a:ext cx="3588066" cy="28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61D49DC1-6187-4A67-BA0E-ED449AE7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3F147-49F2-450D-A058-686DFE4CB7FB}"/>
              </a:ext>
            </a:extLst>
          </p:cNvPr>
          <p:cNvSpPr txBox="1"/>
          <p:nvPr/>
        </p:nvSpPr>
        <p:spPr>
          <a:xfrm>
            <a:off x="1981131" y="286871"/>
            <a:ext cx="6712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Грибы-двойники</a:t>
            </a:r>
            <a:endParaRPr lang="en-150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EEEF5A-E4C4-4922-8B21-868DDFD7A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29" y="1209465"/>
            <a:ext cx="4453187" cy="294863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E8F67F-1509-4531-BBE1-9DF2B5572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39" y="1209465"/>
            <a:ext cx="4396686" cy="294863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34700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Как собирать и готовить грибы">
            <a:extLst>
              <a:ext uri="{FF2B5EF4-FFF2-40B4-BE49-F238E27FC236}">
                <a16:creationId xmlns:a16="http://schemas.microsoft.com/office/drawing/2014/main" id="{A91FE661-26C6-4592-92D1-CB601D0E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35" y="4021584"/>
            <a:ext cx="3588066" cy="28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61D49DC1-6187-4A67-BA0E-ED449AE7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E10C0C-FC70-4D24-8B85-B2006C17A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38" y="1159072"/>
            <a:ext cx="4544030" cy="297553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EEF0E5-D147-4C91-BD62-EF2564510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5" y="1159072"/>
            <a:ext cx="4528492" cy="3013896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70E5C28-87B9-41AE-90BB-5E56D5648F24}"/>
              </a:ext>
            </a:extLst>
          </p:cNvPr>
          <p:cNvSpPr txBox="1"/>
          <p:nvPr/>
        </p:nvSpPr>
        <p:spPr>
          <a:xfrm>
            <a:off x="1981131" y="286871"/>
            <a:ext cx="6712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Грибы-двойники</a:t>
            </a:r>
            <a:endParaRPr lang="en-150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29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Как собирать и готовить грибы">
            <a:extLst>
              <a:ext uri="{FF2B5EF4-FFF2-40B4-BE49-F238E27FC236}">
                <a16:creationId xmlns:a16="http://schemas.microsoft.com/office/drawing/2014/main" id="{3A86DA07-68B5-4FB6-8E7D-373A98453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35" y="4021584"/>
            <a:ext cx="3588066" cy="28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1E17AC61-74CD-4805-A2AE-9E6A4ACD3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ECB6BE-EBCE-44FA-A78C-8E865B5E9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30" y="14110"/>
            <a:ext cx="5664810" cy="6735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F730CA-ADDE-4867-B8F5-909F7EC690FA}"/>
              </a:ext>
            </a:extLst>
          </p:cNvPr>
          <p:cNvSpPr txBox="1"/>
          <p:nvPr/>
        </p:nvSpPr>
        <p:spPr>
          <a:xfrm>
            <a:off x="2122823" y="631625"/>
            <a:ext cx="57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A6E3F-91B9-4DD1-A200-A41653771FD5}"/>
              </a:ext>
            </a:extLst>
          </p:cNvPr>
          <p:cNvSpPr txBox="1"/>
          <p:nvPr/>
        </p:nvSpPr>
        <p:spPr>
          <a:xfrm>
            <a:off x="2136445" y="2499655"/>
            <a:ext cx="57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A54E9-4257-4D27-A30B-13EBB04AE88E}"/>
              </a:ext>
            </a:extLst>
          </p:cNvPr>
          <p:cNvSpPr txBox="1"/>
          <p:nvPr/>
        </p:nvSpPr>
        <p:spPr>
          <a:xfrm>
            <a:off x="2122823" y="3450698"/>
            <a:ext cx="57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2C3033-09D7-42A8-8F9B-FA2ECC1A352A}"/>
              </a:ext>
            </a:extLst>
          </p:cNvPr>
          <p:cNvSpPr txBox="1"/>
          <p:nvPr/>
        </p:nvSpPr>
        <p:spPr>
          <a:xfrm>
            <a:off x="2122823" y="5933987"/>
            <a:ext cx="57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˅</a:t>
            </a:r>
          </a:p>
        </p:txBody>
      </p:sp>
    </p:spTree>
    <p:extLst>
      <p:ext uri="{BB962C8B-B14F-4D97-AF65-F5344CB8AC3E}">
        <p14:creationId xmlns:p14="http://schemas.microsoft.com/office/powerpoint/2010/main" val="30636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Как собирать и готовить грибы">
            <a:extLst>
              <a:ext uri="{FF2B5EF4-FFF2-40B4-BE49-F238E27FC236}">
                <a16:creationId xmlns:a16="http://schemas.microsoft.com/office/drawing/2014/main" id="{B40C8DB3-8EAF-408C-9EB7-46CEA1B5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35" y="4021584"/>
            <a:ext cx="3588066" cy="28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75FF1580-294C-4403-9B93-36A6C6AD4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AD3A87-CDAD-4055-8F0B-461795E4066E}"/>
              </a:ext>
            </a:extLst>
          </p:cNvPr>
          <p:cNvSpPr txBox="1"/>
          <p:nvPr/>
        </p:nvSpPr>
        <p:spPr>
          <a:xfrm>
            <a:off x="1524001" y="92500"/>
            <a:ext cx="10178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нашли в лесу гриб, но сомневаетесь, настоящий это белый гриб или его двойник. Что нужно сделать?</a:t>
            </a:r>
            <a:endParaRPr lang="en-150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F2D6B-6991-4480-91E0-534C0991D713}"/>
              </a:ext>
            </a:extLst>
          </p:cNvPr>
          <p:cNvSpPr txBox="1"/>
          <p:nvPr/>
        </p:nvSpPr>
        <p:spPr>
          <a:xfrm>
            <a:off x="1981131" y="2024802"/>
            <a:ext cx="6326222" cy="715089"/>
          </a:xfrm>
          <a:prstGeom prst="roundRect">
            <a:avLst>
              <a:gd name="adj" fmla="val 2482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Оставить его на месте</a:t>
            </a:r>
            <a:endParaRPr lang="en-150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FACFAA-600F-4D6B-B505-EF701ED1D139}"/>
              </a:ext>
            </a:extLst>
          </p:cNvPr>
          <p:cNvSpPr txBox="1"/>
          <p:nvPr/>
        </p:nvSpPr>
        <p:spPr>
          <a:xfrm>
            <a:off x="1981131" y="3021519"/>
            <a:ext cx="6326222" cy="715089"/>
          </a:xfrm>
          <a:prstGeom prst="roundRect">
            <a:avLst>
              <a:gd name="adj" fmla="val 2074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Срезать и взять с собой</a:t>
            </a:r>
            <a:endParaRPr lang="en-150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B673BB-FD5B-476F-986D-D7A7A14D295C}"/>
              </a:ext>
            </a:extLst>
          </p:cNvPr>
          <p:cNvSpPr txBox="1"/>
          <p:nvPr/>
        </p:nvSpPr>
        <p:spPr>
          <a:xfrm>
            <a:off x="1981131" y="4018236"/>
            <a:ext cx="6326222" cy="1328023"/>
          </a:xfrm>
          <a:prstGeom prst="roundRect">
            <a:avLst/>
          </a:prstGeom>
          <a:solidFill>
            <a:srgbClr val="FFB3B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Попытаться определить его на вкус</a:t>
            </a:r>
            <a:endParaRPr lang="en-150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9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Как собирать и готовить грибы">
            <a:extLst>
              <a:ext uri="{FF2B5EF4-FFF2-40B4-BE49-F238E27FC236}">
                <a16:creationId xmlns:a16="http://schemas.microsoft.com/office/drawing/2014/main" id="{B40C8DB3-8EAF-408C-9EB7-46CEA1B5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35" y="4021584"/>
            <a:ext cx="3588066" cy="28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75FF1580-294C-4403-9B93-36A6C6AD4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6F781-B0DB-4DC3-913A-08C13F33F5A8}"/>
              </a:ext>
            </a:extLst>
          </p:cNvPr>
          <p:cNvSpPr txBox="1"/>
          <p:nvPr/>
        </p:nvSpPr>
        <p:spPr>
          <a:xfrm>
            <a:off x="1202987" y="301557"/>
            <a:ext cx="9786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полянке вы увидели мухомор. Что вы сделаете?</a:t>
            </a:r>
            <a:endParaRPr lang="en-150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30B70-9DF4-4831-BD62-12D1EB7F7923}"/>
              </a:ext>
            </a:extLst>
          </p:cNvPr>
          <p:cNvSpPr txBox="1"/>
          <p:nvPr/>
        </p:nvSpPr>
        <p:spPr>
          <a:xfrm>
            <a:off x="1653701" y="1689101"/>
            <a:ext cx="6950231" cy="752594"/>
          </a:xfrm>
          <a:prstGeom prst="roundRect">
            <a:avLst>
              <a:gd name="adj" fmla="val 2482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66725"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Пройду мимо</a:t>
            </a:r>
            <a:endParaRPr lang="en-150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D8FDA4-6632-46D6-90F7-88032788ACBD}"/>
              </a:ext>
            </a:extLst>
          </p:cNvPr>
          <p:cNvSpPr txBox="1"/>
          <p:nvPr/>
        </p:nvSpPr>
        <p:spPr>
          <a:xfrm>
            <a:off x="1653701" y="3988136"/>
            <a:ext cx="6950233" cy="1328023"/>
          </a:xfrm>
          <a:prstGeom prst="roundRect">
            <a:avLst/>
          </a:prstGeom>
          <a:solidFill>
            <a:srgbClr val="FFB3B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66725" algn="ctr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обью его палкой или ногой, так как он опасен для человека</a:t>
            </a:r>
            <a:endParaRPr lang="en-150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0E340-1E13-45AE-9B79-D4FBF822A1F7}"/>
              </a:ext>
            </a:extLst>
          </p:cNvPr>
          <p:cNvSpPr txBox="1"/>
          <p:nvPr/>
        </p:nvSpPr>
        <p:spPr>
          <a:xfrm>
            <a:off x="1653703" y="2726406"/>
            <a:ext cx="6950231" cy="752594"/>
          </a:xfrm>
          <a:prstGeom prst="roundRect">
            <a:avLst>
              <a:gd name="adj" fmla="val 248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66725"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Сорву его и покажу другим</a:t>
            </a:r>
            <a:endParaRPr lang="en-150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2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Как собирать и готовить грибы">
            <a:extLst>
              <a:ext uri="{FF2B5EF4-FFF2-40B4-BE49-F238E27FC236}">
                <a16:creationId xmlns:a16="http://schemas.microsoft.com/office/drawing/2014/main" id="{B40C8DB3-8EAF-408C-9EB7-46CEA1B5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35" y="4021584"/>
            <a:ext cx="3588066" cy="28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75FF1580-294C-4403-9B93-36A6C6AD4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613758-1934-4D16-9C22-B11ECE49B6C5}"/>
              </a:ext>
            </a:extLst>
          </p:cNvPr>
          <p:cNvSpPr txBox="1"/>
          <p:nvPr/>
        </p:nvSpPr>
        <p:spPr>
          <a:xfrm>
            <a:off x="1673157" y="690664"/>
            <a:ext cx="97471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Всё в природе взаимосвязано. Уничтожая одно, вы приносите вред многим!</a:t>
            </a:r>
            <a:endParaRPr lang="en-150" sz="5400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150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00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61D49DC1-6187-4A67-BA0E-ED449AE7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เด็กชายและหญิงทำงานเป็นกลุ่ม — ภาพเวกเตอร์สต็อก © blueringmedia #87658268">
            <a:extLst>
              <a:ext uri="{FF2B5EF4-FFF2-40B4-BE49-F238E27FC236}">
                <a16:creationId xmlns:a16="http://schemas.microsoft.com/office/drawing/2014/main" id="{EF4E8F0E-A5AD-4FA6-BE5B-841C1BDEB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892" y="4072221"/>
            <a:ext cx="4961108" cy="27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C3863-3794-4135-9ECB-26C6605DA6AC}"/>
              </a:ext>
            </a:extLst>
          </p:cNvPr>
          <p:cNvSpPr txBox="1"/>
          <p:nvPr/>
        </p:nvSpPr>
        <p:spPr>
          <a:xfrm>
            <a:off x="1527242" y="915841"/>
            <a:ext cx="94941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В группе должен быть </a:t>
            </a:r>
            <a:r>
              <a:rPr lang="ru-RU" sz="32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ответственный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150" sz="32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Работать должен </a:t>
            </a:r>
            <a:r>
              <a:rPr lang="ru-RU" sz="32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каждый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на общий результат.</a:t>
            </a:r>
            <a:endParaRPr lang="en-150" sz="32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Один говорит, другие </a:t>
            </a:r>
            <a:r>
              <a:rPr lang="ru-RU" sz="32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слушают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150" sz="32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Своё несогласие высказывай </a:t>
            </a:r>
            <a:r>
              <a:rPr lang="ru-RU" sz="32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вежливо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150" sz="32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Работать нужно так, чтобы </a:t>
            </a:r>
            <a:r>
              <a:rPr lang="ru-RU" sz="32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не мешать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другим.</a:t>
            </a:r>
            <a:endParaRPr lang="en-150" sz="32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6AFB2D-0C6A-49F0-B78E-E97B31B732DF}"/>
              </a:ext>
            </a:extLst>
          </p:cNvPr>
          <p:cNvSpPr txBox="1"/>
          <p:nvPr/>
        </p:nvSpPr>
        <p:spPr>
          <a:xfrm>
            <a:off x="2791838" y="1464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Правила работы в группе</a:t>
            </a:r>
            <a:endParaRPr lang="en-150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5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4E599DB3-6A3A-4129-DD0C-EE1A9F7B8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687857"/>
              </p:ext>
            </p:extLst>
          </p:nvPr>
        </p:nvGraphicFramePr>
        <p:xfrm>
          <a:off x="912890" y="1217605"/>
          <a:ext cx="10366220" cy="4311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3244">
                  <a:extLst>
                    <a:ext uri="{9D8B030D-6E8A-4147-A177-3AD203B41FA5}">
                      <a16:colId xmlns:a16="http://schemas.microsoft.com/office/drawing/2014/main" val="422779356"/>
                    </a:ext>
                  </a:extLst>
                </a:gridCol>
                <a:gridCol w="2073244">
                  <a:extLst>
                    <a:ext uri="{9D8B030D-6E8A-4147-A177-3AD203B41FA5}">
                      <a16:colId xmlns:a16="http://schemas.microsoft.com/office/drawing/2014/main" val="741243550"/>
                    </a:ext>
                  </a:extLst>
                </a:gridCol>
                <a:gridCol w="2073244">
                  <a:extLst>
                    <a:ext uri="{9D8B030D-6E8A-4147-A177-3AD203B41FA5}">
                      <a16:colId xmlns:a16="http://schemas.microsoft.com/office/drawing/2014/main" val="67696171"/>
                    </a:ext>
                  </a:extLst>
                </a:gridCol>
                <a:gridCol w="2073244">
                  <a:extLst>
                    <a:ext uri="{9D8B030D-6E8A-4147-A177-3AD203B41FA5}">
                      <a16:colId xmlns:a16="http://schemas.microsoft.com/office/drawing/2014/main" val="4205841141"/>
                    </a:ext>
                  </a:extLst>
                </a:gridCol>
                <a:gridCol w="2073244">
                  <a:extLst>
                    <a:ext uri="{9D8B030D-6E8A-4147-A177-3AD203B41FA5}">
                      <a16:colId xmlns:a16="http://schemas.microsoft.com/office/drawing/2014/main" val="94012849"/>
                    </a:ext>
                  </a:extLst>
                </a:gridCol>
              </a:tblGrid>
              <a:tr h="111135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 группа</a:t>
                      </a:r>
                      <a:endParaRPr lang="en-150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 группа</a:t>
                      </a:r>
                      <a:endParaRPr lang="en-150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 группа</a:t>
                      </a:r>
                      <a:endParaRPr lang="en-150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 группа</a:t>
                      </a:r>
                      <a:endParaRPr lang="en-150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 группа</a:t>
                      </a:r>
                      <a:endParaRPr lang="en-150" sz="2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106951"/>
                  </a:ext>
                </a:extLst>
              </a:tr>
              <a:tr h="1111356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en-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1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243023"/>
                  </a:ext>
                </a:extLst>
              </a:tr>
              <a:tr h="1111356">
                <a:tc>
                  <a:txBody>
                    <a:bodyPr/>
                    <a:lstStyle/>
                    <a:p>
                      <a:r>
                        <a:rPr lang="en-US" dirty="0">
                          <a:hlinkClick r:id="rId2"/>
                        </a:rPr>
                        <a:t>https://learningapps.org/watch?v=pe00ct52t22</a:t>
                      </a:r>
                      <a:endParaRPr lang="ru-RU" dirty="0"/>
                    </a:p>
                    <a:p>
                      <a:endParaRPr lang="en-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3"/>
                        </a:rPr>
                        <a:t>https://learningapps.org/watch?v=pt4qqb2z522</a:t>
                      </a:r>
                      <a:endParaRPr lang="ru-RU" dirty="0"/>
                    </a:p>
                    <a:p>
                      <a:endParaRPr lang="en-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4"/>
                        </a:rPr>
                        <a:t>https://learningapps.org/watch?v=piionjqdn22</a:t>
                      </a:r>
                      <a:endParaRPr lang="ru-RU" dirty="0"/>
                    </a:p>
                    <a:p>
                      <a:endParaRPr lang="en-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hlinkClick r:id="rId5"/>
                        </a:rPr>
                        <a:t>https://learningapps.org/display?v=pw0khpwea22</a:t>
                      </a:r>
                      <a:endParaRPr lang="ru-RU" dirty="0"/>
                    </a:p>
                    <a:p>
                      <a:endParaRPr lang="en-1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6"/>
                        </a:rPr>
                        <a:t>https://learningapps.org/watch?v=phyijq8uk22</a:t>
                      </a:r>
                      <a:endParaRPr lang="ru-RU" dirty="0"/>
                    </a:p>
                    <a:p>
                      <a:endParaRPr lang="en-1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506108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69D317-9149-1F91-FB6F-357FBCBBFE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89" y="2439368"/>
            <a:ext cx="1863648" cy="186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B20697-9F1D-9C75-8C81-1CDC518D1A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08972" y="2439368"/>
            <a:ext cx="1863647" cy="186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03E83E-2266-DB9C-F9C6-065AFC41CF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7698" y="2439368"/>
            <a:ext cx="1863646" cy="186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05101E-8339-7715-CB65-E572A92DAA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39" y="2439367"/>
            <a:ext cx="1863645" cy="1863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3EAB52-9B85-6B63-5624-7BE9761C25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863" y="2439366"/>
            <a:ext cx="1863645" cy="18636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C40E1-E7F3-CE61-B2B4-B6A47F44F214}"/>
              </a:ext>
            </a:extLst>
          </p:cNvPr>
          <p:cNvSpPr txBox="1"/>
          <p:nvPr/>
        </p:nvSpPr>
        <p:spPr>
          <a:xfrm>
            <a:off x="3453069" y="222003"/>
            <a:ext cx="5232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Задание 1</a:t>
            </a:r>
            <a:endParaRPr lang="en-150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1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13A590A-987B-4E36-B152-9FE277B7B17E}"/>
              </a:ext>
            </a:extLst>
          </p:cNvPr>
          <p:cNvGrpSpPr/>
          <p:nvPr/>
        </p:nvGrpSpPr>
        <p:grpSpPr>
          <a:xfrm>
            <a:off x="9043679" y="3681578"/>
            <a:ext cx="1596605" cy="2397780"/>
            <a:chOff x="5013019" y="2641167"/>
            <a:chExt cx="2165961" cy="3274010"/>
          </a:xfrm>
        </p:grpSpPr>
        <p:pic>
          <p:nvPicPr>
            <p:cNvPr id="1054" name="Picture 30" descr="Пытка мухомор грибов картинки, стоковые фото Пытка мухомор грибов |  Depositphotos">
              <a:extLst>
                <a:ext uri="{FF2B5EF4-FFF2-40B4-BE49-F238E27FC236}">
                  <a16:creationId xmlns:a16="http://schemas.microsoft.com/office/drawing/2014/main" id="{0801B378-A465-4A36-BA70-0A05D04143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019" y="2641167"/>
              <a:ext cx="2165961" cy="3008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D57022-00C7-4A6A-8E62-011F7FFC065E}"/>
                </a:ext>
              </a:extLst>
            </p:cNvPr>
            <p:cNvSpPr txBox="1"/>
            <p:nvPr/>
          </p:nvSpPr>
          <p:spPr>
            <a:xfrm>
              <a:off x="5147532" y="5284804"/>
              <a:ext cx="1988126" cy="630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мухомор</a:t>
              </a:r>
              <a:endParaRPr lang="en-150" sz="2400" dirty="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5C5563E-E418-43E4-A5DD-56E55252B2F1}"/>
              </a:ext>
            </a:extLst>
          </p:cNvPr>
          <p:cNvGrpSpPr/>
          <p:nvPr/>
        </p:nvGrpSpPr>
        <p:grpSpPr>
          <a:xfrm>
            <a:off x="9023213" y="3899529"/>
            <a:ext cx="1545026" cy="2063875"/>
            <a:chOff x="5204232" y="2431915"/>
            <a:chExt cx="1863822" cy="2484910"/>
          </a:xfrm>
        </p:grpSpPr>
        <p:pic>
          <p:nvPicPr>
            <p:cNvPr id="1048" name="Picture 24" descr="Кира-скрап - клипарт и рамки на прозрачном фоне">
              <a:extLst>
                <a:ext uri="{FF2B5EF4-FFF2-40B4-BE49-F238E27FC236}">
                  <a16:creationId xmlns:a16="http://schemas.microsoft.com/office/drawing/2014/main" id="{01FE79FD-505C-4A0D-846F-DC522B9B6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232" y="2431915"/>
              <a:ext cx="1863822" cy="2073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F3D03D-501B-45BA-9843-985FB046AF20}"/>
                </a:ext>
              </a:extLst>
            </p:cNvPr>
            <p:cNvSpPr txBox="1"/>
            <p:nvPr/>
          </p:nvSpPr>
          <p:spPr>
            <a:xfrm>
              <a:off x="5266633" y="4360979"/>
              <a:ext cx="1739018" cy="55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опята</a:t>
              </a:r>
              <a:endParaRPr lang="en-150" sz="24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BCC2CD4-CE61-4814-BC51-418B3F5C819E}"/>
              </a:ext>
            </a:extLst>
          </p:cNvPr>
          <p:cNvGrpSpPr/>
          <p:nvPr/>
        </p:nvGrpSpPr>
        <p:grpSpPr>
          <a:xfrm>
            <a:off x="8824215" y="3770189"/>
            <a:ext cx="1943020" cy="2309169"/>
            <a:chOff x="3362010" y="2543696"/>
            <a:chExt cx="2343938" cy="2780245"/>
          </a:xfrm>
        </p:grpSpPr>
        <p:pic>
          <p:nvPicPr>
            <p:cNvPr id="1046" name="Picture 22" descr="Подосиновик. Скачать или распечатать картинку">
              <a:extLst>
                <a:ext uri="{FF2B5EF4-FFF2-40B4-BE49-F238E27FC236}">
                  <a16:creationId xmlns:a16="http://schemas.microsoft.com/office/drawing/2014/main" id="{5F56BD0A-6980-4BD1-BF04-3F636EDA4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356" y="2543696"/>
              <a:ext cx="1436267" cy="228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015A28-D8CE-4EE0-8C6B-E00D9EC7B497}"/>
                </a:ext>
              </a:extLst>
            </p:cNvPr>
            <p:cNvSpPr txBox="1"/>
            <p:nvPr/>
          </p:nvSpPr>
          <p:spPr>
            <a:xfrm>
              <a:off x="3362010" y="4768095"/>
              <a:ext cx="2343938" cy="55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подосиновик</a:t>
              </a:r>
              <a:endParaRPr lang="en-150" sz="2400" dirty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B3B2263-49B5-4618-8492-288B5594AEC4}"/>
              </a:ext>
            </a:extLst>
          </p:cNvPr>
          <p:cNvGrpSpPr/>
          <p:nvPr/>
        </p:nvGrpSpPr>
        <p:grpSpPr>
          <a:xfrm>
            <a:off x="8950727" y="3788160"/>
            <a:ext cx="1849727" cy="1964566"/>
            <a:chOff x="787940" y="2760180"/>
            <a:chExt cx="2231395" cy="2365341"/>
          </a:xfrm>
        </p:grpSpPr>
        <p:pic>
          <p:nvPicPr>
            <p:cNvPr id="1044" name="Picture 20" descr="Грибы. Скачать или распечатать картинку">
              <a:extLst>
                <a:ext uri="{FF2B5EF4-FFF2-40B4-BE49-F238E27FC236}">
                  <a16:creationId xmlns:a16="http://schemas.microsoft.com/office/drawing/2014/main" id="{36197851-C197-4D16-9038-002211C91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940" y="2760180"/>
              <a:ext cx="2231395" cy="1968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26F470-9F8D-414B-80EC-03053FD797E4}"/>
                </a:ext>
              </a:extLst>
            </p:cNvPr>
            <p:cNvSpPr txBox="1"/>
            <p:nvPr/>
          </p:nvSpPr>
          <p:spPr>
            <a:xfrm>
              <a:off x="959836" y="4569675"/>
              <a:ext cx="1887602" cy="55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маслята</a:t>
              </a:r>
              <a:endParaRPr lang="en-150" sz="2400" dirty="0"/>
            </a:p>
          </p:txBody>
        </p:sp>
      </p:grpSp>
      <p:pic>
        <p:nvPicPr>
          <p:cNvPr id="1034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61D49DC1-6187-4A67-BA0E-ED449AE7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792E4B-68FC-46F6-9FDF-4AE2973974D8}"/>
              </a:ext>
            </a:extLst>
          </p:cNvPr>
          <p:cNvSpPr txBox="1"/>
          <p:nvPr/>
        </p:nvSpPr>
        <p:spPr>
          <a:xfrm>
            <a:off x="2233833" y="94754"/>
            <a:ext cx="45364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0" dirty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Словно в масле их головки </a:t>
            </a:r>
          </a:p>
          <a:p>
            <a:r>
              <a:rPr lang="ru-RU" sz="2800" b="0" i="0" dirty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И укрыться могут ловко. </a:t>
            </a:r>
          </a:p>
          <a:p>
            <a:r>
              <a:rPr lang="ru-RU" sz="2800" b="0" i="0" dirty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Очень славные ребята </a:t>
            </a:r>
          </a:p>
          <a:p>
            <a:r>
              <a:rPr lang="ru-RU" sz="2800" b="0" i="0" dirty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— Золотистые …</a:t>
            </a:r>
            <a:endParaRPr lang="en-150" sz="2800" dirty="0"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89E06A-D964-4F0C-B826-71EA7F21BE6D}"/>
              </a:ext>
            </a:extLst>
          </p:cNvPr>
          <p:cNvSpPr txBox="1"/>
          <p:nvPr/>
        </p:nvSpPr>
        <p:spPr>
          <a:xfrm>
            <a:off x="2233833" y="94754"/>
            <a:ext cx="45364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Я в красной шапочке расту </a:t>
            </a:r>
          </a:p>
          <a:p>
            <a:r>
              <a:rPr lang="ru-RU" sz="2800" dirty="0"/>
              <a:t>Среди корней осиновых. </a:t>
            </a:r>
          </a:p>
          <a:p>
            <a:r>
              <a:rPr lang="ru-RU" sz="2800" dirty="0"/>
              <a:t>Меня увидишь за версту</a:t>
            </a:r>
          </a:p>
          <a:p>
            <a:r>
              <a:rPr lang="ru-RU" sz="2800" dirty="0"/>
              <a:t>— Зовусь я — …</a:t>
            </a:r>
            <a:endParaRPr lang="en-150" sz="2800" dirty="0"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EC45D2-7ED5-4CC8-92D9-FBDC79229049}"/>
              </a:ext>
            </a:extLst>
          </p:cNvPr>
          <p:cNvSpPr txBox="1"/>
          <p:nvPr/>
        </p:nvSpPr>
        <p:spPr>
          <a:xfrm>
            <a:off x="2233833" y="86520"/>
            <a:ext cx="45364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У пенька на тонких ножках </a:t>
            </a:r>
          </a:p>
          <a:p>
            <a:r>
              <a:rPr lang="ru-RU" sz="2800" dirty="0"/>
              <a:t>Выросло грибов немножко. </a:t>
            </a:r>
          </a:p>
          <a:p>
            <a:r>
              <a:rPr lang="ru-RU" sz="2800" dirty="0"/>
              <a:t>Что за дружные ребята? </a:t>
            </a:r>
          </a:p>
          <a:p>
            <a:r>
              <a:rPr lang="ru-RU" sz="2800" dirty="0"/>
              <a:t>Это же грибы …</a:t>
            </a:r>
            <a:endParaRPr lang="en-150" sz="2800" dirty="0"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695E10-4C01-4B05-8771-3FEE82600F48}"/>
              </a:ext>
            </a:extLst>
          </p:cNvPr>
          <p:cNvSpPr txBox="1"/>
          <p:nvPr/>
        </p:nvSpPr>
        <p:spPr>
          <a:xfrm>
            <a:off x="2233833" y="97359"/>
            <a:ext cx="45364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2800" dirty="0"/>
              <a:t>А вот кто-то </a:t>
            </a:r>
            <a:r>
              <a:rPr lang="en-150" sz="2800" dirty="0" err="1"/>
              <a:t>важный</a:t>
            </a:r>
            <a:r>
              <a:rPr lang="en-150" sz="2800" dirty="0"/>
              <a:t> </a:t>
            </a:r>
          </a:p>
          <a:p>
            <a:r>
              <a:rPr lang="en-150" sz="2800" dirty="0"/>
              <a:t>На </a:t>
            </a:r>
            <a:r>
              <a:rPr lang="en-150" sz="2800" dirty="0" err="1"/>
              <a:t>беленькой</a:t>
            </a:r>
            <a:r>
              <a:rPr lang="en-150" sz="2800" dirty="0"/>
              <a:t> </a:t>
            </a:r>
            <a:r>
              <a:rPr lang="en-150" sz="2800" dirty="0" err="1"/>
              <a:t>ножке</a:t>
            </a:r>
            <a:r>
              <a:rPr lang="en-150" sz="2800" dirty="0"/>
              <a:t>. </a:t>
            </a:r>
          </a:p>
          <a:p>
            <a:r>
              <a:rPr lang="en-150" sz="2800" dirty="0"/>
              <a:t>Он с красной </a:t>
            </a:r>
            <a:r>
              <a:rPr lang="en-150" sz="2800" dirty="0" err="1"/>
              <a:t>шляпкой</a:t>
            </a:r>
            <a:r>
              <a:rPr lang="en-150" sz="2800" dirty="0"/>
              <a:t>, </a:t>
            </a:r>
          </a:p>
          <a:p>
            <a:r>
              <a:rPr lang="ru-RU" sz="2800" dirty="0"/>
              <a:t>На шляпке горошки.</a:t>
            </a:r>
            <a:endParaRPr lang="en-150" sz="2800" dirty="0"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B4ED8D9-AF27-405F-91FC-7CF399EE976E}"/>
              </a:ext>
            </a:extLst>
          </p:cNvPr>
          <p:cNvGrpSpPr/>
          <p:nvPr/>
        </p:nvGrpSpPr>
        <p:grpSpPr>
          <a:xfrm>
            <a:off x="9119539" y="4245240"/>
            <a:ext cx="1608431" cy="1834118"/>
            <a:chOff x="6522908" y="4464887"/>
            <a:chExt cx="1608431" cy="1834118"/>
          </a:xfrm>
        </p:grpSpPr>
        <p:pic>
          <p:nvPicPr>
            <p:cNvPr id="1028" name="Picture 4" descr="Гриб Лисичка рисунок (75 фото) » НА ДАЧЕ ФОТО">
              <a:extLst>
                <a:ext uri="{FF2B5EF4-FFF2-40B4-BE49-F238E27FC236}">
                  <a16:creationId xmlns:a16="http://schemas.microsoft.com/office/drawing/2014/main" id="{1E8161CF-9735-445E-853D-402DA59AC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2908" y="4464887"/>
              <a:ext cx="1596605" cy="1603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29723F-86DF-4AEF-8F97-DFDD34E1F034}"/>
                </a:ext>
              </a:extLst>
            </p:cNvPr>
            <p:cNvSpPr txBox="1"/>
            <p:nvPr/>
          </p:nvSpPr>
          <p:spPr>
            <a:xfrm>
              <a:off x="6689770" y="5837340"/>
              <a:ext cx="1441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лисичка</a:t>
              </a:r>
              <a:endParaRPr lang="en-150" sz="2400" dirty="0"/>
            </a:p>
          </p:txBody>
        </p:sp>
      </p:grpSp>
      <p:pic>
        <p:nvPicPr>
          <p:cNvPr id="1038" name="Picture 14" descr="Корзина для пикника №2 (40л) | Меридиан маркет">
            <a:extLst>
              <a:ext uri="{FF2B5EF4-FFF2-40B4-BE49-F238E27FC236}">
                <a16:creationId xmlns:a16="http://schemas.microsoft.com/office/drawing/2014/main" id="{C186C027-402E-4EC2-B5E6-4C23F4943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t="13566" r="7875" b="13360"/>
          <a:stretch/>
        </p:blipFill>
        <p:spPr bwMode="auto">
          <a:xfrm>
            <a:off x="7649596" y="2077483"/>
            <a:ext cx="4536489" cy="470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2611172-FC00-4B24-A509-B88A188A4548}"/>
              </a:ext>
            </a:extLst>
          </p:cNvPr>
          <p:cNvSpPr txBox="1"/>
          <p:nvPr/>
        </p:nvSpPr>
        <p:spPr>
          <a:xfrm>
            <a:off x="2233833" y="94754"/>
            <a:ext cx="45364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Стоят они в лесочке,</a:t>
            </a:r>
            <a:br>
              <a:rPr lang="ru-RU" sz="4000" dirty="0"/>
            </a:br>
            <a:r>
              <a:rPr lang="ru-RU" sz="2800" dirty="0"/>
              <a:t>В оранжевых носочках,</a:t>
            </a:r>
            <a:br>
              <a:rPr lang="ru-RU" sz="4000" dirty="0"/>
            </a:br>
            <a:r>
              <a:rPr lang="ru-RU" sz="2800" dirty="0"/>
              <a:t>Милые сестрички,</a:t>
            </a:r>
            <a:br>
              <a:rPr lang="ru-RU" sz="4000" dirty="0"/>
            </a:br>
            <a:r>
              <a:rPr lang="ru-RU" sz="2800" dirty="0"/>
              <a:t>Имя им …</a:t>
            </a:r>
            <a:endParaRPr lang="en-150" sz="4000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291A65-2092-400D-8805-3A7CE3A1C0B3}"/>
              </a:ext>
            </a:extLst>
          </p:cNvPr>
          <p:cNvSpPr txBox="1"/>
          <p:nvPr/>
        </p:nvSpPr>
        <p:spPr>
          <a:xfrm>
            <a:off x="1602794" y="262709"/>
            <a:ext cx="10335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6600"/>
                </a:solidFill>
              </a:rPr>
              <a:t>СЪЕДОБНЫЕ И </a:t>
            </a:r>
            <a:r>
              <a:rPr lang="ru-RU" sz="4800" b="1" dirty="0">
                <a:solidFill>
                  <a:srgbClr val="FF0000"/>
                </a:solidFill>
              </a:rPr>
              <a:t>НЕСЪЕДОБНЫЕ</a:t>
            </a:r>
            <a:r>
              <a:rPr lang="ru-RU" sz="4800" b="1" dirty="0">
                <a:solidFill>
                  <a:srgbClr val="006600"/>
                </a:solidFill>
              </a:rPr>
              <a:t> ГРИБЫ</a:t>
            </a:r>
            <a:endParaRPr lang="en-150" sz="4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8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533 L -0.20573 -0.22662 C -0.24857 -0.2794 -0.31016 -0.30023 -0.37357 -0.29074 C -0.44506 -0.27963 -0.50079 -0.24004 -0.53816 -0.175 L -0.71732 0.11736 " pathEditMode="relative" rAng="21300000" ptsTypes="AAA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45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3295 -0.21667 C -0.15873 -0.26528 -0.20469 -0.3 -0.253 -0.31482 C -0.30834 -0.33287 -0.35508 -0.32662 -0.39037 -0.29746 L -0.55612 -0.175 " pathEditMode="relative" rAng="600000" ptsTypes="AAA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80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6782 L -0.14571 -0.17454 C -0.17357 -0.20069 -0.21133 -0.20347 -0.24909 -0.18842 C -0.29141 -0.17106 -0.32331 -0.13889 -0.34297 -0.09491 L -0.43607 0.10347 " pathEditMode="relative" rAng="20820000" ptsTypes="AAA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8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07903 -0.10902 C -0.09453 -0.1331 -0.1207 -0.15347 -0.15 -0.1699 C -0.18268 -0.18773 -0.2108 -0.1949 -0.23099 -0.19166 L -0.32916 -0.17916 " pathEditMode="relative" rAng="1020000" ptsTypes="AAA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8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7222 L -0.06966 -0.13334 C -0.08424 -0.18009 -0.10586 -0.20394 -0.12851 -0.20394 C -0.15455 -0.20394 -0.17526 -0.18009 -0.18971 -0.13334 L -0.25859 0.07222 " pathEditMode="relative" rAng="0" ptsTypes="AAAAA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-1381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6" grpId="0"/>
      <p:bldP spid="16" grpId="1"/>
      <p:bldP spid="20" grpId="0"/>
      <p:bldP spid="20" grpId="1"/>
      <p:bldP spid="24" grpId="0"/>
      <p:bldP spid="24" grpId="1"/>
      <p:bldP spid="25" grpId="0"/>
      <p:bldP spid="25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Как собирать и готовить грибы">
            <a:extLst>
              <a:ext uri="{FF2B5EF4-FFF2-40B4-BE49-F238E27FC236}">
                <a16:creationId xmlns:a16="http://schemas.microsoft.com/office/drawing/2014/main" id="{A91FE661-26C6-4592-92D1-CB601D0E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35" y="4021584"/>
            <a:ext cx="3588066" cy="28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D1CA5F4-4524-4804-AA68-44EA3135E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509" y="2882247"/>
            <a:ext cx="2287659" cy="316144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D9BD668-BD80-4008-859B-52D70E1E4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82" y="3120220"/>
            <a:ext cx="2128129" cy="2608776"/>
          </a:xfrm>
          <a:prstGeom prst="rect">
            <a:avLst/>
          </a:prstGeom>
        </p:spPr>
      </p:pic>
      <p:pic>
        <p:nvPicPr>
          <p:cNvPr id="1034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61D49DC1-6187-4A67-BA0E-ED449AE7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5D1BC5-F4C4-42AD-8B80-32A52FC7ED78}"/>
              </a:ext>
            </a:extLst>
          </p:cNvPr>
          <p:cNvSpPr txBox="1"/>
          <p:nvPr/>
        </p:nvSpPr>
        <p:spPr>
          <a:xfrm>
            <a:off x="4469618" y="177891"/>
            <a:ext cx="2937753" cy="840105"/>
          </a:xfrm>
          <a:prstGeom prst="roundRect">
            <a:avLst>
              <a:gd name="adj" fmla="val 40473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Грибы</a:t>
            </a:r>
            <a:endParaRPr lang="en-150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94D86E-3677-4DA2-8722-1DE90BB60EE5}"/>
              </a:ext>
            </a:extLst>
          </p:cNvPr>
          <p:cNvSpPr txBox="1"/>
          <p:nvPr/>
        </p:nvSpPr>
        <p:spPr>
          <a:xfrm>
            <a:off x="1032477" y="1550504"/>
            <a:ext cx="4293141" cy="840105"/>
          </a:xfrm>
          <a:prstGeom prst="roundRect">
            <a:avLst>
              <a:gd name="adj" fmla="val 40473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съедобные</a:t>
            </a:r>
            <a:endParaRPr lang="en-150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332A0B-0BA4-40CA-9356-E67298FF9AC6}"/>
              </a:ext>
            </a:extLst>
          </p:cNvPr>
          <p:cNvSpPr txBox="1"/>
          <p:nvPr/>
        </p:nvSpPr>
        <p:spPr>
          <a:xfrm>
            <a:off x="6656540" y="1550504"/>
            <a:ext cx="4293141" cy="840105"/>
          </a:xfrm>
          <a:prstGeom prst="roundRect">
            <a:avLst>
              <a:gd name="adj" fmla="val 40473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несъедобные</a:t>
            </a:r>
            <a:endParaRPr lang="en-150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CEBF1F4A-A791-48AC-81EB-210E9222EE25}"/>
              </a:ext>
            </a:extLst>
          </p:cNvPr>
          <p:cNvCxnSpPr>
            <a:stCxn id="2" idx="2"/>
            <a:endCxn id="6" idx="0"/>
          </p:cNvCxnSpPr>
          <p:nvPr/>
        </p:nvCxnSpPr>
        <p:spPr>
          <a:xfrm flipH="1">
            <a:off x="3179048" y="1017996"/>
            <a:ext cx="2759447" cy="5325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1618DB8-AFEB-4CC9-BB03-2DAFFED59920}"/>
              </a:ext>
            </a:extLst>
          </p:cNvPr>
          <p:cNvCxnSpPr>
            <a:stCxn id="2" idx="2"/>
            <a:endCxn id="7" idx="0"/>
          </p:cNvCxnSpPr>
          <p:nvPr/>
        </p:nvCxnSpPr>
        <p:spPr>
          <a:xfrm>
            <a:off x="5938495" y="1017996"/>
            <a:ext cx="2864616" cy="5325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1F7116-AD8C-4920-A871-8A0204AC2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14" y="3120220"/>
            <a:ext cx="3823667" cy="25232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463457-7754-4415-B5C1-B67F95C3C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77" y="3109388"/>
            <a:ext cx="4319262" cy="273061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7D1252-1976-4DBE-8F14-D207D5651F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4"/>
          <a:stretch/>
        </p:blipFill>
        <p:spPr>
          <a:xfrm>
            <a:off x="6569614" y="2704558"/>
            <a:ext cx="4671442" cy="324777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94E7313-EA35-422D-B3F8-AF9E6BE8AA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8"/>
          <a:stretch/>
        </p:blipFill>
        <p:spPr>
          <a:xfrm>
            <a:off x="6569614" y="2704558"/>
            <a:ext cx="4671442" cy="32402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55CB73-3CF9-4F53-A0A5-1BE5FADEE7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"/>
          <a:stretch/>
        </p:blipFill>
        <p:spPr>
          <a:xfrm>
            <a:off x="1028468" y="2869865"/>
            <a:ext cx="4336876" cy="30614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9E583DE-068F-40E9-A031-5B3CBDA3E9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59" y="2719246"/>
            <a:ext cx="4364664" cy="32627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9B00B4-0DD2-484A-999D-B89FC414F3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7" y="2704558"/>
            <a:ext cx="4886681" cy="32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354A4613-6DE7-303A-18EE-A469A938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Как собирать и готовить грибы">
            <a:extLst>
              <a:ext uri="{FF2B5EF4-FFF2-40B4-BE49-F238E27FC236}">
                <a16:creationId xmlns:a16="http://schemas.microsoft.com/office/drawing/2014/main" id="{1F16167C-235B-246F-F87C-E20F71EE0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35" y="4021584"/>
            <a:ext cx="3588066" cy="28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DE911F-ED44-3CDE-E2C7-D10351746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44" y="1159072"/>
            <a:ext cx="3769112" cy="37691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3AF9E-D68C-3426-9623-D2943863E108}"/>
              </a:ext>
            </a:extLst>
          </p:cNvPr>
          <p:cNvSpPr txBox="1"/>
          <p:nvPr/>
        </p:nvSpPr>
        <p:spPr>
          <a:xfrm>
            <a:off x="3199572" y="389631"/>
            <a:ext cx="5232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Задание 2</a:t>
            </a:r>
            <a:endParaRPr lang="en-150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C48590-4595-56E1-CFF0-022D53609E0B}"/>
              </a:ext>
            </a:extLst>
          </p:cNvPr>
          <p:cNvSpPr txBox="1"/>
          <p:nvPr/>
        </p:nvSpPr>
        <p:spPr>
          <a:xfrm>
            <a:off x="3588065" y="5116626"/>
            <a:ext cx="5015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150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https://learningapps.org/watch?v=pzacuvxxt22</a:t>
            </a:r>
            <a:endParaRPr lang="en-150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233295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354A4613-6DE7-303A-18EE-A469A938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Как собирать и готовить грибы">
            <a:extLst>
              <a:ext uri="{FF2B5EF4-FFF2-40B4-BE49-F238E27FC236}">
                <a16:creationId xmlns:a16="http://schemas.microsoft.com/office/drawing/2014/main" id="{1F16167C-235B-246F-F87C-E20F71EE0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35" y="4021584"/>
            <a:ext cx="3588066" cy="28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3AF9E-D68C-3426-9623-D2943863E108}"/>
              </a:ext>
            </a:extLst>
          </p:cNvPr>
          <p:cNvSpPr txBox="1"/>
          <p:nvPr/>
        </p:nvSpPr>
        <p:spPr>
          <a:xfrm>
            <a:off x="6359232" y="262883"/>
            <a:ext cx="5232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Задание 3</a:t>
            </a:r>
            <a:endParaRPr lang="en-150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EE2CDB-A448-2629-1D8C-4EFE7EC0F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578" y="0"/>
            <a:ext cx="5248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01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Как собирать и готовить грибы">
            <a:extLst>
              <a:ext uri="{FF2B5EF4-FFF2-40B4-BE49-F238E27FC236}">
                <a16:creationId xmlns:a16="http://schemas.microsoft.com/office/drawing/2014/main" id="{A91FE661-26C6-4592-92D1-CB601D0E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35" y="4021584"/>
            <a:ext cx="3588066" cy="28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61D49DC1-6187-4A67-BA0E-ED449AE7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CFEF1F-FF12-47E0-AEDC-F87B531EA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617" y="1517325"/>
            <a:ext cx="4335651" cy="284872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4C3E2E-E5DD-4C63-A7D6-96663C81D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47" y="1517325"/>
            <a:ext cx="4313157" cy="2848723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D650F5-6922-4E3D-9E8D-A0220E616BEB}"/>
              </a:ext>
            </a:extLst>
          </p:cNvPr>
          <p:cNvSpPr txBox="1"/>
          <p:nvPr/>
        </p:nvSpPr>
        <p:spPr>
          <a:xfrm>
            <a:off x="1981131" y="286871"/>
            <a:ext cx="6712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Грибы-двойники</a:t>
            </a:r>
            <a:endParaRPr lang="en-150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0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Как собирать и готовить грибы">
            <a:extLst>
              <a:ext uri="{FF2B5EF4-FFF2-40B4-BE49-F238E27FC236}">
                <a16:creationId xmlns:a16="http://schemas.microsoft.com/office/drawing/2014/main" id="{A91FE661-26C6-4592-92D1-CB601D0E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35" y="4021584"/>
            <a:ext cx="3588066" cy="28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Шаблон презентации &amp;quot;Завтрак на траве&amp;quot;">
            <a:extLst>
              <a:ext uri="{FF2B5EF4-FFF2-40B4-BE49-F238E27FC236}">
                <a16:creationId xmlns:a16="http://schemas.microsoft.com/office/drawing/2014/main" id="{61D49DC1-6187-4A67-BA0E-ED449AE7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1472">
            <a:off x="-989509" y="414499"/>
            <a:ext cx="3093076" cy="14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D650F5-6922-4E3D-9E8D-A0220E616BEB}"/>
              </a:ext>
            </a:extLst>
          </p:cNvPr>
          <p:cNvSpPr txBox="1"/>
          <p:nvPr/>
        </p:nvSpPr>
        <p:spPr>
          <a:xfrm>
            <a:off x="1981131" y="286871"/>
            <a:ext cx="6712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Грибы-двойники</a:t>
            </a:r>
            <a:endParaRPr lang="en-150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434138-11F2-4FBA-BE79-DB346FB43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3" y="1298092"/>
            <a:ext cx="4351576" cy="288624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68CACF-8323-4FEA-9225-33976F127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22" y="1334833"/>
            <a:ext cx="4318100" cy="2849508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98203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337</Words>
  <Application>Microsoft Office PowerPoint</Application>
  <PresentationFormat>Широкоэкранный</PresentationFormat>
  <Paragraphs>75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Administrator</cp:lastModifiedBy>
  <cp:revision>10</cp:revision>
  <dcterms:created xsi:type="dcterms:W3CDTF">2022-01-16T10:31:31Z</dcterms:created>
  <dcterms:modified xsi:type="dcterms:W3CDTF">2023-11-18T17:03:53Z</dcterms:modified>
</cp:coreProperties>
</file>