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9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0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62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24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77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09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38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86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63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741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3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8B545-542E-4300-BA46-F18AB42BB6A0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49D3F-D303-4311-8C6E-B8AEBA981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9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980728"/>
            <a:ext cx="7776864" cy="376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800" dirty="0">
                <a:latin typeface="Times New Roman"/>
                <a:ea typeface="Calibri"/>
                <a:cs typeface="Times New Roman"/>
              </a:rPr>
              <a:t>Всем, всем – добрый день!</a:t>
            </a:r>
            <a:endParaRPr lang="ru-RU" sz="4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800" dirty="0">
                <a:latin typeface="Times New Roman"/>
                <a:ea typeface="Calibri"/>
                <a:cs typeface="Times New Roman"/>
              </a:rPr>
              <a:t>Прочь с дороги нашей, лень!</a:t>
            </a:r>
            <a:endParaRPr lang="ru-RU" sz="4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800" dirty="0">
                <a:latin typeface="Times New Roman"/>
                <a:ea typeface="Calibri"/>
                <a:cs typeface="Times New Roman"/>
              </a:rPr>
              <a:t>Не мешай трудиться,</a:t>
            </a:r>
            <a:endParaRPr lang="ru-RU" sz="4800" dirty="0">
              <a:ea typeface="Calibri"/>
              <a:cs typeface="Times New Roman"/>
            </a:endParaRPr>
          </a:p>
          <a:p>
            <a:r>
              <a:rPr lang="ru-RU" sz="4800" dirty="0">
                <a:latin typeface="Times New Roman"/>
                <a:ea typeface="Calibri"/>
              </a:rPr>
              <a:t>Не мешай учиться!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678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332656"/>
            <a:ext cx="9361040" cy="792088"/>
          </a:xfrm>
        </p:spPr>
        <p:txBody>
          <a:bodyPr>
            <a:noAutofit/>
          </a:bodyPr>
          <a:lstStyle/>
          <a:p>
            <a:pPr algn="l"/>
            <a:r>
              <a:rPr lang="ru-RU" sz="1800" dirty="0">
                <a:solidFill>
                  <a:srgbClr val="000000"/>
                </a:solidFill>
                <a:latin typeface="Verdana"/>
              </a:rPr>
              <a:t>На рисунках изображены графики функций вида  Установите соответствие между графиками функций и знаками коэффициентов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a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 и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c</a:t>
            </a:r>
            <a:r>
              <a:rPr lang="ru-RU" sz="1800" dirty="0" smtClean="0">
                <a:solidFill>
                  <a:srgbClr val="000000"/>
                </a:solidFill>
                <a:latin typeface="Verdana"/>
              </a:rPr>
              <a:t>. </a:t>
            </a:r>
            <a:br>
              <a:rPr lang="ru-RU" sz="1800" dirty="0" smtClean="0">
                <a:solidFill>
                  <a:srgbClr val="000000"/>
                </a:solidFill>
                <a:latin typeface="Verdana"/>
              </a:rPr>
            </a:br>
            <a:r>
              <a:rPr lang="ru-RU" sz="18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latin typeface="Verdana"/>
              </a:rPr>
              <a:t>                                                 Графики: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Verdana"/>
              </a:rPr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8194" name="Picture 2" descr="https://ege.sdamgia.ru/get_file?id=105506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868"/>
            <a:ext cx="1656184" cy="170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ege.sdamgia.ru/get_file?id=105505&amp;png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5" y="985661"/>
            <a:ext cx="1656185" cy="170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s://ege.sdamgia.ru/get_file?id=105504&amp;png=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671" y="985661"/>
            <a:ext cx="1651530" cy="1700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s://ege.sdamgia.ru/get_file?id=105503&amp;png=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025905"/>
            <a:ext cx="1656184" cy="170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2780928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А)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00048" y="2738887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Б)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2738887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В)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206162" y="2729685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Г)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675" y="3244334"/>
            <a:ext cx="2263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КОЭФФИЦИЕНТЫ</a:t>
            </a:r>
            <a:endParaRPr lang="ru-RU" dirty="0"/>
          </a:p>
        </p:txBody>
      </p:sp>
      <p:pic>
        <p:nvPicPr>
          <p:cNvPr id="8202" name="Picture 10" descr="a больше 0,c больше 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08" y="3729310"/>
            <a:ext cx="1552172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259094" y="-123110"/>
            <a:ext cx="62581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90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190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2=) 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204" name="Picture 12" descr="a меньше 0,c больше 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637" y="4293096"/>
            <a:ext cx="1552172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6" name="Picture 14" descr="a больше 0,c меньше 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36" y="4890512"/>
            <a:ext cx="1747151" cy="33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8" name="Picture 16" descr="a меньше 0,c меньше 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2" y="5445224"/>
            <a:ext cx="1768606" cy="3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3851920" y="32379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В таблице под каждой буквой укажите соответствующий номер.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647244"/>
              </p:ext>
            </p:extLst>
          </p:nvPr>
        </p:nvGraphicFramePr>
        <p:xfrm>
          <a:off x="3783590" y="4650244"/>
          <a:ext cx="3422572" cy="1083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643"/>
                <a:gridCol w="855643"/>
                <a:gridCol w="855643"/>
                <a:gridCol w="855643"/>
              </a:tblGrid>
              <a:tr h="54150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</a:t>
                      </a:r>
                      <a:endParaRPr lang="ru-RU" sz="2400" dirty="0"/>
                    </a:p>
                  </a:txBody>
                  <a:tcPr/>
                </a:tc>
              </a:tr>
              <a:tr h="54150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20742" y="3661378"/>
            <a:ext cx="37863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5449" y="4871214"/>
            <a:ext cx="33214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>3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4263" y="5408134"/>
            <a:ext cx="37863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>4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7506" y="4252446"/>
            <a:ext cx="33214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91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39579E-6 C 0.01094 0.00486 0.01893 0.01805 0.02987 0.02198 C 0.03664 0.02776 0.04566 0.03863 0.05348 0.04118 C 0.06528 0.05182 0.07952 0.05714 0.09289 0.06315 C 0.09931 0.06986 0.10764 0.07287 0.11546 0.07541 C 0.11945 0.08073 0.12223 0.08212 0.12761 0.08374 C 0.13334 0.08952 0.14532 0.09554 0.15261 0.09739 C 0.1573 0.10063 0.15973 0.10294 0.16494 0.10433 C 0.17466 0.11404 0.1632 0.10387 0.17431 0.10988 C 0.18212 0.11404 0.18959 0.12075 0.19792 0.12353 C 0.21164 0.1344 0.19514 0.12237 0.20834 0.12908 C 0.21424 0.13209 0.2198 0.13879 0.22587 0.14134 C 0.22917 0.14273 0.23594 0.14412 0.23594 0.14412 C 0.24132 0.14828 0.24566 0.1499 0.25139 0.15244 C 0.25521 0.1573 0.25695 0.15776 0.26181 0.15938 C 0.26285 0.16031 0.26372 0.16146 0.26476 0.16216 C 0.26667 0.16331 0.26858 0.16331 0.27014 0.1647 C 0.27136 0.16563 0.27205 0.16771 0.27327 0.16887 C 0.27414 0.16956 0.27987 0.17141 0.28021 0.17164 C 0.28421 0.17465 0.28768 0.17812 0.29184 0.17997 C 0.304 0.19269 0.28716 0.17627 0.30105 0.18529 C 0.30226 0.18622 0.30278 0.18876 0.30417 0.18945 C 0.30747 0.19107 0.31112 0.19084 0.31424 0.19223 C 0.31719 0.19362 0.31962 0.19663 0.32275 0.19778 C 0.32778 0.19963 0.33299 0.1994 0.3382 0.20056 C 0.34462 0.20356 0.35105 0.20588 0.35782 0.20727 C 0.36823 0.21698 0.38386 0.21837 0.39584 0.21976 C 0.40556 0.223 0.41146 0.22554 0.42171 0.2267 C 0.425 0.23086 0.42674 0.23271 0.42674 0.23896 " pathEditMode="relative" ptsTypes="ffffffffffffffffffffffffffff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3347E-6 C 0.02239 0.00555 0.0434 0.01619 0.06597 0.02059 C 0.08159 0.02776 0.09809 0.03678 0.11441 0.04118 C 0.12395 0.0465 0.13611 0.04696 0.14635 0.04812 C 0.15781 0.05436 0.17031 0.05344 0.18246 0.05505 C 0.19305 0.06038 0.20625 0.06061 0.21736 0.06176 C 0.22777 0.06454 0.23802 0.06593 0.24843 0.0687 C 0.27656 0.0842 0.3184 0.07888 0.34739 0.07957 C 0.40746 0.0886 0.33159 0.07772 0.50607 0.08235 C 0.50989 0.08235 0.51354 0.08582 0.51736 0.08651 C 0.53385 0.08952 0.55034 0.09253 0.56684 0.09623 C 0.57187 0.09901 0.57604 0.10039 0.58142 0.10155 C 0.58784 0.10456 0.59323 0.10687 0.6 0.10849 C 0.60764 0.11219 0.61441 0.1152 0.62257 0.11682 C 0.62899 0.1226 0.63715 0.1226 0.64427 0.1263 C 0.65416 0.13162 0.66215 0.14157 0.67205 0.14689 C 0.67569 0.14897 0.68402 0.14943 0.68645 0.14967 C 0.69878 0.15522 0.68854 0.15383 0.71232 0.15383 " pathEditMode="relative" ptsTypes="fffffffffffffffff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8.67916E-6 C 0.00244 0.00231 0.00469 0.00462 0.00712 0.00693 C 0.00973 0.00948 0.0165 0.00948 0.0165 0.00948 C 0.0316 0.01989 0.0448 0.02729 0.06181 0.03007 C 0.07848 0.0377 0.09792 0.03793 0.11546 0.04117 C 0.13125 0.04857 0.15521 0.04672 0.1731 0.04811 C 0.2481 0.0606 0.31285 0.05551 0.3948 0.05621 C 0.42848 0.07124 0.36146 0.05968 0.47726 0.06176 C 0.50122 0.06338 0.50157 0.06453 0.52882 0.06037 C 0.52987 0.06014 0.5257 0.05898 0.5257 0.05898 " pathEditMode="relative" ptsTypes="fffffffff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5.096E-6 C 0.00591 0.00116 0.01164 0.00255 0.01754 0.00394 C 0.03229 0.01204 0.04914 0.00718 0.06476 0.00949 C 0.07657 0.01366 0.08785 0.01528 0.1 0.01643 C 0.26025 0.01551 0.42084 0.01504 0.58125 0.01366 C 0.58577 0.01366 0.59462 0.00949 0.59462 0.00949 C 0.59549 0.0081 0.59566 0.00649 0.59688 0.00533 C 0.59775 0.00439 0.59914 0.00487 0.59983 0.00394 C 0.60052 0.00302 0.60018 0.0007 0.60104 5.096E-6 C 0.60261 -0.00161 0.60486 -0.00184 0.60695 -0.00277 C 0.60799 -0.00323 0.61025 -0.00416 0.61025 -0.00416 C 0.61615 -0.01618 0.60834 -0.00207 0.61528 -0.00971 C 0.61632 -0.01086 0.61632 -0.01271 0.61754 -0.01387 C 0.61823 -0.0148 0.61945 -0.01456 0.62032 -0.01526 C 0.62084 -0.01549 0.62101 -0.01618 0.62136 -0.01665 " pathEditMode="relative" ptsTypes="ffffffffffffff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634082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Verdana"/>
              </a:rPr>
              <a:t>Установите соответствие между функциями и характеристиками этих функций на отрезке [1; 7].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836712"/>
            <a:ext cx="1372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ФУНКЦИИ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95936" y="76470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ХАРАКТЕРИСТИКИ ФУНКЦИИ ИЛИ ПРОИЗВОДНОЙ</a:t>
            </a:r>
            <a:endParaRPr lang="ru-RU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А) 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y=8x плюс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021" y="1628800"/>
            <a:ext cx="1780198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Б) 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0" name="Picture 4" descr="y=x в степени 2 минус 12x плюс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35" y="2090881"/>
            <a:ext cx="2266405" cy="45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) 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2" name="Picture 6" descr="y=4x минус x в степени 2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35" y="2711216"/>
            <a:ext cx="1733953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) 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4" name="Picture 8" descr="y=17 минус 3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19" y="3480786"/>
            <a:ext cx="180020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23528" y="1628800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А) 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2106" y="2174830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Б) 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63818" y="2776282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В) 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3818" y="3480786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Г) 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491880" y="1628800"/>
            <a:ext cx="5544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1 Функция 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имеет точку максимума на отрезке [1; 7]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   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 Функция убывает на отрезке [1; 7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]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   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 Функция имеет точку минимума на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        отрезке 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[1;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7]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    Функция 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возрастает на </a:t>
            </a:r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отрезке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Verdana"/>
              </a:rPr>
              <a:t>       [</a:t>
            </a:r>
            <a:r>
              <a:rPr lang="ru-RU" sz="2000" dirty="0">
                <a:solidFill>
                  <a:srgbClr val="000000"/>
                </a:solidFill>
                <a:latin typeface="Verdana"/>
              </a:rPr>
              <a:t>1; 7]</a:t>
            </a:r>
            <a:endParaRPr lang="ru-RU" sz="2000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71487"/>
              </p:ext>
            </p:extLst>
          </p:nvPr>
        </p:nvGraphicFramePr>
        <p:xfrm>
          <a:off x="2843807" y="4365104"/>
          <a:ext cx="4680520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130"/>
                <a:gridCol w="1170130"/>
                <a:gridCol w="1170130"/>
                <a:gridCol w="11701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Б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Г</a:t>
                      </a:r>
                      <a:endParaRPr lang="ru-RU" sz="2400" dirty="0"/>
                    </a:p>
                  </a:txBody>
                  <a:tcPr/>
                </a:tc>
              </a:tr>
              <a:tr h="55091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77542" y="3480786"/>
            <a:ext cx="30168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77542" y="2785159"/>
            <a:ext cx="30168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541011" y="1640108"/>
            <a:ext cx="30168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77542" y="2308110"/>
            <a:ext cx="30168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0818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5.55556E-6 C 0.00173 0.00765 0.00295 0.01274 0.00798 0.01737 C 0.01284 0.02755 0.00642 0.01528 0.01302 0.02408 C 0.01649 0.02871 0.01701 0.0338 0.02204 0.03612 C 0.02708 0.04653 0.02048 0.03403 0.0269 0.0426 C 0.03229 0.04978 0.03576 0.05765 0.04201 0.0639 C 0.04444 0.07107 0.04843 0.07501 0.0519 0.08126 C 0.05538 0.08774 0.05711 0.09237 0.06197 0.09723 C 0.06388 0.1051 0.06163 0.09839 0.06788 0.10672 C 0.07135 0.11135 0.07864 0.12593 0.08298 0.12802 C 0.08524 0.1345 0.08767 0.13589 0.09201 0.14005 C 0.09531 0.14677 0.09809 0.15348 0.1019 0.15996 C 0.10572 0.16667 0.10434 0.16112 0.10798 0.16806 C 0.11215 0.1764 0.10711 0.17107 0.11302 0.17593 C 0.11493 0.18496 0.11215 0.17501 0.11788 0.18403 C 0.11857 0.18519 0.1184 0.18681 0.11892 0.18797 C 0.12239 0.19561 0.12135 0.19098 0.12499 0.19723 C 0.1342 0.21274 0.12638 0.20186 0.13298 0.21065 C 0.13506 0.21829 0.13263 0.21135 0.13802 0.21991 C 0.14149 0.22547 0.14305 0.23218 0.14704 0.23728 C 0.1493 0.24839 0.14687 0.24491 0.1519 0.24931 C 0.15468 0.25996 0.15711 0.272 0.16197 0.28126 C 0.16336 0.28843 0.16388 0.29422 0.16701 0.30001 C 0.16874 0.30788 0.16944 0.31343 0.17291 0.31991 C 0.17378 0.32315 0.17395 0.3264 0.17499 0.3294 C 0.17604 0.33218 0.17899 0.33728 0.17899 0.33728 C 0.18072 0.34584 0.18315 0.35417 0.18697 0.36135 C 0.18836 0.36853 0.18906 0.37454 0.19288 0.3801 C 0.19739 0.39677 0.20416 0.41343 0.21197 0.42802 C 0.21475 0.44214 0.21041 0.42501 0.21701 0.43612 C 0.22048 0.4419 0.21649 0.44769 0.22291 0.45325 C 0.22499 0.46135 0.22499 0.46714 0.22499 0.47593 " pathEditMode="relative" ptsTypes="fffffffffffffffffffffffffffffff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9005 C -0.00104 -0.07963 0.00261 -0.07848 0.01025 -0.07014 C 0.01111 -0.06922 0.01129 -0.06737 0.01216 -0.06621 C 0.02222 -0.05394 0.03455 -0.04399 0.04514 -0.03287 C 0.05556 -0.02199 0.04306 -0.03311 0.05226 -0.02084 C 0.05521 -0.0169 0.05851 -0.0132 0.06216 -0.01019 C 0.06389 -0.0088 0.06563 -0.00764 0.06719 -0.00602 C 0.07049 -0.00232 0.07292 0.00254 0.07622 0.00601 C 0.0875 0.01805 0.09792 0.03148 0.1092 0.04328 C 0.11702 0.05162 0.11163 0.04236 0.11927 0.05254 C 0.125 0.06018 0.1191 0.05601 0.12622 0.06319 C 0.13889 0.07615 0.12344 0.05694 0.13611 0.07268 C 0.14584 0.08449 0.15573 0.09652 0.16615 0.10717 C 0.17101 0.11226 0.17448 0.11736 0.18021 0.1206 C 0.18542 0.12754 0.19202 0.1324 0.19722 0.13935 C 0.20868 0.15463 0.22292 0.16689 0.23611 0.17916 C 0.24375 0.18634 0.25087 0.19513 0.2592 0.20046 C 0.26424 0.21157 0.25764 0.19907 0.26424 0.20601 C 0.26511 0.20694 0.26528 0.20879 0.26615 0.20995 C 0.26702 0.21111 0.26823 0.21157 0.26927 0.2125 C 0.27101 0.21412 0.27257 0.21574 0.27413 0.21782 C 0.27535 0.21944 0.27604 0.22176 0.27726 0.22314 C 0.27917 0.22523 0.28195 0.22569 0.2842 0.22731 C 0.2849 0.2287 0.28525 0.23032 0.28611 0.23125 C 0.28698 0.23217 0.28854 0.23171 0.28924 0.23263 C 0.29462 0.23981 0.28351 0.23426 0.29427 0.23796 C 0.29844 0.2456 0.30347 0.25092 0.3092 0.25648 C 0.31059 0.2618 0.31163 0.26412 0.31511 0.26713 C 0.31788 0.27824 0.31372 0.26435 0.31927 0.27384 C 0.31997 0.275 0.31945 0.27685 0.32014 0.27801 C 0.32222 0.28148 0.32552 0.28356 0.32726 0.28726 C 0.32952 0.29213 0.33073 0.29606 0.3342 0.2993 C 0.33577 0.30532 0.3349 0.30902 0.33924 0.3125 C 0.33993 0.31388 0.34028 0.31551 0.34115 0.31666 C 0.34202 0.31782 0.34358 0.31805 0.34427 0.31921 C 0.34497 0.32037 0.34462 0.32199 0.34514 0.32314 C 0.34636 0.32592 0.34913 0.33125 0.34913 0.33125 C 0.34948 0.3331 0.34931 0.33518 0.35018 0.33657 C 0.35122 0.33842 0.35347 0.33842 0.35417 0.34051 C 0.35538 0.34421 0.35486 0.34861 0.35521 0.35254 C 0.35486 0.36319 0.35538 0.37407 0.35417 0.38449 C 0.354 0.38588 0.35226 0.38634 0.35122 0.38588 C 0.35052 0.38564 0.35122 0.38426 0.35122 0.38333 L 0.35122 0.37268 " pathEditMode="relative" ptsTypes="ffffffffffffffffffffffffffffffffffffffffffAA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C 0.00052 0.00556 0.00174 0.0081 0.00521 0.01111 C 0.00712 0.01875 0.01216 0.02662 0.01719 0.03102 C 0.01962 0.03588 0.02101 0.04028 0.02413 0.04444 C 0.02552 0.04977 0.02657 0.05301 0.03021 0.05648 C 0.03282 0.06644 0.029 0.05463 0.0342 0.06319 C 0.03698 0.06782 0.03472 0.06921 0.03924 0.07523 C 0.03993 0.07708 0.04028 0.07894 0.04115 0.08056 C 0.04202 0.08218 0.04358 0.08287 0.04427 0.08449 C 0.04566 0.08773 0.04479 0.0919 0.04618 0.09514 C 0.04757 0.09838 0.05122 0.1044 0.05122 0.1044 C 0.05243 0.10949 0.054 0.11343 0.05625 0.11782 C 0.05729 0.12269 0.05903 0.12662 0.06111 0.13102 C 0.0632 0.14236 0.06407 0.16111 0.06927 0.17107 C 0.07066 0.17917 0.07101 0.18519 0.07518 0.1912 C 0.07726 0.19931 0.07986 0.20671 0.08125 0.21505 C 0.0816 0.21898 0.08143 0.22315 0.08212 0.22708 C 0.08247 0.2287 0.08386 0.2294 0.0842 0.23102 C 0.08629 0.24074 0.08577 0.24745 0.08924 0.25648 C 0.09132 0.28588 0.08889 0.27569 0.09219 0.28843 C 0.09115 0.30857 0.09115 0.30093 0.09115 0.31111 " pathEditMode="relative" ptsTypes="ffffffffffffffffffffA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C 0.00105 0.00209 0.00296 0.00533 0.00296 0.00811 C 0.00296 0.03473 0.00244 0.06135 0.00191 0.08797 C 0.00174 0.09676 -0.00399 0.11783 -0.00902 0.12269 C -0.01163 0.13264 -0.00781 0.12084 -0.01302 0.1294 C -0.01579 0.13426 -0.0144 0.13588 -0.01909 0.14005 C -0.02013 0.14514 -0.02187 0.14977 -0.02309 0.15463 C -0.02482 0.16158 -0.025 0.16852 -0.02795 0.17477 C -0.03003 0.18565 -0.02708 0.17477 -0.03298 0.18403 C -0.03472 0.18681 -0.03541 0.19375 -0.03611 0.19723 C -0.0368 0.20047 -0.03732 0.20348 -0.03802 0.20672 C -0.03836 0.20811 -0.03906 0.21065 -0.03906 0.21065 L -0.03298 0.20278 " pathEditMode="relative" ptsTypes="fffffffffffAA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57606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Verdana"/>
              </a:rPr>
              <a:t>В таблице показаны доходы и расходы фирмы за 5 месяцев.</a:t>
            </a:r>
            <a:br>
              <a:rPr lang="ru-RU" sz="2000" dirty="0">
                <a:solidFill>
                  <a:srgbClr val="000000"/>
                </a:solidFill>
                <a:latin typeface="Verdana"/>
              </a:rPr>
            </a:b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  <a:br>
              <a:rPr lang="ru-RU" dirty="0">
                <a:solidFill>
                  <a:srgbClr val="000000"/>
                </a:solidFill>
                <a:latin typeface="Verdana"/>
              </a:rPr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620107"/>
              </p:ext>
            </p:extLst>
          </p:nvPr>
        </p:nvGraphicFramePr>
        <p:xfrm>
          <a:off x="1619672" y="620688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</a:rPr>
                        <a:t>Месяц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</a:rPr>
                        <a:t>Доход, тыс. руб.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</a:rPr>
                        <a:t>Расход, тыс. руб.</a:t>
                      </a:r>
                    </a:p>
                  </a:txBody>
                  <a:tcPr marL="30480" marR="30480" marT="30480" marB="3048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Март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130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110</a:t>
                      </a:r>
                    </a:p>
                  </a:txBody>
                  <a:tcPr marL="30480" marR="30480" marT="30480" marB="3048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Апрель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120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115</a:t>
                      </a:r>
                    </a:p>
                  </a:txBody>
                  <a:tcPr marL="30480" marR="30480" marT="30480" marB="3048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Май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110</a:t>
                      </a:r>
                    </a:p>
                  </a:txBody>
                  <a:tcPr marL="30480" marR="30480" marT="30480" marB="3048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Июнь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120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80</a:t>
                      </a:r>
                    </a:p>
                  </a:txBody>
                  <a:tcPr marL="30480" marR="30480" marT="30480" marB="3048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Июль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</a:rPr>
                        <a:t>80</a:t>
                      </a: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</a:p>
                  </a:txBody>
                  <a:tcPr marL="30480" marR="30480" marT="30480" marB="3048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299695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Пользуясь таблицей, поставьте в соответствие каждому из указанных месяцев характеристику доходов и расходов в этом месяце.</a:t>
            </a:r>
          </a:p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789040"/>
            <a:ext cx="2088232" cy="2117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МЕСЯЦЫ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А) апрель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Б) май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В) июнь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Г) июль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3799320"/>
            <a:ext cx="64087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Verdana"/>
              </a:rPr>
              <a:t>ХАРАКТЕРИСТИКИ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   Расход в этом месяце превысил доход.</a:t>
            </a:r>
          </a:p>
          <a:p>
            <a:pPr algn="just"/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   Наименьший расход в период с апреля по июль.</a:t>
            </a:r>
          </a:p>
          <a:p>
            <a:pPr algn="just"/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   Расход в этом месяце больше, чем расход в предыдущем.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   Доход в этом месяце больше, чем доход в предыдущем.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58183" y="4077072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11760" y="4581128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89705" y="5091981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3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58183" y="5722005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70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1111E-6 C -0.00069 0.00139 -0.00104 0.00301 -0.00191 0.00416 C -0.00277 0.00532 -0.00416 0.00555 -0.00503 0.00671 C -0.00573 0.00787 -0.00521 0.00972 -0.00607 0.01065 C -0.00798 0.01273 -0.01076 0.01227 -0.01302 0.01342 C -0.01493 0.01736 -0.021 0.02268 -0.021 0.02268 C -0.0217 0.02407 -0.02222 0.02569 -0.02291 0.02685 C -0.02378 0.02824 -0.02517 0.02916 -0.02604 0.03078 C -0.02934 0.0368 -0.03038 0.04259 -0.03507 0.04676 C -0.03698 0.05555 -0.03402 0.0456 -0.03993 0.05347 C -0.04062 0.0544 -0.04027 0.05648 -0.04097 0.0574 C -0.04201 0.05879 -0.04357 0.05926 -0.04496 0.06018 C -0.04566 0.06157 -0.04618 0.06319 -0.04705 0.06412 C -0.04791 0.06504 -0.0493 0.06458 -0.05 0.06551 C -0.05521 0.07245 -0.04514 0.06736 -0.05503 0.07083 C -0.05781 0.07847 -0.05816 0.07546 -0.06302 0.08009 C -0.06371 0.08148 -0.06389 0.0831 -0.06493 0.08403 C -0.06666 0.08565 -0.071 0.0868 -0.071 0.0868 C -0.07465 0.09421 -0.08107 0.09213 -0.08698 0.09213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6 C -0.00312 0.01157 -0.00486 0.02731 -0.01007 0.03726 C -0.01163 0.04421 -0.0184 0.05856 -0.02291 0.06249 C -0.02534 0.06736 -0.02691 0.06874 -0.03107 0.0706 C -0.03298 0.07893 -0.03021 0.07083 -0.03507 0.07592 C -0.03593 0.07685 -0.03611 0.0787 -0.03698 0.07986 C -0.03941 0.08333 -0.04271 0.08634 -0.046 0.08796 C -0.04843 0.09467 -0.05 0.09398 -0.05503 0.09722 C -0.05659 0.10347 -0.06076 0.10972 -0.06493 0.11319 C -0.06736 0.12268 -0.06527 0.11967 -0.06996 0.12384 C -0.07135 0.12939 -0.07118 0.13263 -0.075 0.13587 C -0.07639 0.14166 -0.07847 0.14259 -0.08298 0.14259 " pathEditMode="relative" ptsTypes="fffffffffff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8.88889E-6 C -0.00191 -0.00185 -0.00451 -0.00277 -0.00607 -0.00532 C -0.00677 -0.00648 -0.00642 -0.00833 -0.00694 -0.00949 C -0.00781 -0.01111 -0.00902 -0.01203 -0.01007 -0.01342 C -0.01076 -0.01527 -0.01111 -0.01712 -0.01198 -0.01874 C -0.01284 -0.02036 -0.01423 -0.02106 -0.01493 -0.02268 C -0.01736 -0.02847 -0.01632 -0.03078 -0.01996 -0.03611 C -0.02205 -0.04398 -0.02066 -0.05023 -0.02604 -0.05462 C -0.02743 -0.06273 -0.03489 -0.07199 -0.04097 -0.07476 C -0.04375 -0.07986 -0.04548 -0.07986 -0.05 -0.08148 C -0.05225 -0.08981 -0.04913 -0.08124 -0.05503 -0.08796 C -0.0559 -0.08911 -0.05607 -0.09097 -0.05694 -0.09212 C -0.05781 -0.09328 -0.05902 -0.09374 -0.06007 -0.09467 C -0.06076 -0.09606 -0.06111 -0.09768 -0.06198 -0.09861 C -0.06284 -0.09953 -0.06423 -0.09907 -0.06493 -0.09999 C -0.07118 -0.10833 -0.06302 -0.10347 -0.06996 -0.10671 C -0.07343 -0.1155 -0.07621 -0.11342 -0.08298 -0.11597 C -0.08732 -0.11481 -0.08559 -0.11481 -0.08802 -0.11481 " pathEditMode="relative" ptsTypes="fffffffffffffffff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C -0.00225 -0.00833 -0.00486 -0.0081 -0.01007 -0.01203 C -0.01215 -0.01365 -0.01371 -0.01666 -0.01597 -0.01736 C -0.01944 -0.01828 -0.02604 -0.02129 -0.02604 -0.02129 C -0.02639 -0.02268 -0.02604 -0.02453 -0.02691 -0.02523 C -0.02986 -0.02801 -0.03368 -0.0287 -0.03698 -0.03055 C -0.03889 -0.03171 -0.04097 -0.0324 -0.04305 -0.03333 C -0.04409 -0.03379 -0.046 -0.03472 -0.046 -0.03472 C -0.04757 -0.04074 -0.05156 -0.04537 -0.05607 -0.04652 C -0.0585 -0.05185 -0.06076 -0.05162 -0.06493 -0.05463 C -0.06632 -0.06018 -0.06944 -0.06041 -0.07205 -0.06527 C -0.07291 -0.07106 -0.07656 -0.08449 -0.08194 -0.07731 " pathEditMode="relative" ptsTypes="fffffffffffA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shareslide.ru/img/thumbs/683c0ec0d1b378150c0e1841a38ea9b3-800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912"/>
            <a:ext cx="8762128" cy="6571596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52320" y="6233176"/>
            <a:ext cx="1427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Ответ: 9</a:t>
            </a:r>
            <a:endParaRPr lang="ru-RU" sz="2800" b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87624" y="4437112"/>
            <a:ext cx="6978545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619672" y="4437112"/>
            <a:ext cx="0" cy="129614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7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shareslide.ru/img/thumbs/95c9fe99aada726483a5674c92365448-800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8712968" cy="653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92280" y="6381328"/>
            <a:ext cx="1026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</a:t>
            </a:r>
            <a:r>
              <a:rPr lang="ru-RU" b="1" dirty="0" smtClean="0"/>
              <a:t>4 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013183" y="19888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35730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10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26717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0072" y="25649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3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19794" y="2366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1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3" grpId="0"/>
      <p:bldP spid="12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51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772400" cy="1470025"/>
          </a:xfrm>
          <a:noFill/>
        </p:spPr>
        <p:txBody>
          <a:bodyPr/>
          <a:lstStyle/>
          <a:p>
            <a:r>
              <a:rPr lang="ru-RU" dirty="0" smtClean="0"/>
              <a:t>Анализ графиков и диаграмм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11 класс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Подготовка к ГВЭ по математике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2022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5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4966" y="0"/>
            <a:ext cx="871296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0" dirty="0" smtClean="0">
                <a:solidFill>
                  <a:srgbClr val="000000"/>
                </a:solidFill>
                <a:effectLst/>
                <a:latin typeface="Verdana"/>
              </a:rPr>
              <a:t>На графике показан процесс разогрева двигателя легкового автомобиля. На оси абсцисс откладывается время в минутах, прошедшее с момента запуска двигателя, на оси ординат — температура двигателя в градусах Цельсия. </a:t>
            </a:r>
            <a:r>
              <a:rPr lang="ru-RU" sz="1600" dirty="0" smtClean="0">
                <a:solidFill>
                  <a:srgbClr val="000000"/>
                </a:solidFill>
                <a:latin typeface="Verdana"/>
              </a:rPr>
              <a:t>В каждом примере надо н</a:t>
            </a:r>
            <a:r>
              <a:rPr lang="ru-RU" sz="1600" i="0" dirty="0" smtClean="0">
                <a:solidFill>
                  <a:srgbClr val="000000"/>
                </a:solidFill>
                <a:effectLst/>
                <a:latin typeface="Verdana"/>
              </a:rPr>
              <a:t>ажимать на правильный ответ.</a:t>
            </a:r>
          </a:p>
          <a:p>
            <a:pPr algn="just"/>
            <a:r>
              <a:rPr lang="ru-RU" b="1" i="0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  <a:endParaRPr lang="ru-RU" b="1" i="0" dirty="0">
              <a:solidFill>
                <a:srgbClr val="000000"/>
              </a:solidFill>
              <a:effectLst/>
              <a:latin typeface="Verdana"/>
            </a:endParaRPr>
          </a:p>
        </p:txBody>
      </p:sp>
      <p:pic>
        <p:nvPicPr>
          <p:cNvPr id="3074" name="Picture 2" descr="https://ege.sdamgia.ru/get_file?id=105434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227" y="1052736"/>
            <a:ext cx="3369729" cy="269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3752706"/>
            <a:ext cx="88569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0" i="0" dirty="0" smtClean="0">
                <a:solidFill>
                  <a:srgbClr val="000000"/>
                </a:solidFill>
                <a:effectLst/>
                <a:latin typeface="Verdana"/>
              </a:rPr>
              <a:t>Пользуясь графиком, поставьте в соответствие каждому интервалу времени характеристику процесса разогрева двигателя на этом интервале.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0816" y="4402021"/>
            <a:ext cx="21932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0" dirty="0" smtClean="0">
                <a:solidFill>
                  <a:srgbClr val="000000"/>
                </a:solidFill>
                <a:effectLst/>
                <a:latin typeface="Verdana"/>
              </a:rPr>
              <a:t>ИНТЕРВАЛЫ ВРЕМЕНИ</a:t>
            </a:r>
            <a:endParaRPr lang="ru-RU" sz="1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35996" y="4402020"/>
            <a:ext cx="28216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0" dirty="0" smtClean="0">
                <a:solidFill>
                  <a:srgbClr val="000000"/>
                </a:solidFill>
                <a:effectLst/>
                <a:latin typeface="Verdana"/>
              </a:rPr>
              <a:t>ХАРАКТЕРИСТИКИ ПРОЦЕССА</a:t>
            </a:r>
            <a:endParaRPr lang="ru-RU" sz="1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679020"/>
            <a:ext cx="1596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А) 0−2 мин.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5574" y="5216519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Б) 2–4 мин.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4686" y="5700377"/>
            <a:ext cx="1556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В) 4–6 мин.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2072" y="6255246"/>
            <a:ext cx="1677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Г) 8–10 мин.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6187" y="4713696"/>
            <a:ext cx="46783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температура росла медленнее всего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375936" y="5191314"/>
            <a:ext cx="2626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температура падала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196268" y="5710213"/>
            <a:ext cx="4386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 температура росла быстрее всего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63557" y="6264211"/>
            <a:ext cx="4342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температура не превышала 40 °С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004091" y="5191314"/>
            <a:ext cx="30168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981763" y="4717314"/>
            <a:ext cx="30168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05648" y="5710213"/>
            <a:ext cx="30168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04091" y="6255246"/>
            <a:ext cx="30168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1096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48148E-6 C -0.00104 -0.00139 -0.00191 -0.00301 -0.00312 -0.00394 C -0.00468 -0.0051 -0.00677 -0.00533 -0.00816 -0.00672 C -0.01145 -0.00996 -0.01163 -0.01389 -0.01614 -0.01597 C -0.01718 -0.01736 -0.01805 -0.01875 -0.01909 -0.01991 C -0.02031 -0.02107 -0.02187 -0.0213 -0.02309 -0.02269 C -0.02395 -0.02361 -0.02413 -0.0257 -0.025 -0.02662 C -0.02586 -0.02755 -0.02708 -0.02732 -0.02812 -0.02801 C -0.03194 -0.03056 -0.03402 -0.03472 -0.03802 -0.03727 C -0.04184 -0.04236 -0.0467 -0.04468 -0.05104 -0.04931 C -0.05729 -0.05602 -0.06232 -0.06158 -0.07014 -0.06389 C -0.07343 -0.06852 -0.07482 -0.06875 -0.07916 -0.0706 C -0.08194 -0.07662 -0.08975 -0.08218 -0.09514 -0.08403 C -0.10225 -0.09028 -0.09878 -0.08866 -0.10503 -0.09074 C -0.11059 -0.09792 -0.11111 -0.10116 -0.11909 -0.10394 C -0.12048 -0.10533 -0.12152 -0.10718 -0.12309 -0.1081 C -0.12465 -0.10903 -0.12656 -0.1081 -0.12812 -0.10926 C -0.12916 -0.11019 -0.12899 -0.1125 -0.13003 -0.11343 C -0.1309 -0.11435 -0.13211 -0.11412 -0.13316 -0.11459 C -0.14114 -0.12246 -0.13732 -0.12037 -0.14409 -0.12269 C -0.15885 -0.13426 -0.14132 -0.1213 -0.15312 -0.12801 C -0.15764 -0.13056 -0.15486 -0.13079 -0.15902 -0.13472 C -0.16128 -0.13681 -0.16389 -0.13797 -0.16614 -0.14005 C -0.16875 -0.14537 -0.16996 -0.14931 -0.17309 -0.15463 C -0.175 -0.16412 -0.17257 -0.15648 -0.17812 -0.16389 C -0.18246 -0.16968 -0.18368 -0.17801 -0.18906 -0.18264 C -0.19218 -0.18843 -0.19479 -0.19306 -0.19913 -0.19722 C -0.20451 -0.20903 -0.19722 -0.19514 -0.20416 -0.20255 C -0.2052 -0.20347 -0.20503 -0.20579 -0.20607 -0.20672 C -0.2085 -0.2088 -0.21145 -0.20926 -0.21406 -0.21065 C -0.21892 -0.21297 -0.21927 -0.21922 -0.22413 -0.2213 C -0.2283 -0.22685 -0.23264 -0.23241 -0.23802 -0.23588 C -0.23298 -0.22917 -0.23211 -0.22593 -0.225 -0.22269 C -0.22083 -0.21875 -0.21927 -0.21597 -0.21215 -0.2213 C -0.21093 -0.22222 -0.21302 -0.22662 -0.21302 -0.22662 " pathEditMode="relative" ptsTypes="fffffffffffffffffff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C -0.01805 0.00116 -0.02205 0.00208 -0.03698 0.00787 C -0.03923 0.00995 -0.04184 0.01088 -0.04392 0.0132 C -0.05017 0.02014 -0.04114 0.01574 -0.05 0.01875 C -0.05243 0.0257 -0.05399 0.02454 -0.05903 0.02801 C -0.06302 0.03611 -0.08212 0.03958 -0.08993 0.0412 C -0.09531 0.04491 -0.09757 0.0456 -0.10399 0.04653 C -0.11944 0.0537 -0.13455 0.05556 -0.15087 0.05741 C -0.15746 0.05995 -0.16319 0.06366 -0.16996 0.06528 C -0.18385 0.075 -0.16875 0.06551 -0.2059 0.0706 C -0.23281 0.07431 -0.18958 0.07338 -0.21892 0.07338 " pathEditMode="relative" ptsTypes="ffffffffff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-0.03003 0.01412 -0.05451 0.00185 -0.09305 0.00139 C -0.09948 -0.00463 -0.096 -0.00255 -0.11007 -0.00278 C -0.14375 -0.00347 -0.17725 -0.00347 -0.21093 -0.00394 C -0.21232 -0.0044 -0.21354 -0.00579 -0.21493 -0.00533 C -0.21614 -0.00486 -0.21614 -0.00255 -0.21701 -0.00139 C -0.21718 -0.00116 -0.21771 -0.00139 -0.21805 -0.00139 " pathEditMode="relative" ptsTypes="ffffff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6.2963E-6 C 0.0073 0.01504 -0.00243 0.02036 -0.00816 0.02916 C -0.01354 0.03726 -0.0085 0.03217 -0.01406 0.03726 C -0.01684 0.04259 -0.01892 0.04189 -0.02309 0.04513 C -0.03333 0.053 -0.04236 0.06203 -0.05416 0.06527 C -0.06284 0.07384 -0.07413 0.07846 -0.08402 0.08379 C -0.08593 0.08471 -0.08715 0.08703 -0.08906 0.08796 C -0.09201 0.08934 -0.09809 0.0905 -0.09809 0.0905 C -0.10347 0.0949 -0.10781 0.09698 -0.11406 0.0986 C -0.12239 0.10671 -0.13402 0.10948 -0.14409 0.1118 C -0.15121 0.11666 -0.15833 0.12314 -0.16614 0.12522 C -0.17326 0.13009 -0.18038 0.13379 -0.18802 0.13726 C -0.19166 0.14397 -0.19809 0.14768 -0.20416 0.1493 C -0.20555 0.15022 -0.20694 0.15092 -0.20816 0.15184 C -0.21024 0.15346 -0.21406 0.15717 -0.21406 0.15717 C -0.21545 0.16249 -0.2151 0.15995 -0.2151 0.16527 " pathEditMode="relative" ptsTypes="fffffffffffffffA">
                                      <p:cBhvr>
                                        <p:cTn id="2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000" b="0" i="0" dirty="0" smtClean="0">
                <a:solidFill>
                  <a:srgbClr val="000000"/>
                </a:solidFill>
                <a:effectLst/>
                <a:latin typeface="Verdana"/>
              </a:rPr>
              <a:t>На рисунке изображён график функции, к которому проведены касательные в четырёх точках.</a:t>
            </a:r>
            <a:endParaRPr lang="ru-RU" sz="2000" dirty="0"/>
          </a:p>
        </p:txBody>
      </p:sp>
      <p:pic>
        <p:nvPicPr>
          <p:cNvPr id="4098" name="Picture 2" descr="https://ege.sdamgia.ru/get_file?id=105575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836712"/>
            <a:ext cx="3384376" cy="218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323863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Ниже указаны значения производной в данных точках. Пользуясь графиком, поставьте в соответствие каждой точке значение производной в ней.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4090129"/>
            <a:ext cx="889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0" dirty="0" smtClean="0">
                <a:solidFill>
                  <a:srgbClr val="000000"/>
                </a:solidFill>
                <a:effectLst/>
                <a:latin typeface="Verdana"/>
              </a:rPr>
              <a:t>ТОЧКИ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93590" y="4104664"/>
            <a:ext cx="25811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0" dirty="0" smtClean="0">
                <a:solidFill>
                  <a:srgbClr val="000000"/>
                </a:solidFill>
                <a:effectLst/>
                <a:latin typeface="Verdana"/>
              </a:rPr>
              <a:t>ЗНАЧЕНИЯ ПРОИЗВОДНОЙ</a:t>
            </a:r>
            <a:endParaRPr lang="ru-RU" sz="1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403899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А) </a:t>
            </a:r>
            <a:r>
              <a:rPr lang="en-US" b="0" i="1" dirty="0" smtClean="0">
                <a:solidFill>
                  <a:srgbClr val="000000"/>
                </a:solidFill>
                <a:effectLst/>
                <a:latin typeface="Verdana"/>
              </a:rPr>
              <a:t>K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0136" y="4869160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Б) </a:t>
            </a:r>
            <a:r>
              <a:rPr lang="en-US" b="0" i="1" dirty="0" smtClean="0">
                <a:solidFill>
                  <a:srgbClr val="000000"/>
                </a:solidFill>
                <a:effectLst/>
                <a:latin typeface="Verdana"/>
              </a:rPr>
              <a:t>L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60140" y="5445224"/>
            <a:ext cx="688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В) </a:t>
            </a:r>
            <a:r>
              <a:rPr lang="en-US" b="0" i="1" dirty="0" smtClean="0">
                <a:solidFill>
                  <a:srgbClr val="000000"/>
                </a:solidFill>
                <a:effectLst/>
                <a:latin typeface="Verdana"/>
              </a:rPr>
              <a:t>M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1319" y="6021288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Г) </a:t>
            </a:r>
            <a:r>
              <a:rPr lang="en-US" b="0" i="1" dirty="0" smtClean="0">
                <a:solidFill>
                  <a:srgbClr val="000000"/>
                </a:solidFill>
                <a:effectLst/>
                <a:latin typeface="Verdana"/>
              </a:rPr>
              <a:t>N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23268" y="4397190"/>
            <a:ext cx="567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 −4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18097" y="4873712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3</a:t>
            </a:r>
            <a:endParaRPr lang="ru-RU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) 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4875" y="537855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2/3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643078" y="6021288"/>
            <a:ext cx="7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/>
              </a:rPr>
              <a:t>−0,5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341392" y="4403899"/>
            <a:ext cx="30168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341392" y="4873712"/>
            <a:ext cx="30168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341392" y="5357450"/>
            <a:ext cx="30168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41392" y="6021288"/>
            <a:ext cx="30168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618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C -0.00937 0.00417 -0.0118 0.00417 -0.02396 0.00532 C -0.06649 0.01713 -0.09601 0.01134 -0.14809 0.01204 C -0.15382 0.01343 -0.16041 0.01667 -0.16597 0.01736 C -0.17552 0.01875 -0.19496 0.01991 -0.19496 0.01991 C -0.20555 0.02477 -0.21493 0.025 -0.22604 0.02662 C -0.24166 0.02894 -0.25729 0.03241 -0.27309 0.03472 C -0.28906 0.03982 -0.30469 0.04051 -0.32101 0.04144 C -0.35139 0.04931 -0.3309 0.04514 -0.38298 0.04676 C -0.39774 0.05232 -0.41319 0.05046 -0.42812 0.05463 C -0.43177 0.05949 -0.43021 0.05718 -0.43298 0.06134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059 -0.00903 -0.10556 -0.00486 -0.13403 -0.00648 C -0.14861 -0.00833 -0.16354 -0.01203 -0.17795 -0.01597 C -0.1842 -0.02014 -0.18802 -0.02129 -0.19497 -0.02268 C -0.20087 -0.02847 -0.20625 -0.02778 -0.21302 -0.03055 C -0.22274 -0.03472 -0.23212 -0.03773 -0.24201 -0.0412 C -0.24878 -0.04745 -0.25608 -0.04907 -0.26406 -0.05069 C -0.26979 -0.05555 -0.27517 -0.05625 -0.28194 -0.05717 C -0.29948 -0.07268 -0.28316 -0.05926 -0.33698 -0.06134 C -0.34271 -0.06157 -0.34826 -0.06227 -0.35399 -0.0625 C -0.36927 -0.06319 -0.38472 -0.06342 -0.4 -0.06389 C -0.40729 -0.0706 -0.42344 -0.07315 -0.43194 -0.07315 " pathEditMode="relative" ptsTypes="fffffffffff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3.7037E-6 C -0.00972 0.00463 0.00574 -0.00232 -0.01996 0.00278 C -0.02117 0.00301 -0.02169 0.00509 -0.02291 0.00532 C -0.02621 0.00625 -0.02968 0.00625 -0.03298 0.00671 C -0.04062 0.00764 -0.0559 0.00926 -0.0559 0.00926 C -0.06579 0.01389 -0.07569 0.01366 -0.08593 0.01597 C -0.09808 0.01875 -0.10954 0.02129 -0.12187 0.02268 C -0.13697 0.02685 -0.15242 0.03148 -0.16788 0.03333 C -0.1769 0.03449 -0.19496 0.03611 -0.19496 0.03611 C -0.20572 0.04166 -0.21857 0.04051 -0.22985 0.04143 C -0.23576 0.04236 -0.24027 0.04583 -0.24583 0.04676 C -0.24878 0.04722 -0.26909 0.0493 -0.26996 0.0493 C -0.28159 0.05324 -0.29288 0.05486 -0.30485 0.05602 C -0.3111 0.06157 -0.31423 0.06041 -0.32291 0.06134 C -0.34843 0.07014 -0.32985 0.06528 -0.38593 0.06412 C -0.39288 0.06481 -0.39826 0.0662 -0.40485 0.06805 C -0.41006 0.07454 -0.41197 0.07361 -0.41996 0.07477 C -0.42378 0.07616 -0.42725 0.07847 -0.4309 0.08009 C -0.43211 0.08333 -0.43367 0.08611 -0.43489 0.08935 C -0.43541 0.09051 -0.43593 0.09329 -0.43593 0.09329 " pathEditMode="relative" ptsTypes="fffffffffffffffffff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C -0.00139 -0.00648 -0.00538 -0.00532 -0.00989 -0.00671 C -0.01267 -0.01018 -0.0125 -0.01111 -0.01597 -0.01203 C -0.01996 -0.01319 -0.02795 -0.01481 -0.02795 -0.01481 C -0.03732 -0.02083 -0.04982 -0.02014 -0.05989 -0.02129 C -0.11337 -0.02685 -0.05017 -0.02338 -0.14687 -0.02546 C -0.16319 -0.02731 -0.18073 -0.03102 -0.19687 -0.03472 C -0.2033 -0.04004 -0.2125 -0.04004 -0.21996 -0.04143 C -0.22552 -0.04514 -0.23038 -0.04514 -0.23594 -0.04815 C -0.24219 -0.05139 -0.24531 -0.05324 -0.25191 -0.05463 C -0.25625 -0.05764 -0.26042 -0.05787 -0.26493 -0.05995 C -0.26597 -0.06041 -0.26701 -0.06065 -0.26788 -0.06134 C -0.26892 -0.06203 -0.26979 -0.06365 -0.27101 -0.06412 C -0.27413 -0.06574 -0.2776 -0.06574 -0.2809 -0.06666 C -0.29305 -0.07615 -0.30712 -0.08009 -0.32101 -0.08148 C -0.33055 -0.0875 -0.34253 -0.08634 -0.35295 -0.08796 C -0.38715 -0.08727 -0.40816 -0.08125 -0.43698 -0.08796 C -0.43837 -0.08935 -0.44305 -0.09213 -0.43698 -0.09213 C -0.43663 -0.09213 -0.43698 -0.0912 -0.43698 -0.09074 " pathEditMode="relative" ptsTypes="ffffffffffffffffff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260648"/>
            <a:ext cx="5328592" cy="2736304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Verdana"/>
              </a:rPr>
              <a:t>На рисунке изображён график функции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y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 =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f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(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 x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). Числа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a, b, c, d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 и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e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 задают на оси </a:t>
            </a:r>
            <a:r>
              <a:rPr lang="ru-RU" sz="1800" i="1" dirty="0">
                <a:solidFill>
                  <a:srgbClr val="000000"/>
                </a:solidFill>
                <a:latin typeface="Verdana"/>
              </a:rPr>
              <a:t>x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 четыре интервала. Пользуясь графиком, поставьте в </a:t>
            </a:r>
            <a:r>
              <a:rPr lang="ru-RU" sz="1800" dirty="0" err="1">
                <a:solidFill>
                  <a:srgbClr val="000000"/>
                </a:solidFill>
                <a:latin typeface="Verdana"/>
              </a:rPr>
              <a:t>cоответствие</a:t>
            </a:r>
            <a:r>
              <a:rPr lang="ru-RU" sz="1800" dirty="0">
                <a:solidFill>
                  <a:srgbClr val="000000"/>
                </a:solidFill>
                <a:latin typeface="Verdana"/>
              </a:rPr>
              <a:t> каждому интервалу характеристику функции или её производной.</a:t>
            </a:r>
            <a:endParaRPr lang="ru-RU" sz="1800" dirty="0"/>
          </a:p>
        </p:txBody>
      </p:sp>
      <p:pic>
        <p:nvPicPr>
          <p:cNvPr id="4098" name="Picture 2" descr="https://ege.sdamgia.ru/get_file?id=105436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42" y="364083"/>
            <a:ext cx="3134822" cy="278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1618" y="3431000"/>
            <a:ext cx="23541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ИНТЕРВАЛЫ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А) (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a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;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b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)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 (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b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;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c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)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 (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c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;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d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)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 (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d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;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e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3428999"/>
            <a:ext cx="64087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ЗНАЧЕНИЯ ПРОИЗВОДНОЙ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производная отрицательна на всём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интервале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производная положительна в начале интервала и отрицательна в конце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интервала</a:t>
            </a:r>
          </a:p>
          <a:p>
            <a:pPr algn="just"/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функция отрицательна в начале интервала и положительна в конце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интервала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4)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производная положительна на всём интервале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4933" y="3708868"/>
            <a:ext cx="301686" cy="369332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04933" y="4219848"/>
            <a:ext cx="30168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04933" y="5086798"/>
            <a:ext cx="30168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14072" y="5912022"/>
            <a:ext cx="30168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7786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7 C -0.00347 0.00718 -0.01528 0.01459 -0.02101 0.02014 C -0.02361 0.02546 -0.02552 0.02523 -0.03003 0.02662 C -0.03281 0.03241 -0.03628 0.03241 -0.04097 0.03472 C -0.04497 0.04213 -0.04931 0.03843 -0.05503 0.04398 C -0.06094 0.04954 -0.06806 0.05255 -0.075 0.05463 C -0.07604 0.05556 -0.07674 0.05695 -0.07795 0.05741 C -0.08021 0.05834 -0.08299 0.05718 -0.08507 0.0588 C -0.08628 0.05972 -0.08507 0.06273 -0.08594 0.06412 C -0.08681 0.06574 -0.08854 0.06574 -0.08993 0.06667 C -0.0941 0.07222 -0.09774 0.07153 -0.10295 0.07477 C -0.10538 0.07639 -0.10833 0.08148 -0.11094 0.08148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C -0.00225 -0.01157 0.00104 -0.00116 -0.00399 -0.00671 C -0.01111 -0.01482 -0.00312 -0.01042 -0.01007 -0.01343 C -0.01076 -0.01528 -0.01093 -0.01736 -0.01198 -0.01875 C -0.01441 -0.02199 -0.01875 -0.02153 -0.02205 -0.02269 C -0.0283 -0.025 -0.0335 -0.02778 -0.03993 -0.0294 C -0.046 -0.03357 -0.05225 -0.03773 -0.05902 -0.04005 C -0.06441 -0.04491 -0.06632 -0.0456 -0.07205 -0.04815 C -0.07482 -0.05394 -0.08021 -0.05417 -0.08507 -0.05602 C -0.08975 -0.06088 -0.0934 -0.06088 -0.09896 -0.06273 C -0.10416 -0.06759 -0.10972 -0.06458 -0.11493 -0.06945 C -0.11597 -0.07361 -0.1158 -0.07778 -0.11892 -0.08009 " pathEditMode="relative" ptsTypes="fffffffffff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C -0.00538 -0.01041 -0.00868 -0.00741 -0.02014 -0.00926 C -0.02517 -0.01088 -0.02882 -0.01227 -0.03402 -0.01319 C -0.03958 -0.01805 -0.04184 -0.01759 -0.04913 -0.01852 C -0.05677 -0.02199 -0.06406 -0.02454 -0.07205 -0.02662 C -0.07864 -0.03241 -0.09027 -0.0368 -0.09809 -0.03866 C -0.10052 -0.04375 -0.09878 -0.04259 -0.10312 -0.04259 " pathEditMode="relative" ptsTypes="ffffff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1.85185E-6 C -0.00036 -0.00324 0.00017 -0.00648 -0.00088 -0.00949 C -0.0014 -0.01088 -0.00313 -0.01088 -0.004 -0.01204 C -0.00834 -0.01782 -0.00643 -0.01643 -0.01303 -0.01875 C -0.01615 -0.02523 -0.02275 -0.02824 -0.02796 -0.03218 C -0.03473 -0.03727 -0.04081 -0.04282 -0.04793 -0.04676 C -0.05192 -0.05208 -0.05747 -0.05555 -0.06303 -0.05741 C -0.06615 -0.06042 -0.06945 -0.0618 -0.07293 -0.06412 C -0.07674 -0.06667 -0.079 -0.07083 -0.08299 -0.07338 C -0.08386 -0.07685 -0.08786 -0.08472 -0.08994 -0.0868 C -0.09237 -0.08912 -0.09793 -0.09213 -0.09793 -0.09213 C -0.09619 -0.07616 -0.09549 -0.08542 -0.10296 -0.08542 " pathEditMode="relative" ptsTypes="fffffffffff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114300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Verdana"/>
              </a:rPr>
              <a:t>На графике изображена зависимость скорости движения легкового автомобиля на пути между двумя городами от времени. На вертикальной оси отмечена скорость в км/ч, на горизонтальной — время в часах, прошедшее с начала движения автомобиля.</a:t>
            </a:r>
            <a:endParaRPr lang="ru-RU" sz="1800" dirty="0"/>
          </a:p>
        </p:txBody>
      </p:sp>
      <p:pic>
        <p:nvPicPr>
          <p:cNvPr id="1026" name="Picture 2" descr="https://ege.sdamgia.ru/get_file?id=105468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21" y="1412776"/>
            <a:ext cx="395536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55976" y="18448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Пользуясь графиком, поставьте в соответствие каждому интервалу времени характеристику движения автомобиля на этом интервале.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440" y="364502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ИНТЕРВАЛЫ ВРЕМЕНИ</a:t>
            </a:r>
          </a:p>
          <a:p>
            <a:pPr algn="just"/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А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 второй час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пути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 третий час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пути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 четвёртый час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пути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 пятый час пути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0168" y="3645024"/>
            <a:ext cx="5337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ХАРАКТЕРИСТИКИ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ДВИЖЕНИЯ</a:t>
            </a:r>
          </a:p>
          <a:p>
            <a:pPr algn="ctr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автомобиль не разгонялся и некоторое время ехал с постоянной скоростью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скорость автомобиля постоянно снижалась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автомобиль сделал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остановку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 скорость автомобиля достигла максимума за всё время движения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9325" y="4221088"/>
            <a:ext cx="30168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84469" y="4699997"/>
            <a:ext cx="30168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84469" y="5301208"/>
            <a:ext cx="30168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01613" y="5861015"/>
            <a:ext cx="30168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42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092 C -0.00503 0.00394 -0.0092 0.00185 -0.01319 -0.00509 C -0.01684 -0.00347 -0.01996 -0.00116 -0.02326 0.00162 C -0.04982 0.00116 -0.07656 0.00139 -0.10312 0.00023 C -0.10555 0.00023 -0.11024 -0.00231 -0.11024 -0.00231 C -0.11128 -0.00185 -0.11319 -0.00092 -0.11319 -0.00092 L -0.1052 -0.00231 " pathEditMode="relative" ptsTypes="fffff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C -0.00035 0.00532 -0.00018 0.01065 -0.00087 0.01597 C -0.00104 0.01759 -0.00243 0.01852 -0.00295 0.01991 C -0.00521 0.02592 -0.00591 0.03356 -0.00799 0.04004 C -0.00972 0.0456 -0.00903 0.04699 -0.01302 0.05069 C -0.01406 0.05717 -0.01528 0.06273 -0.01788 0.06805 C -0.01927 0.07523 -0.02327 0.08495 -0.02795 0.08935 C -0.02934 0.09491 -0.03386 0.10092 -0.03802 0.10278 C -0.03959 0.10995 -0.04792 0.11389 -0.05295 0.11736 C -0.05816 0.12824 -0.05122 0.11551 -0.05799 0.12268 C -0.06459 0.12963 -0.05486 0.1243 -0.06302 0.12801 C -0.06632 0.13102 -0.06754 0.13449 -0.07101 0.13727 C -0.07448 0.14954 -0.07118 0.14699 -0.07795 0.1493 C -0.08334 0.16041 -0.09896 0.16342 -0.10799 0.16944 " pathEditMode="relative" ptsTypes="fffffffffffff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C -0.00608 0.00278 -0.00208 -0.00162 -0.00799 -0.00394 C -0.01059 -0.01736 -0.0066 -0.00324 -0.01215 -0.01065 C -0.01858 -0.01921 -0.0099 -0.01389 -0.01701 -0.01736 C -0.01771 -0.01921 -0.01806 -0.02106 -0.0191 -0.02269 C -0.01979 -0.02384 -0.02135 -0.02407 -0.02205 -0.02523 C -0.02448 -0.02917 -0.02135 -0.02986 -0.025 -0.03333 C -0.02795 -0.03634 -0.03368 -0.03773 -0.03715 -0.04005 C -0.04045 -0.04676 -0.04948 -0.04954 -0.05504 -0.05208 C -0.05868 -0.05903 -0.06476 -0.06088 -0.07014 -0.06528 C -0.07066 -0.06644 -0.07326 -0.07245 -0.07413 -0.07338 C -0.07587 -0.07546 -0.08004 -0.0787 -0.08004 -0.0787 C -0.08299 -0.08426 -0.08819 -0.08472 -0.09306 -0.08657 C -0.0934 -0.08796 -0.09306 -0.09005 -0.0941 -0.09074 C -0.09601 -0.09213 -0.09948 -0.08588 -0.1 -0.08542 C -0.10104 -0.08426 -0.10313 -0.08264 -0.10313 -0.08264 " pathEditMode="relative" ptsTypes="fffffffffffffff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C -0.00087 -0.01018 8.33333E-7 -0.01342 -0.00503 -0.02014 C -0.0066 -0.02592 -0.00608 -0.0287 -0.01007 -0.03217 C -0.01128 -0.0375 -0.01233 -0.04514 -0.0151 -0.04953 C -0.0158 -0.05069 -0.02535 -0.06227 -0.02604 -0.06273 C -0.02917 -0.06458 -0.03281 -0.06504 -0.03594 -0.06666 C -0.03958 -0.06875 -0.04236 -0.07176 -0.04601 -0.07338 C -0.04635 -0.07477 -0.04618 -0.07662 -0.04705 -0.07731 C -0.04948 -0.07916 -0.05503 -0.08009 -0.05503 -0.08009 C -0.05851 -0.08333 -0.06094 -0.08403 -0.0651 -0.08541 C -0.0658 -0.08403 -0.06701 -0.08148 -0.06701 -0.08148 " pathEditMode="relative" ptsTypes="ffffffffff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pPr algn="l"/>
            <a:r>
              <a:rPr lang="ru-RU" sz="1800" dirty="0">
                <a:solidFill>
                  <a:srgbClr val="000000"/>
                </a:solidFill>
                <a:latin typeface="Verdana"/>
              </a:rPr>
              <a:t>На рисунке точками изображено атмосферное давление в городе N на протяжении трёх суток с 4 по 6 апреля 2013 года. в течение суток давление измеряется 4 раза: ночью (00:00), утром (06:00), днём (12:00) и вечером (18:00). По горизонтали указывается время суток и дата, по вертикали — давление в миллиметрах ртутного столба. Для наглядности точки соединены линиями.</a:t>
            </a:r>
            <a:endParaRPr lang="ru-RU" sz="1800" dirty="0"/>
          </a:p>
        </p:txBody>
      </p:sp>
      <p:pic>
        <p:nvPicPr>
          <p:cNvPr id="4098" name="Picture 2" descr="https://ege.sdamgia.ru/get_file?id=105471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5572125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496" y="4076726"/>
            <a:ext cx="9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Пользуясь рисунком, поставьте в соответствие каждому из указанных периодов времени характеристику давления в городе N в течение этого периода.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528" y="501613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ПЕРИОДЫ ВРЕМЕНИ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А) ночь 4 апреля (с 0 до 6 часов)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 день 5 апреля (с 12 до 18 часов)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 ночь 6 апреля (с 0 до 6 часов)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 утро 6 апреля (с 6 до 12 часов)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32580" y="50000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ХАРАКТЕРИСТИКИ ДАВЛЕНИЯ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наибольший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рост давления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 давление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достигло 758 мм рт. ст.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давление не менялось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 наименьший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рост давления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32580" y="5229200"/>
            <a:ext cx="288862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600" b="1" dirty="0"/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9428" y="5585517"/>
            <a:ext cx="288862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2</a:t>
            </a:r>
            <a:endParaRPr lang="ru-RU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39428" y="5884071"/>
            <a:ext cx="288862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3</a:t>
            </a:r>
            <a:endParaRPr lang="ru-RU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32580" y="6154904"/>
            <a:ext cx="288862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600" dirty="0" smtClean="0"/>
              <a:t>4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2016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C -0.00382 0.01412 -0.00156 0.02986 -0.00504 0.04398 C -0.00642 0.05717 -0.00382 0.07893 -0.01406 0.08518 C -0.01441 0.08703 -0.01406 0.08912 -0.01493 0.09051 C -0.01858 0.09652 -0.0309 0.09884 -0.03594 0.1 C -0.03733 0.09953 -0.03889 0.09977 -0.03993 0.09861 C -0.0408 0.09768 -0.04028 0.0956 -0.04097 0.09467 C -0.04427 0.09027 -0.04392 0.0956 -0.04392 0.09189 " pathEditMode="relative" ptsTypes="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85185E-6 C 0.00383 -0.00718 0.004 -0.01111 -0.00294 -0.0132 C -0.00642 -0.01621 -0.00919 -0.02037 -0.01301 -0.02269 C -0.01544 -0.02408 -0.0184 -0.02408 -0.021 -0.02523 C -0.02655 -0.03658 -0.01787 -0.02083 -0.02794 -0.03056 C -0.0309 -0.03333 -0.02899 -0.03681 -0.0309 -0.04005 C -0.03246 -0.04283 -0.03576 -0.04329 -0.03801 -0.04398 C -0.04426 -0.04097 -0.04235 -0.04306 -0.04496 -0.04005 " pathEditMode="relative" ptsTypes="fffffff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3.7037E-6 C -0.00798 0.00301 -0.00138 0.01204 -0.00485 0.01597 C -0.00694 0.01829 -0.01024 0.0176 -0.01301 0.01852 C -0.01423 0.02454 -0.01735 0.02477 -0.021 0.02801 C -0.0236 0.03334 -0.02708 0.0338 -0.0309 0.03727 C -0.03315 0.04144 -0.03419 0.0426 -0.03801 0.0426 " pathEditMode="relative" ptsTypes="fffff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C -0.00122 -0.01505 -0.00191 -0.0456 -0.01302 -0.05602 C -0.01406 -0.06273 -0.01389 -0.06551 -0.01806 -0.06922 C -0.01875 -0.0706 -0.01927 -0.07199 -0.02014 -0.07315 C -0.02101 -0.07431 -0.0224 -0.07477 -0.02309 -0.07593 C -0.02379 -0.07709 -0.02344 -0.07894 -0.02413 -0.07986 C -0.02517 -0.08125 -0.02708 -0.08125 -0.02813 -0.08264 " pathEditMode="relative" ptsTypes="ffffff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1008112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Verdana"/>
              </a:rPr>
              <a:t>На рисунке показано изменение температуры воздуха на протяжении суток. По горизонтали указывается время суток, по вертикали — значение температуры в градусах Цельсия.</a:t>
            </a:r>
            <a:endParaRPr lang="ru-RU" sz="1800" dirty="0"/>
          </a:p>
        </p:txBody>
      </p:sp>
      <p:pic>
        <p:nvPicPr>
          <p:cNvPr id="5122" name="Picture 2" descr="https://ege.sdamgia.ru/get_file?id=105472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85031"/>
            <a:ext cx="45434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216" y="3775856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Пользуясь диаграммой, установите связь между промежутками времени и характером изменения температуры.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920" y="4434998"/>
            <a:ext cx="3805008" cy="2117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ПРОМЕЖУТКИ ВРЕМЕНИ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А) 00:00−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06:00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Б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 09:00−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12:00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В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 12:00−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15:00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Г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 18:00−00:00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4509120"/>
            <a:ext cx="56771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Verdana"/>
              </a:rPr>
              <a:t>ХАРАКТЕР ИЗМЕНЕНИЯ ТЕМПЕРАТУРЫ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Температура снижалась быстрее всего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 Температура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снижалась медленнее всего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 Температура росла быстрее всего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Verdana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   Температура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росла медленнее всего</a:t>
            </a:r>
            <a:endParaRPr lang="ru-RU" b="0" i="0" dirty="0">
              <a:solidFill>
                <a:srgbClr val="000000"/>
              </a:solidFill>
              <a:effectLst/>
              <a:latin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4878006"/>
            <a:ext cx="288862" cy="338554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1</a:t>
            </a:r>
            <a:endParaRPr lang="ru-RU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47864" y="5259910"/>
            <a:ext cx="30168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47864" y="5687440"/>
            <a:ext cx="30168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347864" y="6147226"/>
            <a:ext cx="30168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850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1.11111E-6 C 0.00331 0.00741 0.0007 0.0081 -0.00399 0.01204 C -0.00468 0.01342 -0.0052 0.01504 -0.00607 0.01597 C -0.00694 0.0169 -0.00833 0.01643 -0.00902 0.01736 C -0.01527 0.02569 -0.00711 0.02083 -0.01406 0.02407 C -0.01475 0.02592 -0.0151 0.02801 -0.01614 0.0294 C -0.01683 0.03032 -0.0184 0.02986 -0.01909 0.03079 C -0.02013 0.03217 -0.01996 0.03472 -0.021 0.03611 C -0.02274 0.03842 -0.02586 0.03866 -0.02812 0.04004 C -0.03142 0.04444 -0.03385 0.04676 -0.03801 0.0493 C -0.04079 0.05509 -0.04426 0.0581 -0.04913 0.05995 C -0.05364 0.06458 -0.05798 0.06597 -0.06301 0.06944 C -0.06544 0.07407 -0.0651 0.07685 -0.06909 0.0787 C -0.07048 0.08403 -0.07256 0.08356 -0.07604 0.0868 C -0.07951 0.09329 -0.08333 0.09768 -0.08906 0.1 C -0.09235 0.10671 -0.09774 0.10602 -0.10312 0.10949 C -0.11197 0.11551 -0.12499 0.12546 -0.13506 0.12546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C -0.01389 -0.00139 -0.01736 -0.00625 -0.03108 -0.00787 C -0.03646 -0.01296 -0.04948 -0.01805 -0.05608 -0.01991 C -0.05903 -0.02592 -0.0632 -0.02639 -0.06806 -0.02778 C -0.07518 -0.03449 -0.08247 -0.03819 -0.09097 -0.0412 C -0.0967 -0.04629 -0.10452 -0.0456 -0.11111 -0.04791 C -0.1191 -0.05486 -0.12656 -0.05324 -0.13698 -0.05324 " pathEditMode="relative" ptsTypes="ffffff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C -0.00799 -0.00301 0.0026 0.00185 -0.00608 -0.00648 C -0.00782 -0.0081 -0.01598 -0.0118 -0.0191 -0.01319 C -0.025 -0.01597 -0.03195 -0.01574 -0.03802 -0.01713 C -0.0474 -0.01921 -0.05677 -0.02176 -0.06615 -0.02384 C -0.0724 -0.02523 -0.07882 -0.02639 -0.08507 -0.02801 C -0.0908 -0.0294 -0.09514 -0.03333 -0.10105 -0.03449 C -0.1099 -0.03866 -0.09601 -0.03171 -0.10816 -0.03981 C -0.11007 -0.04097 -0.11407 -0.04259 -0.11407 -0.04259 C -0.11441 -0.04398 -0.11424 -0.0456 -0.11511 -0.04653 C -0.11927 -0.05046 -0.13299 -0.05324 -0.13611 -0.05324 " pathEditMode="relative" ptsTypes="ffffffffff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C -0.00486 -0.00232 -0.01511 0.00092 -0.0191 0.00138 C -0.03976 0.00092 -0.06042 0.00115 -0.08108 2.96296E-6 C -0.08542 -0.00024 -0.08976 -0.00209 -0.0941 -0.00278 C -0.1 -0.00371 -0.11198 -0.00533 -0.11198 -0.00533 C -0.12031 -0.00811 -0.11667 -0.00973 -0.12709 -0.00811 C -0.12847 -0.00718 -0.12986 -0.00672 -0.13108 -0.00533 C -0.1349 -0.00093 -0.13125 -0.00139 -0.13403 -0.00139 " pathEditMode="relative" ptsTypes="fffffff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solidFill>
                  <a:srgbClr val="000000"/>
                </a:solidFill>
                <a:latin typeface="Verdana"/>
              </a:rPr>
              <a:t>Установите соответствие между графиками линейных функций и угловыми коэффициентами прямых.</a:t>
            </a:r>
            <a:endParaRPr lang="ru-RU" sz="1800" dirty="0"/>
          </a:p>
        </p:txBody>
      </p:sp>
      <p:pic>
        <p:nvPicPr>
          <p:cNvPr id="6154" name="Picture 10" descr="https://ege.sdamgia.ru/get_file?id=105498&amp;png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12" y="1017344"/>
            <a:ext cx="1919232" cy="190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s://ege.sdamgia.ru/get_file?id=105679&amp;png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064083"/>
            <a:ext cx="1872208" cy="186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s://ege.sdamgia.ru/get_file?id=105497&amp;png=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074028"/>
            <a:ext cx="188362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https://ege.sdamgia.ru/get_file?id=105495&amp;png=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056332"/>
            <a:ext cx="1919232" cy="190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5912" y="526363"/>
            <a:ext cx="11849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Verdana"/>
              </a:rPr>
              <a:t>ГРАФИКИ</a:t>
            </a:r>
            <a:endParaRPr lang="ru-RU" sz="1600" dirty="0"/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215912" y="3366860"/>
            <a:ext cx="3636008" cy="28981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63480" rIns="91440" bIns="63480" numCol="1" anchor="ctr" anchorCtr="0" compatLnSpc="1">
            <a:prstTxWarp prst="textNoShape">
              <a:avLst/>
            </a:prstTxWarp>
            <a:spAutoFit/>
          </a:bodyPr>
          <a:lstStyle>
            <a:lvl1pPr indent="1190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19063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УГЛОВЫЕ КОЭФФИЦИЕНТЫ</a:t>
            </a:r>
          </a:p>
          <a:p>
            <a:pPr marL="0" marR="0" lvl="0" indent="119063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 4/3 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19063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-5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19063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-0,8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19063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 1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54896" y="2971882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А)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68101" y="2997528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Б)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78065" y="2997528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В)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41742" y="2997528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Г)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3573016"/>
            <a:ext cx="522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Запишите в ответ цифры, расположив их в порядке, соответствующем буквам:</a:t>
            </a: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173783"/>
              </p:ext>
            </p:extLst>
          </p:nvPr>
        </p:nvGraphicFramePr>
        <p:xfrm>
          <a:off x="4932040" y="4445114"/>
          <a:ext cx="3119856" cy="121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964"/>
                <a:gridCol w="779964"/>
                <a:gridCol w="779964"/>
                <a:gridCol w="779964"/>
              </a:tblGrid>
              <a:tr h="608067">
                <a:tc>
                  <a:txBody>
                    <a:bodyPr/>
                    <a:lstStyle/>
                    <a:p>
                      <a:r>
                        <a:rPr lang="ru-RU" b="0" smtClean="0"/>
                        <a:t>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Б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В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Г</a:t>
                      </a:r>
                      <a:endParaRPr lang="ru-RU" b="0" dirty="0"/>
                    </a:p>
                  </a:txBody>
                  <a:tcPr/>
                </a:tc>
              </a:tr>
              <a:tr h="60806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5069" y="4125603"/>
            <a:ext cx="38343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1.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5907" y="4631288"/>
            <a:ext cx="362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2.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5907" y="5229200"/>
            <a:ext cx="35939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3.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7510" y="5836622"/>
            <a:ext cx="35939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8576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C 0.01685 0.00578 0.03265 0.01018 0.05001 0.01203 C 0.07206 0.01805 0.09202 0.01782 0.11494 0.01875 C 0.15817 0.02615 0.10209 0.02222 0.21702 0.02407 C 0.22675 0.02523 0.23543 0.02963 0.2448 0.03078 C 0.26008 0.03263 0.27727 0.03287 0.29202 0.03333 C 0.31251 0.0405 0.33404 0.04259 0.35504 0.04675 C 0.36754 0.0493 0.37987 0.05463 0.39202 0.05879 C 0.39411 0.05949 0.39567 0.06203 0.39793 0.06273 C 0.4007 0.06365 0.41911 0.0655 0.4198 0.0655 C 0.42779 0.06736 0.43473 0.07175 0.44307 0.07338 C 0.45279 0.07893 0.46355 0.08217 0.47397 0.08541 C 0.47814 0.08657 0.47709 0.08773 0.48195 0.08935 C 0.48525 0.0905 0.49202 0.09213 0.49202 0.09213 C 0.49845 0.09745 0.50557 0.09861 0.51303 0.1 C 0.52206 0.10625 0.533 0.10578 0.54307 0.10671 C 0.56077 0.11388 0.58039 0.11527 0.59897 0.11736 C 0.61182 0.12083 0.6257 0.12083 0.63907 0.12268 C 0.66043 0.1287 0.68213 0.13101 0.704 0.13333 C 0.71373 0.14004 0.72727 0.13888 0.73803 0.14004 C 0.75366 0.14629 0.75088 0.14444 0.77501 0.14537 C 0.783 0.14907 0.7915 0.14884 0.80001 0.15069 C 0.80487 0.153 0.80192 0.15208 0.80904 0.15208 " pathEditMode="relative" ptsTypes="ffffffffffffffffffffff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C 0.00503 0.00116 0.00833 0.00324 0.01302 0.00533 C 0.02118 0.0088 0.03056 0.00764 0.03906 0.00926 C 0.04878 0.01551 0.04167 0.01158 0.06198 0.01459 C 0.07865 0.0169 0.09514 0.0206 0.11181 0.02246 C 0.13681 0.02871 0.16163 0.03218 0.18698 0.03334 C 0.19809 0.03449 0.20885 0.03889 0.21997 0.03982 C 0.26198 0.04306 0.33212 0.04236 0.35903 0.04259 C 0.3974 0.04676 0.38299 0.04421 0.40208 0.04792 C 0.41563 0.0544 0.49253 0.05394 0.51198 0.05463 C 0.52118 0.05625 0.52986 0.05949 0.53906 0.06134 C 0.54514 0.06945 0.54444 0.0713 0.55399 0.07315 C 0.55503 0.07361 0.55694 0.07454 0.55694 0.07454 " pathEditMode="relative" ptsTypes="ffffffffffff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C 0.02847 -0.00995 0.07084 0.00255 0.10191 0.00648 C 0.12257 0.01806 0.14965 0.01181 0.17292 0.01204 C 0.22899 0.01273 0.2849 0.01273 0.34097 0.0132 C 0.35087 0.01667 0.36077 0.01782 0.37101 0.01991 C 0.45729 0.01898 0.46702 0.02153 0.52188 0.01458 C 0.53715 0.01042 0.55226 0.0037 0.56788 0.00116 C 0.57465 1.11111E-6 0.58872 -0.00139 0.58872 -0.00139 C 0.60417 -0.00671 0.58906 -0.00208 0.60695 -0.00532 C 0.61077 -0.00602 0.61354 -0.00972 0.61684 -0.01065 C 0.62413 -0.0125 0.63386 -0.01204 0.64097 -0.01204 " pathEditMode="relative" ptsTypes="ffffffffff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C 0.13733 0.00393 0.06962 0.00416 0.32882 0.00277 C 0.34514 3.33333E-6 0.36076 -0.00463 0.37708 -0.00649 C 0.38715 -0.00903 0.39688 -0.01297 0.40694 -0.01598 C 0.41042 -0.01713 0.41441 -0.01667 0.41806 -0.01737 C 0.42153 -0.01806 0.42899 -0.01991 0.42899 -0.01991 C 0.4375 -0.02454 0.44601 -0.02477 0.45503 -0.02662 C 0.46528 -0.03542 0.48212 -0.03843 0.49392 -0.03982 C 0.50104 -0.04468 0.50538 -0.04445 0.51406 -0.04537 C 0.51858 -0.04676 0.52222 -0.05 0.52691 -0.0507 C 0.54549 -0.05371 0.56354 -0.05672 0.58194 -0.05996 C 0.59826 -0.0669 0.61684 -0.06829 0.63385 -0.07061 C 0.64462 -0.07431 0.65365 -0.07732 0.66476 -0.07871 C 0.67899 -0.08287 0.69271 -0.08426 0.70694 -0.08658 C 0.71198 -0.09283 0.71806 -0.09329 0.725 -0.09329 " pathEditMode="relative" ptsTypes="ffffffffffffff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533</Words>
  <Application>Microsoft Office PowerPoint</Application>
  <PresentationFormat>Экран (4:3)</PresentationFormat>
  <Paragraphs>224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Анализ графиков и диаграмм</vt:lpstr>
      <vt:lpstr>Презентация PowerPoint</vt:lpstr>
      <vt:lpstr>На рисунке изображён график функции, к которому проведены касательные в четырёх точках.</vt:lpstr>
      <vt:lpstr>На рисунке изображён график функции y = f( x). Числа a, b, c, d и e задают на оси x четыре интервала. Пользуясь графиком, поставьте в cоответствие каждому интервалу характеристику функции или её производной.</vt:lpstr>
      <vt:lpstr>На графике изображена зависимость скорости движения легкового автомобиля на пути между двумя городами от времени. На вертикальной оси отмечена скорость в км/ч, на горизонтальной — время в часах, прошедшее с начала движения автомобиля.</vt:lpstr>
      <vt:lpstr>На рисунке точками изображено атмосферное давление в городе N на протяжении трёх суток с 4 по 6 апреля 2013 года. в течение суток давление измеряется 4 раза: ночью (00:00), утром (06:00), днём (12:00) и вечером (18:00). По горизонтали указывается время суток и дата, по вертикали — давление в миллиметрах ртутного столба. Для наглядности точки соединены линиями.</vt:lpstr>
      <vt:lpstr>На рисунке показано изменение температуры воздуха на протяжении суток. По горизонтали указывается время суток, по вертикали — значение температуры в градусах Цельсия.</vt:lpstr>
      <vt:lpstr>Установите соответствие между графиками линейных функций и угловыми коэффициентами прямых.</vt:lpstr>
      <vt:lpstr>На рисунках изображены графики функций вида  Установите соответствие между графиками функций и знаками коэффициентов a и c.                                                    Графики:  </vt:lpstr>
      <vt:lpstr>Установите соответствие между функциями и характеристиками этих функций на отрезке [1; 7].</vt:lpstr>
      <vt:lpstr>В таблице показаны доходы и расходы фирмы за 5 месяцев.   </vt:lpstr>
      <vt:lpstr>Презентация PowerPoint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Chayan Chit</dc:creator>
  <cp:lastModifiedBy>Chayan Chit</cp:lastModifiedBy>
  <cp:revision>56</cp:revision>
  <dcterms:created xsi:type="dcterms:W3CDTF">2022-05-08T09:59:22Z</dcterms:created>
  <dcterms:modified xsi:type="dcterms:W3CDTF">2022-05-30T16:32:06Z</dcterms:modified>
</cp:coreProperties>
</file>