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33"/>
    <a:srgbClr val="FF6600"/>
    <a:srgbClr val="FF3399"/>
    <a:srgbClr val="FF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4EC1256-F4C4-4AA1-9DBF-69A694E1D388}" type="datetimeFigureOut">
              <a:rPr lang="ru-RU" smtClean="0"/>
              <a:t>21.02.2016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A53539B-FB29-4CBB-81B4-5846BA1A3EFD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28.xml"/><Relationship Id="rId18" Type="http://schemas.openxmlformats.org/officeDocument/2006/relationships/slide" Target="slide10.xml"/><Relationship Id="rId26" Type="http://schemas.openxmlformats.org/officeDocument/2006/relationships/slide" Target="slide20.xml"/><Relationship Id="rId39" Type="http://schemas.openxmlformats.org/officeDocument/2006/relationships/slide" Target="slide35.xml"/><Relationship Id="rId3" Type="http://schemas.openxmlformats.org/officeDocument/2006/relationships/slide" Target="slide4.xml"/><Relationship Id="rId21" Type="http://schemas.openxmlformats.org/officeDocument/2006/relationships/slide" Target="slide31.xml"/><Relationship Id="rId34" Type="http://schemas.openxmlformats.org/officeDocument/2006/relationships/slide" Target="slide37.xml"/><Relationship Id="rId42" Type="http://schemas.openxmlformats.org/officeDocument/2006/relationships/slide" Target="slide18.xml"/><Relationship Id="rId7" Type="http://schemas.openxmlformats.org/officeDocument/2006/relationships/slide" Target="slide8.xml"/><Relationship Id="rId12" Type="http://schemas.openxmlformats.org/officeDocument/2006/relationships/slide" Target="slide33.xml"/><Relationship Id="rId17" Type="http://schemas.openxmlformats.org/officeDocument/2006/relationships/slide" Target="slide16.xml"/><Relationship Id="rId25" Type="http://schemas.openxmlformats.org/officeDocument/2006/relationships/slide" Target="slide19.xml"/><Relationship Id="rId33" Type="http://schemas.openxmlformats.org/officeDocument/2006/relationships/slide" Target="slide44.xml"/><Relationship Id="rId38" Type="http://schemas.openxmlformats.org/officeDocument/2006/relationships/slide" Target="slide30.xml"/><Relationship Id="rId2" Type="http://schemas.openxmlformats.org/officeDocument/2006/relationships/slide" Target="slide3.xml"/><Relationship Id="rId16" Type="http://schemas.openxmlformats.org/officeDocument/2006/relationships/slide" Target="slide21.xml"/><Relationship Id="rId20" Type="http://schemas.openxmlformats.org/officeDocument/2006/relationships/slide" Target="slide38.xml"/><Relationship Id="rId29" Type="http://schemas.openxmlformats.org/officeDocument/2006/relationships/slide" Target="slide36.xml"/><Relationship Id="rId41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34.xml"/><Relationship Id="rId24" Type="http://schemas.openxmlformats.org/officeDocument/2006/relationships/slide" Target="slide26.xml"/><Relationship Id="rId32" Type="http://schemas.openxmlformats.org/officeDocument/2006/relationships/slide" Target="slide43.xml"/><Relationship Id="rId37" Type="http://schemas.openxmlformats.org/officeDocument/2006/relationships/slide" Target="slide29.xml"/><Relationship Id="rId40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22.xml"/><Relationship Id="rId23" Type="http://schemas.openxmlformats.org/officeDocument/2006/relationships/slide" Target="slide25.xml"/><Relationship Id="rId28" Type="http://schemas.openxmlformats.org/officeDocument/2006/relationships/slide" Target="slide14.xml"/><Relationship Id="rId36" Type="http://schemas.openxmlformats.org/officeDocument/2006/relationships/slide" Target="slide23.xml"/><Relationship Id="rId10" Type="http://schemas.openxmlformats.org/officeDocument/2006/relationships/slide" Target="slide39.xml"/><Relationship Id="rId19" Type="http://schemas.openxmlformats.org/officeDocument/2006/relationships/slide" Target="slide15.xml"/><Relationship Id="rId31" Type="http://schemas.openxmlformats.org/officeDocument/2006/relationships/slide" Target="slide42.xml"/><Relationship Id="rId4" Type="http://schemas.openxmlformats.org/officeDocument/2006/relationships/slide" Target="slide5.xml"/><Relationship Id="rId9" Type="http://schemas.openxmlformats.org/officeDocument/2006/relationships/slide" Target="slide40.xml"/><Relationship Id="rId14" Type="http://schemas.openxmlformats.org/officeDocument/2006/relationships/slide" Target="slide27.xml"/><Relationship Id="rId22" Type="http://schemas.openxmlformats.org/officeDocument/2006/relationships/slide" Target="slide32.xml"/><Relationship Id="rId27" Type="http://schemas.openxmlformats.org/officeDocument/2006/relationships/slide" Target="slide13.xml"/><Relationship Id="rId30" Type="http://schemas.openxmlformats.org/officeDocument/2006/relationships/slide" Target="slide41.xml"/><Relationship Id="rId35" Type="http://schemas.openxmlformats.org/officeDocument/2006/relationships/slide" Target="slide24.xml"/><Relationship Id="rId43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543800" cy="3376786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Игра </a:t>
            </a:r>
            <a:r>
              <a:rPr lang="ru-RU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«По следам прочитанных произведений»</a:t>
            </a:r>
            <a:endParaRPr lang="ru-RU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8208912" cy="4392488"/>
          </a:xfrm>
        </p:spPr>
        <p:txBody>
          <a:bodyPr>
            <a:normAutofit/>
          </a:bodyPr>
          <a:lstStyle/>
          <a:p>
            <a:r>
              <a:rPr lang="ru-RU" dirty="0" smtClean="0"/>
              <a:t>    </a:t>
            </a:r>
            <a:endParaRPr lang="ru-RU" b="1" dirty="0"/>
          </a:p>
        </p:txBody>
      </p:sp>
      <p:pic>
        <p:nvPicPr>
          <p:cNvPr id="4" name="Picture 17" descr="autor_im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3405" y="260648"/>
            <a:ext cx="2445165" cy="2854361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perspectiveBelow"/>
            <a:lightRig rig="threePt" dir="t"/>
          </a:scene3d>
        </p:spPr>
      </p:pic>
      <p:pic>
        <p:nvPicPr>
          <p:cNvPr id="5" name="Picture 4" descr="kryl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804248" y="223024"/>
            <a:ext cx="2339752" cy="2547730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perspectiveHeroicExtremeRigh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221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 txBox="1">
            <a:spLocks/>
          </p:cNvSpPr>
          <p:nvPr/>
        </p:nvSpPr>
        <p:spPr>
          <a:xfrm>
            <a:off x="215098" y="1196752"/>
            <a:ext cx="8173326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О каких двух реках идёт </a:t>
            </a:r>
          </a:p>
          <a:p>
            <a:pPr marL="18288" indent="0">
              <a:buNone/>
            </a:pPr>
            <a:r>
              <a:rPr lang="ru-RU" sz="3200" b="1" i="1" dirty="0"/>
              <a:t>р</a:t>
            </a:r>
            <a:r>
              <a:rPr lang="ru-RU" sz="3200" b="1" i="1" dirty="0" smtClean="0"/>
              <a:t>ечь в отрывке из поэмы </a:t>
            </a:r>
          </a:p>
          <a:p>
            <a:pPr marL="18288" indent="0">
              <a:buNone/>
            </a:pPr>
            <a:r>
              <a:rPr lang="ru-RU" sz="3200" b="1" i="1" dirty="0" smtClean="0"/>
              <a:t>Лермонтова  «Мцыри»?</a:t>
            </a:r>
          </a:p>
          <a:p>
            <a:pPr marL="18288" indent="0">
              <a:buFont typeface="Wingdings" pitchFamily="2" charset="2"/>
              <a:buNone/>
            </a:pPr>
            <a:r>
              <a:rPr lang="ru-RU" sz="2800" dirty="0" smtClean="0"/>
              <a:t>   </a:t>
            </a:r>
            <a:r>
              <a:rPr lang="ru-RU" sz="2800" b="1" dirty="0" smtClean="0"/>
              <a:t>Немного  лет тому назад,</a:t>
            </a:r>
          </a:p>
          <a:p>
            <a:pPr marL="18288" indent="0">
              <a:buFont typeface="Wingdings" pitchFamily="2" charset="2"/>
              <a:buNone/>
            </a:pPr>
            <a:r>
              <a:rPr lang="ru-RU" sz="2800" b="1" dirty="0"/>
              <a:t> </a:t>
            </a:r>
            <a:r>
              <a:rPr lang="ru-RU" sz="2800" b="1" dirty="0" smtClean="0"/>
              <a:t>  Там, где, </a:t>
            </a:r>
            <a:r>
              <a:rPr lang="ru-RU" sz="2800" b="1" dirty="0" err="1" smtClean="0"/>
              <a:t>сливаяся</a:t>
            </a:r>
            <a:r>
              <a:rPr lang="ru-RU" sz="2800" b="1" dirty="0" smtClean="0"/>
              <a:t>, шумят,</a:t>
            </a:r>
          </a:p>
          <a:p>
            <a:pPr marL="18288" indent="0">
              <a:buFont typeface="Wingdings" pitchFamily="2" charset="2"/>
              <a:buNone/>
            </a:pPr>
            <a:r>
              <a:rPr lang="ru-RU" sz="2800" b="1" dirty="0"/>
              <a:t> </a:t>
            </a:r>
            <a:r>
              <a:rPr lang="ru-RU" sz="2800" b="1" dirty="0" smtClean="0"/>
              <a:t>  Обнявшись, будто две сестры,</a:t>
            </a:r>
          </a:p>
          <a:p>
            <a:pPr marL="18288" indent="0">
              <a:buFont typeface="Wingdings" pitchFamily="2" charset="2"/>
              <a:buNone/>
            </a:pPr>
            <a:r>
              <a:rPr lang="ru-RU" sz="2800" b="1" dirty="0"/>
              <a:t> </a:t>
            </a:r>
            <a:r>
              <a:rPr lang="ru-RU" sz="2800" b="1" dirty="0" smtClean="0"/>
              <a:t>  Струи…., </a:t>
            </a:r>
          </a:p>
          <a:p>
            <a:pPr marL="18288" indent="0">
              <a:buFont typeface="Wingdings" pitchFamily="2" charset="2"/>
              <a:buNone/>
            </a:pPr>
            <a:r>
              <a:rPr lang="ru-RU" sz="2800" b="1" dirty="0"/>
              <a:t> </a:t>
            </a:r>
            <a:r>
              <a:rPr lang="ru-RU" sz="2800" b="1" dirty="0" smtClean="0"/>
              <a:t>  Был монастырь.</a:t>
            </a:r>
            <a:endParaRPr 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241447" y="16221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Место действия 20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052736"/>
            <a:ext cx="2170313" cy="3502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907704" y="5698498"/>
            <a:ext cx="56166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              </a:t>
            </a:r>
            <a:r>
              <a:rPr lang="ru-RU" altLang="ru-RU" sz="3200" b="1" dirty="0" err="1" smtClean="0"/>
              <a:t>Арагва</a:t>
            </a:r>
            <a:r>
              <a:rPr lang="ru-RU" altLang="ru-RU" sz="3200" b="1" dirty="0" smtClean="0"/>
              <a:t> и Кура</a:t>
            </a:r>
            <a:endParaRPr lang="ru-RU" alt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90873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 txBox="1">
            <a:spLocks/>
          </p:cNvSpPr>
          <p:nvPr/>
        </p:nvSpPr>
        <p:spPr>
          <a:xfrm>
            <a:off x="467544" y="1196753"/>
            <a:ext cx="792088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b="1" i="1" dirty="0" smtClean="0"/>
              <a:t>Кот  в мешке.</a:t>
            </a:r>
          </a:p>
          <a:p>
            <a:pPr marL="18288" indent="0">
              <a:buFont typeface="Wingdings" pitchFamily="2" charset="2"/>
              <a:buNone/>
            </a:pPr>
            <a:r>
              <a:rPr lang="ru-RU" dirty="0" smtClean="0"/>
              <a:t> </a:t>
            </a:r>
            <a:endParaRPr 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241447" y="16221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Место действия 30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15098" y="1808821"/>
            <a:ext cx="6174544" cy="33294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None/>
            </a:pPr>
            <a:r>
              <a:rPr lang="ru-RU" sz="2800" b="1" dirty="0" smtClean="0"/>
              <a:t>О ком идёт речь?</a:t>
            </a:r>
          </a:p>
          <a:p>
            <a:pPr marL="18288" indent="0">
              <a:buNone/>
            </a:pPr>
            <a:r>
              <a:rPr lang="ru-RU" sz="2800" b="1" dirty="0" smtClean="0"/>
              <a:t>Русский поэт эпохи </a:t>
            </a:r>
          </a:p>
          <a:p>
            <a:pPr marL="18288" indent="0">
              <a:buNone/>
            </a:pPr>
            <a:r>
              <a:rPr lang="ru-RU" sz="2800" b="1" dirty="0" smtClean="0"/>
              <a:t>просвещения, государственный</a:t>
            </a:r>
          </a:p>
          <a:p>
            <a:pPr marL="18288" indent="0">
              <a:buNone/>
            </a:pPr>
            <a:r>
              <a:rPr lang="ru-RU" sz="2800" b="1" dirty="0" smtClean="0"/>
              <a:t> деятель Российской империи, </a:t>
            </a:r>
          </a:p>
          <a:p>
            <a:pPr marL="18288" indent="0">
              <a:buNone/>
            </a:pPr>
            <a:r>
              <a:rPr lang="ru-RU" sz="2800" b="1" dirty="0" smtClean="0"/>
              <a:t>сенатор, автор произведения </a:t>
            </a:r>
          </a:p>
          <a:p>
            <a:pPr marL="18288" indent="0">
              <a:buNone/>
            </a:pPr>
            <a:r>
              <a:rPr lang="ru-RU" sz="2800" b="1" dirty="0" smtClean="0"/>
              <a:t>«Властителям и судиям», </a:t>
            </a:r>
          </a:p>
          <a:p>
            <a:pPr marL="18288" indent="0">
              <a:buNone/>
            </a:pPr>
            <a:r>
              <a:rPr lang="ru-RU" sz="2800" b="1" dirty="0" smtClean="0"/>
              <a:t>«На птичку» и др.</a:t>
            </a:r>
            <a:endParaRPr lang="ru-RU" sz="2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545" y="1033533"/>
            <a:ext cx="2667000" cy="3390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475656" y="5698498"/>
            <a:ext cx="56166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              Г.Р. Державин</a:t>
            </a:r>
            <a:endParaRPr lang="ru-RU" alt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44590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 txBox="1">
            <a:spLocks/>
          </p:cNvSpPr>
          <p:nvPr/>
        </p:nvSpPr>
        <p:spPr>
          <a:xfrm>
            <a:off x="500850" y="1196753"/>
            <a:ext cx="7920880" cy="1656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Где происходит действие комедии Н.В. Гоголя «Ревизор»?</a:t>
            </a:r>
            <a:endParaRPr 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241447" y="16221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Место действия 40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1108" y="2636912"/>
            <a:ext cx="2962740" cy="11304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Уездный город</a:t>
            </a:r>
            <a:endParaRPr lang="ru-RU" sz="3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15242" y="3864853"/>
            <a:ext cx="3456384" cy="11304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Губернский город</a:t>
            </a:r>
            <a:endParaRPr lang="ru-RU" sz="36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612187" y="4430065"/>
            <a:ext cx="2960185" cy="11304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Петербург</a:t>
            </a:r>
            <a:endParaRPr lang="ru-RU" sz="3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71800" y="5428838"/>
            <a:ext cx="3148316" cy="113042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Уездный город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09243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 txBox="1">
            <a:spLocks/>
          </p:cNvSpPr>
          <p:nvPr/>
        </p:nvSpPr>
        <p:spPr>
          <a:xfrm>
            <a:off x="467544" y="1196753"/>
            <a:ext cx="7920880" cy="2016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Где происходит действие комедии Д.И. Фонвизина «Недоросль»?</a:t>
            </a:r>
            <a:endParaRPr 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241447" y="16221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Место действия 50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1108" y="2780928"/>
            <a:ext cx="3034748" cy="1296144"/>
          </a:xfrm>
          <a:prstGeom prst="roundRect">
            <a:avLst/>
          </a:prstGeo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в</a:t>
            </a:r>
            <a:r>
              <a:rPr lang="ru-RU" sz="3600" b="1" dirty="0" smtClean="0"/>
              <a:t> доме Стародума</a:t>
            </a:r>
            <a:endParaRPr lang="ru-RU" sz="3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491880" y="2996952"/>
            <a:ext cx="3373826" cy="129614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в</a:t>
            </a:r>
            <a:r>
              <a:rPr lang="ru-RU" sz="3600" b="1" dirty="0" smtClean="0"/>
              <a:t> доме </a:t>
            </a:r>
            <a:r>
              <a:rPr lang="ru-RU" sz="3600" b="1" dirty="0" err="1" smtClean="0"/>
              <a:t>Простаковой</a:t>
            </a:r>
            <a:endParaRPr lang="ru-RU" sz="36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449214" y="4437112"/>
            <a:ext cx="3679834" cy="11304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в</a:t>
            </a:r>
            <a:r>
              <a:rPr lang="ru-RU" sz="3600" b="1" dirty="0" smtClean="0"/>
              <a:t> деревне Скотинина</a:t>
            </a:r>
            <a:endParaRPr lang="ru-RU" sz="3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71800" y="5428838"/>
            <a:ext cx="3148316" cy="113042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В доме </a:t>
            </a:r>
            <a:r>
              <a:rPr lang="ru-RU" sz="3200" b="1" dirty="0" err="1" smtClean="0"/>
              <a:t>Простаковой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6651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 txBox="1">
            <a:spLocks/>
          </p:cNvSpPr>
          <p:nvPr/>
        </p:nvSpPr>
        <p:spPr>
          <a:xfrm>
            <a:off x="467544" y="1196752"/>
            <a:ext cx="5472608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КОТ В МЕШКЕ</a:t>
            </a:r>
          </a:p>
          <a:p>
            <a:pPr marL="18288" indent="0">
              <a:buNone/>
            </a:pPr>
            <a:r>
              <a:rPr lang="ru-RU" sz="2800" b="1" dirty="0" smtClean="0">
                <a:effectLst/>
              </a:rPr>
              <a:t>Кому </a:t>
            </a:r>
            <a:r>
              <a:rPr lang="ru-RU" sz="2800" b="1" dirty="0">
                <a:effectLst/>
              </a:rPr>
              <a:t>А.С. Пушкин посвятил стихотворение «Я помню чудное мгновенье…»?</a:t>
            </a:r>
            <a:endParaRPr lang="ru-RU" sz="2800" dirty="0">
              <a:effectLst/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241447" y="16221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Место действия 60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75656" y="5119026"/>
            <a:ext cx="561662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    Анне  Петровне Керн</a:t>
            </a:r>
            <a:endParaRPr lang="ru-RU" altLang="ru-RU" sz="3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615" y="930621"/>
            <a:ext cx="3034930" cy="392373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359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 txBox="1">
            <a:spLocks/>
          </p:cNvSpPr>
          <p:nvPr/>
        </p:nvSpPr>
        <p:spPr>
          <a:xfrm>
            <a:off x="467544" y="1196752"/>
            <a:ext cx="7704856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Чей портрет?</a:t>
            </a:r>
          </a:p>
          <a:p>
            <a:pPr marL="18288" indent="0">
              <a:buNone/>
            </a:pPr>
            <a:r>
              <a:rPr lang="ru-RU" dirty="0" smtClean="0"/>
              <a:t> </a:t>
            </a:r>
            <a:r>
              <a:rPr lang="ru-RU" sz="2800" b="1" dirty="0" smtClean="0">
                <a:solidFill>
                  <a:schemeClr val="accent6"/>
                </a:solidFill>
              </a:rPr>
              <a:t>«Наружность его показалась мне замечательна: он был лет сорока, росту среднего, худощав и широкоплеч. В чёрной бороде его показывалась проседь; живые большие глаза так и бегали. Лицо его имело выражение довольно приятное, но плутовское»</a:t>
            </a:r>
            <a:endParaRPr lang="ru-RU" sz="2800" b="1" dirty="0">
              <a:solidFill>
                <a:schemeClr val="accent6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241447" y="16221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   </a:t>
            </a:r>
            <a:r>
              <a:rPr lang="ru-RU" sz="4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Портрет героя 10</a:t>
            </a:r>
            <a:endParaRPr lang="ru-RU" sz="4400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23" y="1196752"/>
            <a:ext cx="3528392" cy="4360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283204" y="5563298"/>
            <a:ext cx="46085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Емельян Пугачёв</a:t>
            </a:r>
            <a:endParaRPr lang="ru-RU" alt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81782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5329165"/>
            <a:ext cx="46085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Александр Невский</a:t>
            </a:r>
            <a:endParaRPr lang="ru-RU" altLang="ru-RU" sz="3200" b="1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467544" y="1196752"/>
            <a:ext cx="7848872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Чей портрет?</a:t>
            </a:r>
          </a:p>
          <a:p>
            <a:pPr marL="18288" indent="0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 «</a:t>
            </a:r>
            <a:r>
              <a:rPr lang="ru-RU" altLang="ru-RU" sz="2800" b="1" dirty="0" smtClean="0">
                <a:solidFill>
                  <a:schemeClr val="accent6"/>
                </a:solidFill>
              </a:rPr>
              <a:t>И </a:t>
            </a:r>
            <a:r>
              <a:rPr lang="ru-RU" altLang="ru-RU" sz="2800" b="1" dirty="0">
                <a:solidFill>
                  <a:schemeClr val="accent6"/>
                </a:solidFill>
              </a:rPr>
              <a:t>красив он был, как никто другой, и голос его - как труба в народе, лицо его - как лицо Иосифа, которого египетский царь поставил вторым царем в Египте, сила же его была частью от силы Самсона, и дал ему Бог премудрость Соломона, храбрость же его - как у царя римского </a:t>
            </a:r>
            <a:r>
              <a:rPr lang="ru-RU" altLang="ru-RU" sz="2800" b="1" dirty="0" err="1">
                <a:solidFill>
                  <a:schemeClr val="accent6"/>
                </a:solidFill>
              </a:rPr>
              <a:t>Веспасиана</a:t>
            </a:r>
            <a:r>
              <a:rPr lang="ru-RU" altLang="ru-RU" sz="2800" b="1" dirty="0">
                <a:solidFill>
                  <a:schemeClr val="accent6"/>
                </a:solidFill>
              </a:rPr>
              <a:t>, который покорил всю землю </a:t>
            </a:r>
            <a:r>
              <a:rPr lang="ru-RU" altLang="ru-RU" sz="2800" b="1" dirty="0" smtClean="0">
                <a:solidFill>
                  <a:schemeClr val="accent6"/>
                </a:solidFill>
              </a:rPr>
              <a:t>Иудейскую».</a:t>
            </a:r>
            <a:endParaRPr lang="ru-RU" sz="2800" b="1" dirty="0">
              <a:solidFill>
                <a:schemeClr val="accent6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241447" y="16221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   </a:t>
            </a:r>
            <a:r>
              <a:rPr lang="ru-RU" sz="4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Портрет героя 20</a:t>
            </a:r>
            <a:endParaRPr lang="ru-RU" sz="4400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1" y="1214723"/>
            <a:ext cx="3312368" cy="403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543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50511" y="5323678"/>
            <a:ext cx="554461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Л.Н. Толстой «После бала»</a:t>
            </a:r>
          </a:p>
          <a:p>
            <a:r>
              <a:rPr lang="ru-RU" altLang="ru-RU" sz="2800" b="1" dirty="0"/>
              <a:t> </a:t>
            </a:r>
            <a:r>
              <a:rPr lang="ru-RU" altLang="ru-RU" sz="2800" b="1" dirty="0" smtClean="0"/>
              <a:t>   Варенька Б.</a:t>
            </a:r>
            <a:endParaRPr lang="ru-RU" altLang="ru-RU" sz="2800" b="1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215097" y="692696"/>
            <a:ext cx="8821399" cy="48965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Чей портрет?  </a:t>
            </a:r>
          </a:p>
          <a:p>
            <a:pPr marL="18288" indent="0">
              <a:buNone/>
            </a:pPr>
            <a:r>
              <a:rPr lang="ru-RU" sz="3200" b="1" dirty="0">
                <a:solidFill>
                  <a:schemeClr val="accent6"/>
                </a:solidFill>
              </a:rPr>
              <a:t> </a:t>
            </a:r>
            <a:r>
              <a:rPr lang="ru-RU" sz="2800" b="1" dirty="0" smtClean="0">
                <a:solidFill>
                  <a:schemeClr val="accent6"/>
                </a:solidFill>
              </a:rPr>
              <a:t>«Она и в пятьдесят лет была замечательная красавица. Но в молодости, восемнадцати лет, была прелестна: высокая, стройная, грациозная и величественная. Держалась она всегда необыкновенно прямо – как будто не могла иначе, - откинув немного назад голову, и это давало ей, с её красотой и высоким ростом, несмотря на её худобу, какой- то царственный вид..»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341319" y="0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   </a:t>
            </a:r>
            <a:r>
              <a:rPr lang="ru-RU" sz="4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Портрет героя 30</a:t>
            </a:r>
            <a:endParaRPr lang="ru-RU" sz="4400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2075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720" y="5402619"/>
            <a:ext cx="273630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Кутузова</a:t>
            </a:r>
            <a:endParaRPr lang="ru-RU" altLang="ru-RU" sz="3200" b="1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467544" y="1196752"/>
            <a:ext cx="8064896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/>
              <a:t>КОТ В МЕШКЕ</a:t>
            </a:r>
          </a:p>
          <a:p>
            <a:pPr marL="18288" indent="0">
              <a:buNone/>
            </a:pPr>
            <a:r>
              <a:rPr lang="ru-RU" sz="3200" b="1" dirty="0" smtClean="0">
                <a:solidFill>
                  <a:schemeClr val="accent6"/>
                </a:solidFill>
                <a:effectLst/>
              </a:rPr>
              <a:t>Кого </a:t>
            </a:r>
            <a:r>
              <a:rPr lang="ru-RU" sz="3200" b="1" dirty="0">
                <a:solidFill>
                  <a:schemeClr val="accent6"/>
                </a:solidFill>
                <a:effectLst/>
              </a:rPr>
              <a:t>имел в виду под образом «Коня доброго»  </a:t>
            </a:r>
            <a:r>
              <a:rPr lang="ru-RU" sz="3200" b="1" dirty="0" smtClean="0">
                <a:solidFill>
                  <a:schemeClr val="accent6"/>
                </a:solidFill>
                <a:effectLst/>
              </a:rPr>
              <a:t>Иван Андреевич Крылов </a:t>
            </a:r>
            <a:r>
              <a:rPr lang="ru-RU" sz="3200" b="1" dirty="0">
                <a:solidFill>
                  <a:schemeClr val="accent6"/>
                </a:solidFill>
                <a:effectLst/>
              </a:rPr>
              <a:t>в басне «Обоз»? </a:t>
            </a:r>
            <a:endParaRPr lang="ru-RU" sz="3200" dirty="0">
              <a:solidFill>
                <a:schemeClr val="accent6"/>
              </a:solidFill>
              <a:effectLst/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341319" y="0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   </a:t>
            </a:r>
            <a:r>
              <a:rPr lang="ru-RU" sz="4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Портрет героя 40</a:t>
            </a:r>
            <a:endParaRPr lang="ru-RU" sz="4400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39" y="1079857"/>
            <a:ext cx="3764675" cy="41875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087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94287" y="4425828"/>
            <a:ext cx="604867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А.С. Пушкин «Капитанская дочка». Швабрин.</a:t>
            </a:r>
            <a:endParaRPr lang="ru-RU" altLang="ru-RU" sz="2800" b="1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215098" y="1196752"/>
            <a:ext cx="8101318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Чей портрет?</a:t>
            </a:r>
          </a:p>
          <a:p>
            <a:pPr marL="18288" indent="0">
              <a:buNone/>
            </a:pPr>
            <a:r>
              <a:rPr lang="ru-RU" sz="3200" b="1" i="1" dirty="0" smtClean="0">
                <a:solidFill>
                  <a:schemeClr val="accent6"/>
                </a:solidFill>
              </a:rPr>
              <a:t>« .. </a:t>
            </a:r>
            <a:r>
              <a:rPr lang="ru-RU" sz="3200" b="1" i="1" dirty="0">
                <a:solidFill>
                  <a:schemeClr val="accent6"/>
                </a:solidFill>
              </a:rPr>
              <a:t>к</a:t>
            </a:r>
            <a:r>
              <a:rPr lang="ru-RU" sz="3200" b="1" i="1" dirty="0" smtClean="0">
                <a:solidFill>
                  <a:schemeClr val="accent6"/>
                </a:solidFill>
              </a:rPr>
              <a:t>о мне вошёл молодой офицер невысокого роста, с лицом смуглым и отменно некрасивым, но чрезвычайно живым»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341318" y="116632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   </a:t>
            </a:r>
            <a:r>
              <a:rPr lang="ru-RU" sz="4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Портрет героя 50</a:t>
            </a:r>
            <a:endParaRPr lang="ru-RU" sz="4400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070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081175"/>
              </p:ext>
            </p:extLst>
          </p:nvPr>
        </p:nvGraphicFramePr>
        <p:xfrm>
          <a:off x="190367" y="339364"/>
          <a:ext cx="8734678" cy="632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360"/>
                <a:gridCol w="794548"/>
                <a:gridCol w="1104954"/>
                <a:gridCol w="1104954"/>
                <a:gridCol w="1104954"/>
                <a:gridCol w="1104954"/>
                <a:gridCol w="1104954"/>
              </a:tblGrid>
              <a:tr h="862654">
                <a:tc>
                  <a:txBody>
                    <a:bodyPr/>
                    <a:lstStyle/>
                    <a:p>
                      <a:r>
                        <a:rPr lang="ru-RU" sz="2000" b="1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b="1" i="1" baseline="0" dirty="0" smtClean="0">
                          <a:solidFill>
                            <a:schemeClr val="tx1"/>
                          </a:solidFill>
                        </a:rPr>
                        <a:t>Слова, слова…</a:t>
                      </a:r>
                      <a:endParaRPr lang="ru-RU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69440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tx1"/>
                          </a:solidFill>
                        </a:rPr>
                        <a:t> Место действия</a:t>
                      </a:r>
                      <a:endParaRPr lang="ru-RU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46455">
                <a:tc>
                  <a:txBody>
                    <a:bodyPr/>
                    <a:lstStyle/>
                    <a:p>
                      <a:pPr algn="l"/>
                      <a:r>
                        <a:rPr lang="ru-RU" sz="2400" b="1" i="1" dirty="0" smtClean="0">
                          <a:solidFill>
                            <a:schemeClr val="tx1"/>
                          </a:solidFill>
                        </a:rPr>
                        <a:t>Портрет </a:t>
                      </a:r>
                    </a:p>
                    <a:p>
                      <a:pPr algn="l"/>
                      <a:r>
                        <a:rPr lang="ru-RU" sz="2400" b="1" i="1" dirty="0" smtClean="0">
                          <a:solidFill>
                            <a:schemeClr val="tx1"/>
                          </a:solidFill>
                        </a:rPr>
                        <a:t>героя</a:t>
                      </a:r>
                      <a:endParaRPr lang="ru-RU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37862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tx1"/>
                          </a:solidFill>
                        </a:rPr>
                        <a:t>Эпизоды и иллюстрации</a:t>
                      </a:r>
                      <a:endParaRPr lang="ru-RU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37862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tx1"/>
                          </a:solidFill>
                        </a:rPr>
                        <a:t>Кто из </a:t>
                      </a:r>
                    </a:p>
                    <a:p>
                      <a:r>
                        <a:rPr lang="ru-RU" sz="2400" b="1" i="1" dirty="0" smtClean="0">
                          <a:solidFill>
                            <a:schemeClr val="tx1"/>
                          </a:solidFill>
                        </a:rPr>
                        <a:t>героев?</a:t>
                      </a:r>
                      <a:endParaRPr lang="ru-RU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37862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tx1"/>
                          </a:solidFill>
                        </a:rPr>
                        <a:t>Лермонтов</a:t>
                      </a:r>
                      <a:r>
                        <a:rPr lang="ru-RU" sz="2400" b="1" i="1" baseline="0" dirty="0" smtClean="0">
                          <a:solidFill>
                            <a:schemeClr val="tx1"/>
                          </a:solidFill>
                        </a:rPr>
                        <a:t> «Мцыри»</a:t>
                      </a:r>
                      <a:endParaRPr lang="ru-RU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37862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chemeClr val="tx1"/>
                          </a:solidFill>
                        </a:rPr>
                        <a:t> Куприн «Куст сирени»</a:t>
                      </a:r>
                      <a:endParaRPr lang="ru-RU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2643174" y="357166"/>
            <a:ext cx="914400" cy="84296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2" action="ppaction://hlinksldjump"/>
              </a:rPr>
              <a:t>10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3643306" y="357166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3" action="ppaction://hlinksldjump"/>
              </a:rPr>
              <a:t>20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4714876" y="357166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4" action="ppaction://hlinksldjump"/>
              </a:rPr>
              <a:t>30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>
            <a:hlinkClick r:id="rId5" action="ppaction://hlinksldjump"/>
          </p:cNvPr>
          <p:cNvSpPr/>
          <p:nvPr/>
        </p:nvSpPr>
        <p:spPr>
          <a:xfrm>
            <a:off x="5715008" y="357166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5" action="ppaction://hlinksldjump"/>
              </a:rPr>
              <a:t>40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>
            <a:hlinkClick r:id="rId6" action="ppaction://hlinksldjump"/>
          </p:cNvPr>
          <p:cNvSpPr/>
          <p:nvPr/>
        </p:nvSpPr>
        <p:spPr>
          <a:xfrm>
            <a:off x="6715140" y="357166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6" action="ppaction://hlinksldjump"/>
              </a:rPr>
              <a:t>50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>
            <a:hlinkClick r:id="rId7" action="ppaction://hlinksldjump"/>
          </p:cNvPr>
          <p:cNvSpPr/>
          <p:nvPr/>
        </p:nvSpPr>
        <p:spPr>
          <a:xfrm>
            <a:off x="7786710" y="357166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hlinkClick r:id="rId7" action="ppaction://hlinksldjump"/>
              </a:rPr>
              <a:t>60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2643174" y="1214422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8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1" name="Скругленный прямоугольник 10">
            <a:hlinkClick r:id="rId9" action="ppaction://hlinksldjump"/>
          </p:cNvPr>
          <p:cNvSpPr/>
          <p:nvPr/>
        </p:nvSpPr>
        <p:spPr>
          <a:xfrm>
            <a:off x="3643306" y="5643578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9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2" name="Скругленный прямоугольник 11">
            <a:hlinkClick r:id="rId10" action="ppaction://hlinksldjump"/>
          </p:cNvPr>
          <p:cNvSpPr/>
          <p:nvPr/>
        </p:nvSpPr>
        <p:spPr>
          <a:xfrm>
            <a:off x="2643174" y="5643578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0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3" name="Скругленный прямоугольник 12">
            <a:hlinkClick r:id="rId11" action="ppaction://hlinksldjump"/>
          </p:cNvPr>
          <p:cNvSpPr/>
          <p:nvPr/>
        </p:nvSpPr>
        <p:spPr>
          <a:xfrm>
            <a:off x="3643306" y="4714884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1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4" name="Скругленный прямоугольник 13">
            <a:hlinkClick r:id="rId12" action="ppaction://hlinksldjump"/>
          </p:cNvPr>
          <p:cNvSpPr/>
          <p:nvPr/>
        </p:nvSpPr>
        <p:spPr>
          <a:xfrm>
            <a:off x="2643174" y="4714884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2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5" name="Скругленный прямоугольник 14">
            <a:hlinkClick r:id="rId13" action="ppaction://hlinksldjump"/>
          </p:cNvPr>
          <p:cNvSpPr/>
          <p:nvPr/>
        </p:nvSpPr>
        <p:spPr>
          <a:xfrm>
            <a:off x="3656971" y="3786190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3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6" name="Скругленный прямоугольник 15">
            <a:hlinkClick r:id="rId14" action="ppaction://hlinksldjump"/>
          </p:cNvPr>
          <p:cNvSpPr/>
          <p:nvPr/>
        </p:nvSpPr>
        <p:spPr>
          <a:xfrm>
            <a:off x="2643174" y="3786190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4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7" name="Скругленный прямоугольник 16">
            <a:hlinkClick r:id="rId15" action="ppaction://hlinksldjump"/>
          </p:cNvPr>
          <p:cNvSpPr/>
          <p:nvPr/>
        </p:nvSpPr>
        <p:spPr>
          <a:xfrm>
            <a:off x="3656971" y="2857496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5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8" name="Скругленный прямоугольник 17">
            <a:hlinkClick r:id="rId16" action="ppaction://hlinksldjump"/>
          </p:cNvPr>
          <p:cNvSpPr/>
          <p:nvPr/>
        </p:nvSpPr>
        <p:spPr>
          <a:xfrm>
            <a:off x="2643174" y="2857496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6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19" name="Скругленный прямоугольник 18">
            <a:hlinkClick r:id="rId17" action="ppaction://hlinksldjump"/>
          </p:cNvPr>
          <p:cNvSpPr/>
          <p:nvPr/>
        </p:nvSpPr>
        <p:spPr>
          <a:xfrm>
            <a:off x="3643306" y="2071678"/>
            <a:ext cx="914400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7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0" name="Скругленный прямоугольник 19">
            <a:hlinkClick r:id="rId18" action="ppaction://hlinksldjump"/>
          </p:cNvPr>
          <p:cNvSpPr/>
          <p:nvPr/>
        </p:nvSpPr>
        <p:spPr>
          <a:xfrm>
            <a:off x="3643306" y="1214422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8" action="ppaction://hlinksldjump"/>
              </a:rPr>
              <a:t>20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1" name="Скругленный прямоугольник 20">
            <a:hlinkClick r:id="rId19" action="ppaction://hlinksldjump"/>
          </p:cNvPr>
          <p:cNvSpPr/>
          <p:nvPr/>
        </p:nvSpPr>
        <p:spPr>
          <a:xfrm>
            <a:off x="2643174" y="2071678"/>
            <a:ext cx="914400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19" action="ppaction://hlinksldjump"/>
              </a:rPr>
              <a:t>10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2" name="Скругленный прямоугольник 21">
            <a:hlinkClick r:id="rId20" action="ppaction://hlinksldjump"/>
          </p:cNvPr>
          <p:cNvSpPr/>
          <p:nvPr/>
        </p:nvSpPr>
        <p:spPr>
          <a:xfrm>
            <a:off x="7786710" y="4714884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0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3" name="Скругленный прямоугольник 22">
            <a:hlinkClick r:id="rId21" action="ppaction://hlinksldjump"/>
          </p:cNvPr>
          <p:cNvSpPr/>
          <p:nvPr/>
        </p:nvSpPr>
        <p:spPr>
          <a:xfrm>
            <a:off x="6715140" y="3786190"/>
            <a:ext cx="985838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1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4" name="Скругленный прямоугольник 23">
            <a:hlinkClick r:id="rId22" action="ppaction://hlinksldjump"/>
          </p:cNvPr>
          <p:cNvSpPr/>
          <p:nvPr/>
        </p:nvSpPr>
        <p:spPr>
          <a:xfrm>
            <a:off x="7786710" y="3786190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2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5" name="Скругленный прямоугольник 24">
            <a:hlinkClick r:id="rId23" action="ppaction://hlinksldjump"/>
          </p:cNvPr>
          <p:cNvSpPr/>
          <p:nvPr/>
        </p:nvSpPr>
        <p:spPr>
          <a:xfrm>
            <a:off x="6715140" y="2928934"/>
            <a:ext cx="985838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3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6" name="Скругленный прямоугольник 25">
            <a:hlinkClick r:id="rId24" action="ppaction://hlinksldjump"/>
          </p:cNvPr>
          <p:cNvSpPr/>
          <p:nvPr/>
        </p:nvSpPr>
        <p:spPr>
          <a:xfrm>
            <a:off x="7786710" y="2928934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4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7" name="Скругленный прямоугольник 26">
            <a:hlinkClick r:id="rId25" action="ppaction://hlinksldjump"/>
          </p:cNvPr>
          <p:cNvSpPr/>
          <p:nvPr/>
        </p:nvSpPr>
        <p:spPr>
          <a:xfrm>
            <a:off x="6715140" y="2071678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5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8" name="Скругленный прямоугольник 27">
            <a:hlinkClick r:id="rId26" action="ppaction://hlinksldjump"/>
          </p:cNvPr>
          <p:cNvSpPr/>
          <p:nvPr/>
        </p:nvSpPr>
        <p:spPr>
          <a:xfrm>
            <a:off x="7786710" y="2071678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6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9" name="Скругленный прямоугольник 28">
            <a:hlinkClick r:id="rId27" action="ppaction://hlinksldjump"/>
          </p:cNvPr>
          <p:cNvSpPr/>
          <p:nvPr/>
        </p:nvSpPr>
        <p:spPr>
          <a:xfrm>
            <a:off x="6715140" y="1214422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7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0" name="Скругленный прямоугольник 29">
            <a:hlinkClick r:id="rId28" action="ppaction://hlinksldjump"/>
          </p:cNvPr>
          <p:cNvSpPr/>
          <p:nvPr/>
        </p:nvSpPr>
        <p:spPr>
          <a:xfrm>
            <a:off x="7786710" y="1214422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8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1" name="Скругленный прямоугольник 30">
            <a:hlinkClick r:id="rId29" action="ppaction://hlinksldjump"/>
          </p:cNvPr>
          <p:cNvSpPr/>
          <p:nvPr/>
        </p:nvSpPr>
        <p:spPr>
          <a:xfrm>
            <a:off x="5715008" y="4714884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29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2" name="Скругленный прямоугольник 31">
            <a:hlinkClick r:id="rId30" action="ppaction://hlinksldjump"/>
          </p:cNvPr>
          <p:cNvSpPr/>
          <p:nvPr/>
        </p:nvSpPr>
        <p:spPr>
          <a:xfrm>
            <a:off x="4714876" y="5643578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0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3" name="Скругленный прямоугольник 32">
            <a:hlinkClick r:id="rId31" action="ppaction://hlinksldjump"/>
          </p:cNvPr>
          <p:cNvSpPr/>
          <p:nvPr/>
        </p:nvSpPr>
        <p:spPr>
          <a:xfrm>
            <a:off x="5715008" y="5643578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1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4" name="Скругленный прямоугольник 33">
            <a:hlinkClick r:id="rId32" action="ppaction://hlinksldjump"/>
          </p:cNvPr>
          <p:cNvSpPr/>
          <p:nvPr/>
        </p:nvSpPr>
        <p:spPr>
          <a:xfrm>
            <a:off x="6786578" y="5643578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2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5" name="Скругленный прямоугольник 34">
            <a:hlinkClick r:id="rId33" action="ppaction://hlinksldjump"/>
          </p:cNvPr>
          <p:cNvSpPr/>
          <p:nvPr/>
        </p:nvSpPr>
        <p:spPr>
          <a:xfrm>
            <a:off x="7786710" y="5643578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3" action="ppaction://hlinksldjump"/>
              </a:rPr>
              <a:t>60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6" name="Скругленный прямоугольник 35">
            <a:hlinkClick r:id="rId34" action="ppaction://hlinksldjump"/>
          </p:cNvPr>
          <p:cNvSpPr/>
          <p:nvPr/>
        </p:nvSpPr>
        <p:spPr>
          <a:xfrm>
            <a:off x="6786578" y="4714884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4" action="ppaction://hlinksldjump"/>
              </a:rPr>
              <a:t>50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7" name="Скругленный прямоугольник 36">
            <a:hlinkClick r:id="rId35" action="ppaction://hlinksldjump"/>
          </p:cNvPr>
          <p:cNvSpPr/>
          <p:nvPr/>
        </p:nvSpPr>
        <p:spPr>
          <a:xfrm>
            <a:off x="5715008" y="2857496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5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8" name="Скругленный прямоугольник 37">
            <a:hlinkClick r:id="rId36" action="ppaction://hlinksldjump"/>
          </p:cNvPr>
          <p:cNvSpPr/>
          <p:nvPr/>
        </p:nvSpPr>
        <p:spPr>
          <a:xfrm>
            <a:off x="4714876" y="2857496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6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9" name="Скругленный прямоугольник 38">
            <a:hlinkClick r:id="rId37" action="ppaction://hlinksldjump"/>
          </p:cNvPr>
          <p:cNvSpPr/>
          <p:nvPr/>
        </p:nvSpPr>
        <p:spPr>
          <a:xfrm>
            <a:off x="4714876" y="3786190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7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0" name="Скругленный прямоугольник 39">
            <a:hlinkClick r:id="rId38" action="ppaction://hlinksldjump"/>
          </p:cNvPr>
          <p:cNvSpPr/>
          <p:nvPr/>
        </p:nvSpPr>
        <p:spPr>
          <a:xfrm>
            <a:off x="5715008" y="3857628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8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1" name="Скругленный прямоугольник 40">
            <a:hlinkClick r:id="rId39" action="ppaction://hlinksldjump"/>
          </p:cNvPr>
          <p:cNvSpPr/>
          <p:nvPr/>
        </p:nvSpPr>
        <p:spPr>
          <a:xfrm>
            <a:off x="4714876" y="4714884"/>
            <a:ext cx="914400" cy="92869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39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2" name="Скругленный прямоугольник 41">
            <a:hlinkClick r:id="rId40" action="ppaction://hlinksldjump"/>
          </p:cNvPr>
          <p:cNvSpPr/>
          <p:nvPr/>
        </p:nvSpPr>
        <p:spPr>
          <a:xfrm>
            <a:off x="5715008" y="1214422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40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3" name="Скругленный прямоугольник 42">
            <a:hlinkClick r:id="rId41" action="ppaction://hlinksldjump"/>
          </p:cNvPr>
          <p:cNvSpPr/>
          <p:nvPr/>
        </p:nvSpPr>
        <p:spPr>
          <a:xfrm>
            <a:off x="4714876" y="1214422"/>
            <a:ext cx="914400" cy="857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41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4" name="Скругленный прямоугольник 43">
            <a:hlinkClick r:id="rId42" action="ppaction://hlinksldjump"/>
          </p:cNvPr>
          <p:cNvSpPr/>
          <p:nvPr/>
        </p:nvSpPr>
        <p:spPr>
          <a:xfrm>
            <a:off x="5715008" y="2071678"/>
            <a:ext cx="914400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42" action="ppaction://hlinksldjump"/>
              </a:rPr>
              <a:t>40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5" name="Скругленный прямоугольник 44">
            <a:hlinkClick r:id="rId43" action="ppaction://hlinksldjump"/>
          </p:cNvPr>
          <p:cNvSpPr/>
          <p:nvPr/>
        </p:nvSpPr>
        <p:spPr>
          <a:xfrm>
            <a:off x="4714876" y="2093316"/>
            <a:ext cx="914400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hlinkClick r:id="rId43" action="ppaction://hlinksldjump"/>
              </a:rPr>
              <a:t>30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5206055"/>
            <a:ext cx="46085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    В. А. Жуковский</a:t>
            </a:r>
            <a:endParaRPr lang="ru-RU" altLang="ru-RU" sz="3200" b="1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218474" y="1138857"/>
            <a:ext cx="5148990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КОТ В МЕШКЕ</a:t>
            </a:r>
          </a:p>
          <a:p>
            <a:pPr marL="18288" indent="0">
              <a:buNone/>
            </a:pPr>
            <a:r>
              <a:rPr lang="ru-RU" dirty="0" smtClean="0"/>
              <a:t> </a:t>
            </a:r>
            <a:r>
              <a:rPr lang="ru-RU" sz="2800" b="1" dirty="0" smtClean="0"/>
              <a:t>Русский поэт, один из основоположников романтизма в русской поэзии, переводчик, критик, автор баллады «Лесной царь».</a:t>
            </a:r>
            <a:endParaRPr 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250574" y="116632"/>
            <a:ext cx="8363001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   </a:t>
            </a:r>
            <a:r>
              <a:rPr lang="ru-RU" sz="4400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Портрет героя 60</a:t>
            </a:r>
            <a:endParaRPr lang="ru-RU" sz="4400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38857"/>
            <a:ext cx="2808312" cy="3467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27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64896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</a:t>
            </a:r>
            <a:r>
              <a:rPr lang="ru-RU" sz="4400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Эпизоды и иллюстрации 10</a:t>
            </a:r>
            <a:endParaRPr lang="ru-RU" sz="4400" i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5472226"/>
            <a:ext cx="576064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А.С. Пушкин «Капитанская дочка» Буран</a:t>
            </a:r>
            <a:endParaRPr lang="ru-RU" altLang="ru-RU" sz="2800" b="1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215098" y="980728"/>
            <a:ext cx="8173326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Какой эпизод  и из какого произведения иллюстрирует данная картинка?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80" y="980728"/>
            <a:ext cx="7600920" cy="4579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903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914400"/>
          </a:xfrm>
        </p:spPr>
        <p:txBody>
          <a:bodyPr>
            <a:normAutofit/>
          </a:bodyPr>
          <a:lstStyle/>
          <a:p>
            <a:r>
              <a:rPr lang="ru-RU" dirty="0" smtClean="0"/>
              <a:t>    </a:t>
            </a:r>
            <a:r>
              <a:rPr lang="ru-RU" sz="4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Эпизоды  и иллюстрации 20</a:t>
            </a:r>
            <a:endParaRPr lang="ru-RU" sz="4400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40732" y="5443566"/>
            <a:ext cx="612068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К преданию о покорении </a:t>
            </a:r>
            <a:br>
              <a:rPr lang="ru-RU" altLang="ru-RU" sz="3200" b="1" dirty="0" smtClean="0"/>
            </a:br>
            <a:r>
              <a:rPr lang="ru-RU" altLang="ru-RU" sz="3200" b="1" dirty="0" smtClean="0"/>
              <a:t>Сибири Ермаком</a:t>
            </a:r>
            <a:endParaRPr lang="ru-RU" altLang="ru-RU" sz="32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500850" y="1124744"/>
            <a:ext cx="8173326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 какому произведению написана эта</a:t>
            </a:r>
          </a:p>
          <a:p>
            <a:pPr marL="18288" indent="0">
              <a:buNone/>
            </a:pPr>
            <a:r>
              <a:rPr lang="ru-RU" sz="3200" b="1" i="1" dirty="0"/>
              <a:t> </a:t>
            </a:r>
            <a:r>
              <a:rPr lang="ru-RU" sz="3200" b="1" i="1" dirty="0" smtClean="0"/>
              <a:t>  картина известным художником </a:t>
            </a:r>
            <a:r>
              <a:rPr lang="ru-RU" sz="3200" b="1" i="1" dirty="0" err="1" smtClean="0"/>
              <a:t>В.Суриковым</a:t>
            </a:r>
            <a:r>
              <a:rPr lang="ru-RU" sz="3200" b="1" i="1" dirty="0" smtClean="0"/>
              <a:t>?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50" y="980728"/>
            <a:ext cx="8173326" cy="45792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923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5097" y="116632"/>
            <a:ext cx="8615447" cy="914400"/>
          </a:xfrm>
        </p:spPr>
        <p:txBody>
          <a:bodyPr>
            <a:normAutofit/>
          </a:bodyPr>
          <a:lstStyle/>
          <a:p>
            <a:r>
              <a:rPr lang="ru-RU" dirty="0" smtClean="0"/>
              <a:t>   </a:t>
            </a:r>
            <a:r>
              <a:rPr lang="ru-RU" sz="4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Эпизоды и иллюстрации 30</a:t>
            </a:r>
            <a:endParaRPr lang="ru-RU" sz="4400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787" y="5013176"/>
            <a:ext cx="460851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 Сцена вранья Хлестакова</a:t>
            </a:r>
            <a:endParaRPr lang="ru-RU" altLang="ru-RU" sz="3200" b="1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215098" y="1196752"/>
            <a:ext cx="5148990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Какой эпизод из комедии Н.В. Гоголя «Ревизор» демонстрирует данная иллюстрация?</a:t>
            </a:r>
            <a:endParaRPr 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908720"/>
            <a:ext cx="3168352" cy="43924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124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14400"/>
          </a:xfrm>
        </p:spPr>
        <p:txBody>
          <a:bodyPr>
            <a:normAutofit/>
          </a:bodyPr>
          <a:lstStyle/>
          <a:p>
            <a:r>
              <a:rPr lang="ru-RU" dirty="0" smtClean="0"/>
              <a:t>     </a:t>
            </a:r>
            <a:r>
              <a:rPr lang="ru-RU" sz="4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Эпизоды и иллюстрации 40</a:t>
            </a:r>
            <a:endParaRPr lang="ru-RU" sz="4400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21244" y="4966466"/>
            <a:ext cx="460851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Н.С. Лесков «Старый гений»</a:t>
            </a:r>
            <a:endParaRPr lang="ru-RU" altLang="ru-RU" sz="32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215098" y="1196752"/>
            <a:ext cx="5148990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Назовите произведение и автора по иллюстрации.</a:t>
            </a:r>
            <a:endParaRPr lang="ru-RU" sz="28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633" y="1052736"/>
            <a:ext cx="3490912" cy="37925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842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6632"/>
            <a:ext cx="9036495" cy="914400"/>
          </a:xfrm>
        </p:spPr>
        <p:txBody>
          <a:bodyPr>
            <a:normAutofit/>
          </a:bodyPr>
          <a:lstStyle/>
          <a:p>
            <a:r>
              <a:rPr lang="ru-RU" dirty="0" smtClean="0"/>
              <a:t>    </a:t>
            </a:r>
            <a:r>
              <a:rPr lang="ru-RU" sz="4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Эпизоды  и иллюстрации 50</a:t>
            </a:r>
            <a:endParaRPr lang="ru-RU" sz="4400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93322" y="5443566"/>
            <a:ext cx="525658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Л.Н. Толстой «После бала». Экзекуция</a:t>
            </a:r>
            <a:endParaRPr lang="ru-RU" altLang="ru-RU" sz="32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15098" y="1196752"/>
            <a:ext cx="5148990" cy="3024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Назовите произведение и эпизод, изображённый на иллюстрации.</a:t>
            </a:r>
            <a:endParaRPr lang="ru-RU" sz="2800" b="1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50" y="980728"/>
            <a:ext cx="7385798" cy="41531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174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5098" y="116632"/>
            <a:ext cx="8928902" cy="914400"/>
          </a:xfrm>
        </p:spPr>
        <p:txBody>
          <a:bodyPr>
            <a:normAutofit/>
          </a:bodyPr>
          <a:lstStyle/>
          <a:p>
            <a:r>
              <a:rPr lang="ru-RU" smtClean="0"/>
              <a:t>    </a:t>
            </a:r>
            <a:r>
              <a:rPr lang="ru-RU" sz="4400" i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Эпизоды </a:t>
            </a:r>
            <a:r>
              <a:rPr lang="ru-RU" sz="4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 иллюстрации 60</a:t>
            </a:r>
            <a:endParaRPr lang="ru-RU" sz="4400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5098" y="4163888"/>
            <a:ext cx="5616624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Полковник Пётр Владиславович Б. </a:t>
            </a:r>
          </a:p>
          <a:p>
            <a:r>
              <a:rPr lang="ru-RU" altLang="ru-RU" sz="2800" b="1" dirty="0" smtClean="0"/>
              <a:t>и его дочь Варенька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15098" y="1196752"/>
            <a:ext cx="5148990" cy="2448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/>
              <a:t> </a:t>
            </a:r>
            <a:r>
              <a:rPr lang="ru-RU" sz="3200" b="1" i="1" dirty="0" smtClean="0"/>
              <a:t>Назовите героев, изображённых на иллюстрации.</a:t>
            </a:r>
            <a:endParaRPr lang="ru-RU" sz="2800" b="1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699" y="908720"/>
            <a:ext cx="3459162" cy="4640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58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Кто из героев10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5240048"/>
            <a:ext cx="223224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Пугачёв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15098" y="1196752"/>
            <a:ext cx="6301118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>
                <a:effectLst/>
              </a:rPr>
              <a:t>Кто в произведении </a:t>
            </a:r>
            <a:r>
              <a:rPr lang="ru-RU" sz="3200" b="1" dirty="0" smtClean="0">
                <a:effectLst/>
              </a:rPr>
              <a:t>          А</a:t>
            </a:r>
            <a:r>
              <a:rPr lang="ru-RU" sz="3200" b="1" dirty="0">
                <a:effectLst/>
              </a:rPr>
              <a:t>. С. Пушкина «Капитанская дочка» </a:t>
            </a:r>
            <a:r>
              <a:rPr lang="ru-RU" sz="3200" b="1" i="1" dirty="0">
                <a:effectLst/>
              </a:rPr>
              <a:t>«сидел под образами в красном кафтане, в высокой шапке и важно подбочась»</a:t>
            </a:r>
            <a:r>
              <a:rPr lang="ru-RU" sz="3200" b="1" dirty="0">
                <a:effectLst/>
              </a:rPr>
              <a:t>?</a:t>
            </a:r>
            <a:endParaRPr lang="ru-RU" sz="3200" dirty="0">
              <a:effectLst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4314" y="899801"/>
            <a:ext cx="3200400" cy="4124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921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Кто из героев? 20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5256782"/>
            <a:ext cx="5616624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 Василиса Егоровна, капитан Миронов и Маша перед взятием крепости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447564" y="807506"/>
            <a:ext cx="7746314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Кто из  героев изображён на этой иллюстрации?</a:t>
            </a:r>
            <a:endParaRPr lang="ru-RU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89" y="965294"/>
            <a:ext cx="7150270" cy="39604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73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Кто из героев? 30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850" y="4544335"/>
            <a:ext cx="432048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Маша, ухаживающая за раненным Гринёвым.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215098" y="1196752"/>
            <a:ext cx="4644934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Кто из героев </a:t>
            </a:r>
          </a:p>
          <a:p>
            <a:pPr marL="18288" indent="0">
              <a:buNone/>
            </a:pPr>
            <a:r>
              <a:rPr lang="ru-RU" sz="3200" b="1" i="1" dirty="0" smtClean="0"/>
              <a:t>изображён на </a:t>
            </a:r>
          </a:p>
          <a:p>
            <a:pPr marL="18288" indent="0">
              <a:buNone/>
            </a:pPr>
            <a:r>
              <a:rPr lang="ru-RU" sz="3200" b="1" i="1" dirty="0" smtClean="0"/>
              <a:t>Иллюстрации?</a:t>
            </a:r>
            <a:endParaRPr lang="ru-RU" sz="2800" b="1" dirty="0" smtClean="0"/>
          </a:p>
          <a:p>
            <a:pPr marL="18288" indent="0">
              <a:buNone/>
            </a:pPr>
            <a:endParaRPr lang="ru-RU" sz="2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908721"/>
            <a:ext cx="4064496" cy="4824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624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196752"/>
            <a:ext cx="7920880" cy="3657599"/>
          </a:xfrm>
        </p:spPr>
        <p:txBody>
          <a:bodyPr>
            <a:normAutofit/>
          </a:bodyPr>
          <a:lstStyle/>
          <a:p>
            <a:r>
              <a:rPr lang="ru-RU" sz="3200" b="1" i="1" dirty="0" smtClean="0"/>
              <a:t>Назовите героя и произведение по сказанным словам: </a:t>
            </a:r>
          </a:p>
          <a:p>
            <a:pPr marL="18288" indent="0">
              <a:buNone/>
            </a:pPr>
            <a:r>
              <a:rPr lang="ru-RU" dirty="0"/>
              <a:t>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«- Нет, отвечал я с твёрдостью. – Я природный дворянин; я присягал государыне императрице: тебе служить не могу»</a:t>
            </a:r>
            <a:endParaRPr lang="ru-RU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92888" cy="9144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8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Слова, слова… 10</a:t>
            </a:r>
            <a:endParaRPr lang="ru-RU" sz="4800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134815"/>
            <a:ext cx="3644776" cy="35024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912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Кто из героев? 40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5260686"/>
            <a:ext cx="561662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Иван Васильевич </a:t>
            </a:r>
          </a:p>
          <a:p>
            <a:r>
              <a:rPr lang="ru-RU" altLang="ru-RU" sz="2800" b="1" dirty="0" smtClean="0"/>
              <a:t>Л.Н. Толстой «После бала»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15098" y="1196752"/>
            <a:ext cx="5148990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Кто из героев хранит эти предметы в память о прошедшей любви.</a:t>
            </a:r>
            <a:endParaRPr lang="ru-RU" sz="3200" b="1" i="1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836712"/>
            <a:ext cx="2768165" cy="20478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757" y="3112823"/>
            <a:ext cx="2742937" cy="21478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830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Кто из героев? 50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51621" y="5280925"/>
            <a:ext cx="561662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Хлестаков, возвращающийся после осмотра города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215098" y="1196752"/>
            <a:ext cx="4716942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Кто из героев </a:t>
            </a:r>
          </a:p>
          <a:p>
            <a:pPr marL="18288" indent="0">
              <a:buNone/>
            </a:pPr>
            <a:r>
              <a:rPr lang="ru-RU" sz="3200" b="1" i="1" dirty="0" smtClean="0"/>
              <a:t>изображён </a:t>
            </a:r>
          </a:p>
          <a:p>
            <a:pPr marL="18288" indent="0">
              <a:buNone/>
            </a:pPr>
            <a:r>
              <a:rPr lang="ru-RU" sz="3200" b="1" i="1" dirty="0" smtClean="0"/>
              <a:t>на иллюстрации?</a:t>
            </a:r>
            <a:endParaRPr lang="ru-RU" sz="2800" b="1" dirty="0" smtClean="0"/>
          </a:p>
          <a:p>
            <a:pPr marL="18288" indent="0">
              <a:buNone/>
            </a:pPr>
            <a:endParaRPr lang="ru-RU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7" y="908720"/>
            <a:ext cx="3384376" cy="44644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183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4905" y="1124744"/>
            <a:ext cx="3714750" cy="36724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Кто из героев? 60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4975223"/>
            <a:ext cx="561662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Герои рассказа </a:t>
            </a:r>
          </a:p>
          <a:p>
            <a:r>
              <a:rPr lang="ru-RU" altLang="ru-RU" sz="2800" b="1" dirty="0" smtClean="0"/>
              <a:t>И.А. Бунина «Кавказ»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215098" y="1196752"/>
            <a:ext cx="5365014" cy="3024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Кто из героев говорит </a:t>
            </a:r>
          </a:p>
          <a:p>
            <a:pPr marL="18288" indent="0">
              <a:buNone/>
            </a:pPr>
            <a:r>
              <a:rPr lang="ru-RU" sz="3200" b="1" i="1" dirty="0" smtClean="0"/>
              <a:t>о себе следующее: </a:t>
            </a:r>
            <a:r>
              <a:rPr lang="ru-RU" sz="3200" b="1" i="1" dirty="0"/>
              <a:t> </a:t>
            </a:r>
            <a:endParaRPr lang="ru-RU" sz="3200" b="1" i="1" dirty="0" smtClean="0"/>
          </a:p>
          <a:p>
            <a:pPr marL="18288" indent="0">
              <a:buNone/>
            </a:pPr>
            <a:r>
              <a:rPr lang="ru-RU" sz="3200" b="1" i="1" dirty="0" smtClean="0"/>
              <a:t> </a:t>
            </a:r>
            <a:r>
              <a:rPr lang="ru-RU" sz="2800" b="1" dirty="0" smtClean="0"/>
              <a:t>«</a:t>
            </a:r>
            <a:r>
              <a:rPr lang="ru-RU" sz="2800" b="1" dirty="0"/>
              <a:t>Мы нашли место </a:t>
            </a:r>
            <a:endParaRPr lang="ru-RU" sz="2800" b="1" dirty="0" smtClean="0"/>
          </a:p>
          <a:p>
            <a:pPr marL="18288" indent="0">
              <a:buNone/>
            </a:pPr>
            <a:r>
              <a:rPr lang="ru-RU" sz="2800" b="1" dirty="0" smtClean="0"/>
              <a:t>первобытное</a:t>
            </a:r>
            <a:r>
              <a:rPr lang="ru-RU" sz="2800" b="1" dirty="0"/>
              <a:t>, заросшее </a:t>
            </a:r>
            <a:endParaRPr lang="ru-RU" sz="2800" b="1" dirty="0" smtClean="0"/>
          </a:p>
          <a:p>
            <a:pPr marL="18288" indent="0">
              <a:buNone/>
            </a:pPr>
            <a:r>
              <a:rPr lang="ru-RU" sz="2800" b="1" dirty="0" smtClean="0"/>
              <a:t>чинаровыми </a:t>
            </a:r>
            <a:r>
              <a:rPr lang="ru-RU" sz="2800" b="1" dirty="0"/>
              <a:t>лесами</a:t>
            </a:r>
            <a:r>
              <a:rPr lang="ru-RU" sz="2800" b="1" dirty="0" smtClean="0"/>
              <a:t>…»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39261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4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Лермонтов «Мцыри»10</a:t>
            </a:r>
            <a:endParaRPr lang="ru-RU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4221088"/>
            <a:ext cx="561662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 Неслужащий монах, послушник</a:t>
            </a:r>
            <a:endParaRPr lang="ru-RU" altLang="ru-RU" sz="32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786602" y="1412776"/>
            <a:ext cx="7097766" cy="2448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Что значит слово «мцыри» с грузинского?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78010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4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Лермонтов «Мцыри» 20</a:t>
            </a:r>
            <a:endParaRPr lang="ru-RU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5240048"/>
            <a:ext cx="23762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Об отце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215098" y="1196752"/>
            <a:ext cx="6877182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О ком говорит Мцыри?</a:t>
            </a:r>
          </a:p>
          <a:p>
            <a:pPr marL="18288" indent="0">
              <a:buNone/>
            </a:pPr>
            <a:r>
              <a:rPr lang="ru-RU" sz="3200" b="1" i="1" dirty="0"/>
              <a:t> 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Он как живой</a:t>
            </a:r>
          </a:p>
          <a:p>
            <a:pPr marL="18288" indent="0">
              <a:buNone/>
            </a:pPr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своей одежде боевой</a:t>
            </a:r>
          </a:p>
          <a:p>
            <a:pPr marL="18288" indent="0">
              <a:buNone/>
            </a:pPr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Являлся мне, и помнил я</a:t>
            </a:r>
          </a:p>
          <a:p>
            <a:pPr marL="18288" indent="0">
              <a:buNone/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Кольчуги звон, и блеск ружья,</a:t>
            </a:r>
          </a:p>
          <a:p>
            <a:pPr marL="18288" indent="0">
              <a:buNone/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 гордый непреклонный взор…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97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4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Лермонтов «Мцыри» 30</a:t>
            </a:r>
            <a:endParaRPr lang="ru-RU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5240048"/>
            <a:ext cx="561662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             с барсом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215098" y="1196752"/>
            <a:ext cx="4158671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С кем Мцыри вступил в схватку?</a:t>
            </a:r>
            <a:endParaRPr lang="ru-RU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946" y="1196752"/>
            <a:ext cx="4219575" cy="3200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47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4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Лермонтов «Мцыри» 40</a:t>
            </a:r>
            <a:endParaRPr lang="ru-RU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5013176"/>
            <a:ext cx="561662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Низкий колючий кустарник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215098" y="1196752"/>
            <a:ext cx="7021198" cy="381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18288" indent="0">
              <a:buNone/>
            </a:pPr>
            <a:r>
              <a:rPr lang="ru-RU" sz="2800" b="1" dirty="0" smtClean="0"/>
              <a:t>Напрасно в бешенстве порой</a:t>
            </a:r>
          </a:p>
          <a:p>
            <a:pPr marL="18288" indent="0">
              <a:buNone/>
            </a:pPr>
            <a:r>
              <a:rPr lang="ru-RU" sz="2800" b="1" dirty="0" smtClean="0"/>
              <a:t>Я рвал отчаянной рукой</a:t>
            </a:r>
          </a:p>
          <a:p>
            <a:pPr marL="18288" indent="0">
              <a:buNone/>
            </a:pPr>
            <a:r>
              <a:rPr lang="ru-RU" sz="2800" b="1" dirty="0" smtClean="0"/>
              <a:t>Терновник, спутанный плющом.</a:t>
            </a:r>
          </a:p>
          <a:p>
            <a:pPr marL="18288" indent="0">
              <a:buNone/>
            </a:pPr>
            <a:r>
              <a:rPr lang="ru-RU" sz="2800" b="1" dirty="0"/>
              <a:t> </a:t>
            </a:r>
            <a:r>
              <a:rPr lang="ru-RU" sz="3200" b="1" dirty="0" smtClean="0"/>
              <a:t>Что такое терновник?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25422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/>
          <a:lstStyle/>
          <a:p>
            <a:r>
              <a:rPr lang="ru-RU" smtClean="0"/>
              <a:t>     </a:t>
            </a:r>
            <a:r>
              <a:rPr lang="ru-RU" sz="4400" i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Лермонтов «Мцыри» 50</a:t>
            </a:r>
            <a:endParaRPr lang="ru-RU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3717032"/>
            <a:ext cx="561662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..где цвели Акаций белых два куста…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215098" y="1196752"/>
            <a:ext cx="6877182" cy="2664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У каких кустов  в саду просил Мцыри похоронить его?</a:t>
            </a:r>
          </a:p>
        </p:txBody>
      </p:sp>
    </p:spTree>
    <p:extLst>
      <p:ext uri="{BB962C8B-B14F-4D97-AF65-F5344CB8AC3E}">
        <p14:creationId xmlns:p14="http://schemas.microsoft.com/office/powerpoint/2010/main" val="313071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914400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44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Лермонтов «Мцыри»60</a:t>
            </a:r>
            <a:endParaRPr lang="ru-RU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69413" y="3933056"/>
            <a:ext cx="640871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И попробовал немного мёда, и вот </a:t>
            </a:r>
            <a:r>
              <a:rPr lang="ru-RU" altLang="ru-RU" sz="2800" b="1" smtClean="0"/>
              <a:t>я умираю.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215098" y="1196752"/>
            <a:ext cx="8317342" cy="2952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Объясните смысл эпиграфа к поэме «Мцыри» : </a:t>
            </a:r>
          </a:p>
          <a:p>
            <a:pPr marL="18288" indent="0">
              <a:buNone/>
            </a:pPr>
            <a:r>
              <a:rPr lang="ru-RU" sz="2800" b="1" dirty="0" smtClean="0"/>
              <a:t>Вкушая, </a:t>
            </a:r>
            <a:r>
              <a:rPr lang="ru-RU" sz="2800" b="1" dirty="0" err="1" smtClean="0"/>
              <a:t>вкусих</a:t>
            </a:r>
            <a:r>
              <a:rPr lang="ru-RU" sz="2800" b="1" dirty="0" smtClean="0"/>
              <a:t> мало мёда, и се аз умираю.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11658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5097" y="116632"/>
            <a:ext cx="8615447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</a:t>
            </a:r>
            <a:r>
              <a:rPr lang="ru-RU" sz="4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Куприн «Куст сирени» 10</a:t>
            </a:r>
            <a:endParaRPr lang="ru-RU" sz="44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25514" y="4437060"/>
            <a:ext cx="43924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smtClean="0"/>
              <a:t>             </a:t>
            </a:r>
            <a:r>
              <a:rPr lang="ru-RU" altLang="ru-RU" sz="4000" b="1" dirty="0" smtClean="0">
                <a:solidFill>
                  <a:schemeClr val="accent4">
                    <a:lumMod val="75000"/>
                  </a:schemeClr>
                </a:solidFill>
              </a:rPr>
              <a:t>офицер</a:t>
            </a:r>
            <a:endParaRPr lang="ru-RU" altLang="ru-RU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611560" y="1340768"/>
            <a:ext cx="8317342" cy="3081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 smtClean="0">
                <a:effectLst/>
              </a:rPr>
              <a:t> Кем </a:t>
            </a:r>
            <a:r>
              <a:rPr lang="ru-RU" sz="3200" b="1" dirty="0">
                <a:effectLst/>
              </a:rPr>
              <a:t>по роду профессиональной деятельности является герой рассказа</a:t>
            </a:r>
            <a:r>
              <a:rPr lang="ru-RU" sz="3200" b="1" dirty="0" smtClean="0">
                <a:effectLst/>
              </a:rPr>
              <a:t>?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48684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1"/>
          <p:cNvSpPr>
            <a:spLocks noGrp="1"/>
          </p:cNvSpPr>
          <p:nvPr>
            <p:ph idx="1"/>
          </p:nvPr>
        </p:nvSpPr>
        <p:spPr>
          <a:xfrm>
            <a:off x="467544" y="1196752"/>
            <a:ext cx="7920880" cy="3657599"/>
          </a:xfrm>
        </p:spPr>
        <p:txBody>
          <a:bodyPr/>
          <a:lstStyle/>
          <a:p>
            <a:r>
              <a:rPr lang="ru-RU" sz="3200" b="1" i="1" dirty="0"/>
              <a:t>Назовите героя и произведение по сказанным словам: </a:t>
            </a:r>
          </a:p>
          <a:p>
            <a:pPr marL="18288" indent="0">
              <a:buNone/>
            </a:pPr>
            <a:r>
              <a:rPr lang="ru-RU" dirty="0" smtClean="0"/>
              <a:t>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«Этому не учите, это я делаю не то чтоб из предосторожности, а больше из любопытства: смерть люблю узнать, что есть нового на свете»</a:t>
            </a:r>
            <a:endParaRPr lang="ru-RU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92888" cy="9144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8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Слова, слова… </a:t>
            </a:r>
            <a:r>
              <a:rPr lang="ru-RU" sz="4800" i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</a:t>
            </a:r>
            <a:r>
              <a:rPr lang="ru-RU" sz="48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0</a:t>
            </a:r>
            <a:endParaRPr lang="ru-RU" sz="4800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295" y="4852112"/>
            <a:ext cx="54006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Почтмейстер </a:t>
            </a:r>
            <a:r>
              <a:rPr lang="ru-RU" altLang="ru-RU" sz="3200" b="1" dirty="0" err="1" smtClean="0"/>
              <a:t>Шпекин</a:t>
            </a:r>
            <a:r>
              <a:rPr lang="ru-RU" altLang="ru-RU" sz="3200" b="1" dirty="0" smtClean="0"/>
              <a:t> </a:t>
            </a:r>
          </a:p>
          <a:p>
            <a:r>
              <a:rPr lang="ru-RU" altLang="ru-RU" sz="3200" b="1" dirty="0"/>
              <a:t> </a:t>
            </a:r>
            <a:r>
              <a:rPr lang="ru-RU" altLang="ru-RU" sz="3200" b="1" dirty="0" smtClean="0"/>
              <a:t>Н.В. Гоголь «Ревизор»</a:t>
            </a:r>
            <a:endParaRPr lang="ru-RU" altLang="ru-RU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868" y="1196752"/>
            <a:ext cx="2787650" cy="447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086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214" y="4975223"/>
            <a:ext cx="640871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dirty="0">
                <a:solidFill>
                  <a:schemeClr val="accent4">
                    <a:lumMod val="75000"/>
                  </a:schemeClr>
                </a:solidFill>
              </a:rPr>
              <a:t>инструментальную съемку местности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Объект 1"/>
          <p:cNvSpPr txBox="1">
            <a:spLocks/>
          </p:cNvSpPr>
          <p:nvPr/>
        </p:nvSpPr>
        <p:spPr>
          <a:xfrm>
            <a:off x="611560" y="1196752"/>
            <a:ext cx="7848872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>
                <a:effectLst/>
              </a:rPr>
              <a:t>Николай Алмазов представлял профессору последнюю и самую трудную практическую работу:</a:t>
            </a:r>
            <a:endParaRPr lang="ru-RU" sz="2800" b="1" dirty="0"/>
          </a:p>
        </p:txBody>
      </p:sp>
      <p:sp>
        <p:nvSpPr>
          <p:cNvPr id="10" name="Заголовок 2"/>
          <p:cNvSpPr txBox="1">
            <a:spLocks/>
          </p:cNvSpPr>
          <p:nvPr/>
        </p:nvSpPr>
        <p:spPr>
          <a:xfrm>
            <a:off x="0" y="188640"/>
            <a:ext cx="8615447" cy="9144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     </a:t>
            </a:r>
            <a:r>
              <a:rPr lang="ru-RU" sz="4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Куприн «Куст сирени» 20</a:t>
            </a:r>
            <a:endParaRPr lang="ru-RU" sz="44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5098" y="3140968"/>
            <a:ext cx="2088232" cy="1058416"/>
          </a:xfrm>
          <a:prstGeom prst="rect">
            <a:avLst/>
          </a:prstGeom>
          <a:solidFill>
            <a:schemeClr val="accent1">
              <a:alpha val="82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чертеж местности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55776" y="3140968"/>
            <a:ext cx="2808312" cy="1058416"/>
          </a:xfrm>
          <a:prstGeom prst="rect">
            <a:avLst/>
          </a:prstGeom>
          <a:solidFill>
            <a:schemeClr val="accent1">
              <a:alpha val="82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/>
              <a:t>географическую карту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3140968"/>
            <a:ext cx="3312368" cy="1058416"/>
          </a:xfrm>
          <a:prstGeom prst="rect">
            <a:avLst/>
          </a:prstGeom>
          <a:solidFill>
            <a:schemeClr val="accent1">
              <a:alpha val="82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/>
              <a:t>инструментальную съемку местности</a:t>
            </a:r>
          </a:p>
        </p:txBody>
      </p:sp>
    </p:spTree>
    <p:extLst>
      <p:ext uri="{BB962C8B-B14F-4D97-AF65-F5344CB8AC3E}">
        <p14:creationId xmlns:p14="http://schemas.microsoft.com/office/powerpoint/2010/main" val="207321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1" grpId="0" animBg="1"/>
      <p:bldP spid="1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98105" y="1340768"/>
            <a:ext cx="8317342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effectLst/>
              </a:rPr>
              <a:t>Укажите название изобразительного средства: «</a:t>
            </a:r>
            <a:r>
              <a:rPr lang="ru-RU" sz="3200" b="1" dirty="0">
                <a:effectLst/>
              </a:rPr>
              <a:t>усталое </a:t>
            </a:r>
            <a:r>
              <a:rPr lang="ru-RU" sz="3200" dirty="0">
                <a:effectLst/>
              </a:rPr>
              <a:t>равнодушие», «</a:t>
            </a:r>
            <a:r>
              <a:rPr lang="ru-RU" sz="3200" b="1" dirty="0">
                <a:effectLst/>
              </a:rPr>
              <a:t>злополучное</a:t>
            </a:r>
            <a:r>
              <a:rPr lang="ru-RU" sz="3200" dirty="0">
                <a:effectLst/>
              </a:rPr>
              <a:t> пятно»:</a:t>
            </a:r>
            <a:endParaRPr lang="ru-RU" sz="2800" b="1" dirty="0"/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0" y="188640"/>
            <a:ext cx="8615447" cy="9144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     </a:t>
            </a:r>
            <a:r>
              <a:rPr lang="ru-RU" sz="4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Куприн «Куст сирени» 30</a:t>
            </a:r>
            <a:endParaRPr lang="ru-RU" sz="44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0086" y="3136842"/>
            <a:ext cx="2088232" cy="1058416"/>
          </a:xfrm>
          <a:prstGeom prst="rect">
            <a:avLst/>
          </a:prstGeom>
          <a:solidFill>
            <a:schemeClr val="accent1">
              <a:alpha val="82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метафора</a:t>
            </a:r>
            <a:endParaRPr lang="ru-RU" sz="28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91599" y="3136842"/>
            <a:ext cx="2232248" cy="1058416"/>
          </a:xfrm>
          <a:prstGeom prst="rect">
            <a:avLst/>
          </a:prstGeom>
          <a:solidFill>
            <a:schemeClr val="accent1">
              <a:alpha val="82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сравнение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873180" y="3103569"/>
            <a:ext cx="2088232" cy="1058416"/>
          </a:xfrm>
          <a:prstGeom prst="rect">
            <a:avLst/>
          </a:prstGeom>
          <a:solidFill>
            <a:schemeClr val="accent1">
              <a:alpha val="82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эпитет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7172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2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15098" y="1428072"/>
            <a:ext cx="8317342" cy="1280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dirty="0">
                <a:effectLst/>
              </a:rPr>
              <a:t>Место учебы </a:t>
            </a:r>
            <a:r>
              <a:rPr lang="ru-RU" sz="3200" b="1" dirty="0" err="1">
                <a:effectLst/>
              </a:rPr>
              <a:t>Алмазова</a:t>
            </a:r>
            <a:r>
              <a:rPr lang="ru-RU" sz="3200" dirty="0">
                <a:effectLst/>
              </a:rPr>
              <a:t>:</a:t>
            </a:r>
            <a:endParaRPr lang="ru-RU" sz="2800" b="1" dirty="0"/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0" y="188640"/>
            <a:ext cx="8615447" cy="9144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     </a:t>
            </a:r>
            <a:r>
              <a:rPr lang="ru-RU" sz="4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Куприн «Куст сирени» 40</a:t>
            </a:r>
            <a:endParaRPr lang="ru-RU" sz="44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2852936"/>
            <a:ext cx="2274790" cy="1342322"/>
          </a:xfrm>
          <a:prstGeom prst="rect">
            <a:avLst/>
          </a:prstGeom>
          <a:solidFill>
            <a:schemeClr val="accent1">
              <a:alpha val="82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военный институт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915816" y="2852936"/>
            <a:ext cx="3168352" cy="1342322"/>
          </a:xfrm>
          <a:prstGeom prst="rect">
            <a:avLst/>
          </a:prstGeom>
          <a:solidFill>
            <a:schemeClr val="accent1">
              <a:alpha val="82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индустриальный техникум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300192" y="2852936"/>
            <a:ext cx="2664295" cy="1342322"/>
          </a:xfrm>
          <a:prstGeom prst="rect">
            <a:avLst/>
          </a:prstGeom>
          <a:solidFill>
            <a:schemeClr val="accent1">
              <a:alpha val="82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/>
              <a:t>Академия генерального штаба</a:t>
            </a:r>
          </a:p>
        </p:txBody>
      </p:sp>
    </p:spTree>
    <p:extLst>
      <p:ext uri="{BB962C8B-B14F-4D97-AF65-F5344CB8AC3E}">
        <p14:creationId xmlns:p14="http://schemas.microsoft.com/office/powerpoint/2010/main" val="47825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3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2700" y="4437112"/>
            <a:ext cx="64087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altLang="ru-RU" sz="4000" b="1" dirty="0" smtClean="0">
                <a:solidFill>
                  <a:schemeClr val="accent4">
                    <a:lumMod val="75000"/>
                  </a:schemeClr>
                </a:solidFill>
              </a:rPr>
              <a:t>садовник</a:t>
            </a:r>
            <a:endParaRPr lang="ru-RU" altLang="ru-RU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15098" y="1428072"/>
            <a:ext cx="8317342" cy="2216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smtClean="0">
                <a:effectLst/>
              </a:rPr>
              <a:t> </a:t>
            </a:r>
            <a:r>
              <a:rPr lang="ru-RU" sz="3200" b="1" dirty="0" smtClean="0">
                <a:effectLst/>
              </a:rPr>
              <a:t>Чей портрет: «чех</a:t>
            </a:r>
            <a:r>
              <a:rPr lang="ru-RU" sz="3200" b="1" dirty="0">
                <a:effectLst/>
              </a:rPr>
              <a:t>, маленький старичок в золотых очках»</a:t>
            </a:r>
            <a:endParaRPr lang="ru-RU" sz="2800" b="1" dirty="0"/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0" y="188640"/>
            <a:ext cx="8615447" cy="9144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     </a:t>
            </a:r>
            <a:r>
              <a:rPr lang="ru-RU" sz="4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Куприн «Куст сирени» 50</a:t>
            </a:r>
            <a:endParaRPr lang="ru-RU" sz="44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850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4564285"/>
            <a:ext cx="640871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2800" b="1" dirty="0" err="1" smtClean="0"/>
              <a:t>О.Генри</a:t>
            </a:r>
            <a:r>
              <a:rPr lang="ru-RU" altLang="ru-RU" sz="2800" b="1" dirty="0" smtClean="0"/>
              <a:t> «Дары волхвов». Герои жертвуют чем-то ради любви и находят в этом счастье. </a:t>
            </a:r>
            <a:endParaRPr lang="ru-RU" alt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215098" y="1428072"/>
            <a:ext cx="8317342" cy="2360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Какое произведение из зарубежной литературы напоминает нам рассказ «Куст сирени»? Почему?</a:t>
            </a:r>
            <a:endParaRPr lang="ru-RU" sz="2800" b="1" dirty="0" smtClean="0"/>
          </a:p>
          <a:p>
            <a:pPr marL="18288" indent="0">
              <a:buNone/>
            </a:pPr>
            <a:endParaRPr lang="ru-RU" sz="2800" b="1" dirty="0"/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201057" y="116632"/>
            <a:ext cx="8615447" cy="9144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     </a:t>
            </a:r>
            <a:r>
              <a:rPr lang="ru-RU" sz="4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Куприн «Куст сирени» 60</a:t>
            </a:r>
            <a:endParaRPr lang="ru-RU" sz="44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051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467544" y="1196752"/>
            <a:ext cx="7920880" cy="3657599"/>
          </a:xfrm>
        </p:spPr>
        <p:txBody>
          <a:bodyPr/>
          <a:lstStyle/>
          <a:p>
            <a:r>
              <a:rPr lang="ru-RU" sz="3200" b="1" i="1" dirty="0"/>
              <a:t>Назовите героя и произведение по сказанным словам: </a:t>
            </a:r>
          </a:p>
          <a:p>
            <a:pPr marL="18288" indent="0">
              <a:buNone/>
            </a:pPr>
            <a:r>
              <a:rPr lang="ru-RU" dirty="0" smtClean="0"/>
              <a:t> </a:t>
            </a:r>
            <a:r>
              <a:rPr lang="ru-RU" altLang="ru-RU" sz="3200" b="1" dirty="0">
                <a:solidFill>
                  <a:schemeClr val="bg2">
                    <a:lumMod val="25000"/>
                  </a:schemeClr>
                </a:solidFill>
              </a:rPr>
              <a:t>«Да ведь я, сударыня, учился самоучкой. Я тогда же вам </a:t>
            </a:r>
            <a:r>
              <a:rPr lang="ru-RU" altLang="ru-RU" sz="3200" b="1" dirty="0" smtClean="0">
                <a:solidFill>
                  <a:schemeClr val="bg2">
                    <a:lumMod val="25000"/>
                  </a:schemeClr>
                </a:solidFill>
              </a:rPr>
              <a:t>докладывал»</a:t>
            </a:r>
            <a:endParaRPr lang="ru-RU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92888" cy="9144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8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Слова, слова… 30</a:t>
            </a:r>
            <a:endParaRPr lang="ru-RU" sz="4800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850" y="4437112"/>
            <a:ext cx="54006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Д.И. Фонвизин «Недоросль».  </a:t>
            </a:r>
            <a:r>
              <a:rPr lang="ru-RU" altLang="ru-RU" sz="3200" b="1" dirty="0" err="1" smtClean="0"/>
              <a:t>Тришка</a:t>
            </a:r>
            <a:endParaRPr lang="ru-RU" alt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33307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 txBox="1">
            <a:spLocks/>
          </p:cNvSpPr>
          <p:nvPr/>
        </p:nvSpPr>
        <p:spPr>
          <a:xfrm>
            <a:off x="467544" y="1196752"/>
            <a:ext cx="7920880" cy="4320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/>
              <a:t>Назовите героя и произведение по сказанным словам: </a:t>
            </a:r>
          </a:p>
          <a:p>
            <a:pPr marL="18288" indent="0">
              <a:buNone/>
            </a:pPr>
            <a:r>
              <a:rPr lang="ru-RU" sz="2800" b="1" dirty="0"/>
              <a:t>  </a:t>
            </a:r>
            <a:r>
              <a:rPr lang="ru-RU" sz="2800" b="1" dirty="0" smtClean="0"/>
              <a:t>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Ты слушать</a:t>
            </a:r>
            <a:r>
              <a:rPr lang="ru-RU" sz="3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исповедь мою</a:t>
            </a:r>
          </a:p>
          <a:p>
            <a:pPr marL="18288" indent="0">
              <a:buNone/>
            </a:pPr>
            <a:r>
              <a:rPr lang="ru-RU" sz="3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  Сюда пришёл, благодарю.</a:t>
            </a:r>
          </a:p>
          <a:p>
            <a:pPr marL="18288" indent="0">
              <a:buNone/>
            </a:pPr>
            <a:r>
              <a:rPr lang="ru-RU" sz="3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  Всё лучше перед кем-нибудь</a:t>
            </a:r>
          </a:p>
          <a:p>
            <a:pPr marL="18288" indent="0">
              <a:buNone/>
            </a:pPr>
            <a:r>
              <a:rPr lang="ru-RU" sz="3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  Словами облегчить мне грудь;</a:t>
            </a:r>
          </a:p>
          <a:p>
            <a:pPr marL="18288" indent="0">
              <a:buNone/>
            </a:pPr>
            <a:r>
              <a:rPr lang="ru-RU" sz="3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  Но людям я не делал зла,</a:t>
            </a:r>
          </a:p>
          <a:p>
            <a:pPr marL="18288" indent="0">
              <a:buNone/>
            </a:pPr>
            <a:r>
              <a:rPr lang="ru-RU" sz="3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  И потому мои дела</a:t>
            </a:r>
          </a:p>
          <a:p>
            <a:pPr marL="18288" indent="0">
              <a:buNone/>
            </a:pPr>
            <a:r>
              <a:rPr lang="ru-RU" sz="3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  Немного пользы вам узнать, - </a:t>
            </a:r>
          </a:p>
          <a:p>
            <a:pPr marL="18288" indent="0">
              <a:buNone/>
            </a:pPr>
            <a:r>
              <a:rPr lang="ru-RU" sz="3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000" b="1" dirty="0" smtClean="0">
                <a:solidFill>
                  <a:schemeClr val="bg2">
                    <a:lumMod val="25000"/>
                  </a:schemeClr>
                </a:solidFill>
              </a:rPr>
              <a:t>  А душу можно ль рассказать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92888" cy="9144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8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Слова, слова… </a:t>
            </a:r>
            <a:r>
              <a:rPr lang="ru-RU" sz="4800" i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4</a:t>
            </a:r>
            <a:r>
              <a:rPr lang="ru-RU" sz="48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0</a:t>
            </a:r>
            <a:endParaRPr lang="ru-RU" sz="4800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2" y="2420888"/>
            <a:ext cx="4402561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349811" y="5733256"/>
            <a:ext cx="374441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smtClean="0"/>
              <a:t>М.Ю. Лермонтов</a:t>
            </a:r>
          </a:p>
          <a:p>
            <a:r>
              <a:rPr lang="ru-RU" altLang="ru-RU" sz="3200" b="1" dirty="0" smtClean="0"/>
              <a:t>«Мцыри».  </a:t>
            </a:r>
            <a:endParaRPr lang="ru-RU" alt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71379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467544" y="1196753"/>
            <a:ext cx="7920880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/>
              <a:t>Назовите героя и произведение по сказанным словам: </a:t>
            </a:r>
          </a:p>
          <a:p>
            <a:pPr marL="18288" indent="0">
              <a:buNone/>
            </a:pPr>
            <a:r>
              <a:rPr lang="ru-RU" altLang="ru-RU" sz="3200" b="1" dirty="0" smtClean="0">
                <a:solidFill>
                  <a:schemeClr val="bg2">
                    <a:lumMod val="25000"/>
                  </a:schemeClr>
                </a:solidFill>
              </a:rPr>
              <a:t>«</a:t>
            </a:r>
            <a:r>
              <a:rPr lang="ru-RU" altLang="ru-RU" sz="3200" b="1" dirty="0">
                <a:solidFill>
                  <a:schemeClr val="bg2">
                    <a:lumMod val="25000"/>
                  </a:schemeClr>
                </a:solidFill>
              </a:rPr>
              <a:t>Да отсюда, хоть три года скачи, ни до какого государства не доедешь»</a:t>
            </a:r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395536" y="0"/>
            <a:ext cx="7992888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8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Слова, слова… 50</a:t>
            </a:r>
            <a:endParaRPr lang="ru-RU" sz="4800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07704" y="5206055"/>
            <a:ext cx="561662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err="1" smtClean="0"/>
              <a:t>Н.В.Гоголь</a:t>
            </a:r>
            <a:r>
              <a:rPr lang="ru-RU" altLang="ru-RU" sz="3200" b="1" dirty="0" smtClean="0"/>
              <a:t> </a:t>
            </a:r>
          </a:p>
          <a:p>
            <a:r>
              <a:rPr lang="ru-RU" altLang="ru-RU" sz="3200" b="1" dirty="0" smtClean="0"/>
              <a:t>«Ревизор». Городничий</a:t>
            </a:r>
            <a:endParaRPr lang="ru-RU" altLang="ru-RU" sz="3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5" y="914400"/>
            <a:ext cx="3298272" cy="4687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793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 txBox="1">
            <a:spLocks/>
          </p:cNvSpPr>
          <p:nvPr/>
        </p:nvSpPr>
        <p:spPr>
          <a:xfrm>
            <a:off x="467544" y="1144018"/>
            <a:ext cx="792088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/>
              <a:t>Назовите героя и произведение по сказанным словам: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</a:rPr>
              <a:t>«К чему может повести наша любовь?»,</a:t>
            </a:r>
          </a:p>
          <a:p>
            <a:pPr>
              <a:buNone/>
            </a:pPr>
            <a:r>
              <a:rPr lang="ru-RU" sz="3200" b="1" dirty="0">
                <a:solidFill>
                  <a:schemeClr val="bg2">
                    <a:lumMod val="25000"/>
                  </a:schemeClr>
                </a:solidFill>
              </a:rPr>
              <a:t> «Честно ли это?», 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</a:rPr>
              <a:t>«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</a:rPr>
              <a:t>Как бы долго продолжалось наше счастье?»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395536" y="282352"/>
            <a:ext cx="7992888" cy="914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8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Слова, слова… 60</a:t>
            </a:r>
            <a:endParaRPr lang="ru-RU" sz="4800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16832"/>
            <a:ext cx="3970513" cy="32087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907704" y="5206055"/>
            <a:ext cx="561662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altLang="ru-RU" sz="3200" b="1" dirty="0" err="1" smtClean="0"/>
              <a:t>А.П.Чехов</a:t>
            </a:r>
            <a:endParaRPr lang="ru-RU" altLang="ru-RU" sz="3200" b="1" dirty="0" smtClean="0"/>
          </a:p>
          <a:p>
            <a:r>
              <a:rPr lang="ru-RU" altLang="ru-RU" sz="3200" b="1" dirty="0" smtClean="0"/>
              <a:t>«О любви». Алёхин</a:t>
            </a:r>
            <a:endParaRPr lang="ru-RU" alt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57835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6770" y="116632"/>
            <a:ext cx="8363001" cy="9144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dirty="0" smtClean="0">
                <a:ln/>
                <a:solidFill>
                  <a:schemeClr val="accent3"/>
                </a:solidFill>
                <a:effectLst/>
              </a:rPr>
              <a:t>          </a:t>
            </a:r>
            <a:r>
              <a:rPr lang="ru-RU" sz="4400" i="1" dirty="0" smtClean="0">
                <a:ln/>
                <a:solidFill>
                  <a:schemeClr val="accent3"/>
                </a:solidFill>
                <a:effectLst/>
              </a:rPr>
              <a:t>Место действия 10</a:t>
            </a:r>
            <a:endParaRPr lang="ru-RU" sz="4400" i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448573" y="1196751"/>
            <a:ext cx="8381972" cy="1872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74320" indent="-256032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Char char=""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400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058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7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6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4592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5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96596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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24028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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51460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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834640" indent="-256032" algn="l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Char char=""/>
              <a:defRPr sz="1400" kern="1200">
                <a:solidFill>
                  <a:schemeClr val="tx1"/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b="1" i="1" dirty="0" smtClean="0"/>
              <a:t>Назовите пункты, в которых происходит действие повести «Капитанская дочка».</a:t>
            </a:r>
          </a:p>
          <a:p>
            <a:pPr marL="18288" indent="0">
              <a:buFont typeface="Wingdings" pitchFamily="2" charset="2"/>
              <a:buNone/>
            </a:pPr>
            <a:r>
              <a:rPr lang="ru-RU" dirty="0" smtClean="0"/>
              <a:t> </a:t>
            </a:r>
            <a:endParaRPr lang="ru-RU" sz="2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5098" y="5949280"/>
            <a:ext cx="571504" cy="571504"/>
          </a:xfrm>
          <a:prstGeom prst="actionButtonHom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5929330"/>
            <a:ext cx="173826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ответ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41108" y="2780928"/>
            <a:ext cx="2561114" cy="113042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А) Москва</a:t>
            </a:r>
            <a:endParaRPr lang="ru-RU" sz="36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00811" y="2780928"/>
            <a:ext cx="4104456" cy="10584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Б) Оренбург</a:t>
            </a:r>
            <a:endParaRPr lang="ru-RU" sz="3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5098" y="4146454"/>
            <a:ext cx="4104456" cy="10584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В</a:t>
            </a:r>
            <a:r>
              <a:rPr lang="ru-RU" sz="3200" b="1" dirty="0" smtClean="0"/>
              <a:t>) </a:t>
            </a:r>
            <a:r>
              <a:rPr lang="ru-RU" sz="3200" b="1" dirty="0" err="1" smtClean="0"/>
              <a:t>Нижнеозерская</a:t>
            </a:r>
            <a:r>
              <a:rPr lang="ru-RU" sz="3200" b="1" dirty="0" smtClean="0"/>
              <a:t> крепость</a:t>
            </a:r>
            <a:endParaRPr lang="ru-RU" sz="32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97964" y="4146454"/>
            <a:ext cx="4104456" cy="10584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Г) </a:t>
            </a:r>
            <a:r>
              <a:rPr lang="ru-RU" sz="3200" b="1" dirty="0" err="1" smtClean="0"/>
              <a:t>Белогорская</a:t>
            </a:r>
            <a:r>
              <a:rPr lang="ru-RU" sz="3200" b="1" dirty="0" smtClean="0"/>
              <a:t> крепость</a:t>
            </a:r>
            <a:endParaRPr lang="ru-RU" sz="32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59002" y="5428838"/>
            <a:ext cx="2561114" cy="113042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А</a:t>
            </a:r>
            <a:r>
              <a:rPr lang="ru-RU" sz="3600" b="1" dirty="0"/>
              <a:t>,</a:t>
            </a:r>
            <a:r>
              <a:rPr lang="ru-RU" sz="3600" b="1" dirty="0" smtClean="0"/>
              <a:t> Б, Г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96104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706</TotalTime>
  <Words>1493</Words>
  <Application>Microsoft Office PowerPoint</Application>
  <PresentationFormat>Экран (4:3)</PresentationFormat>
  <Paragraphs>301</Paragraphs>
  <Slides>44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Открытая</vt:lpstr>
      <vt:lpstr> Игра  «По следам прочитанных произведений»</vt:lpstr>
      <vt:lpstr>Презентация PowerPoint</vt:lpstr>
      <vt:lpstr> Слова, слова… 10</vt:lpstr>
      <vt:lpstr> Слова, слова… 20</vt:lpstr>
      <vt:lpstr> Слова, слова… 30</vt:lpstr>
      <vt:lpstr> Слова, слова… 40</vt:lpstr>
      <vt:lpstr>Презентация PowerPoint</vt:lpstr>
      <vt:lpstr>Презентация PowerPoint</vt:lpstr>
      <vt:lpstr>          Место действия 10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Эпизоды и иллюстрации 10</vt:lpstr>
      <vt:lpstr>    Эпизоды  и иллюстрации 20</vt:lpstr>
      <vt:lpstr>   Эпизоды и иллюстрации 30</vt:lpstr>
      <vt:lpstr>     Эпизоды и иллюстрации 40</vt:lpstr>
      <vt:lpstr>    Эпизоды  и иллюстрации 50</vt:lpstr>
      <vt:lpstr>    Эпизоды и иллюстрации 60</vt:lpstr>
      <vt:lpstr>     Кто из героев10</vt:lpstr>
      <vt:lpstr>     Кто из героев? 20</vt:lpstr>
      <vt:lpstr>     Кто из героев? 30</vt:lpstr>
      <vt:lpstr>     Кто из героев? 40</vt:lpstr>
      <vt:lpstr>     Кто из героев? 50</vt:lpstr>
      <vt:lpstr>     Кто из героев? 60</vt:lpstr>
      <vt:lpstr>     Лермонтов «Мцыри»10</vt:lpstr>
      <vt:lpstr>     Лермонтов «Мцыри» 20</vt:lpstr>
      <vt:lpstr>     Лермонтов «Мцыри» 30</vt:lpstr>
      <vt:lpstr>     Лермонтов «Мцыри» 40</vt:lpstr>
      <vt:lpstr>     Лермонтов «Мцыри» 50</vt:lpstr>
      <vt:lpstr>     Лермонтов «Мцыри»60</vt:lpstr>
      <vt:lpstr>     Куприн «Куст сирени» 10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DNA Project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– конкурс      «Знатоки сказок»</dc:title>
  <dc:creator>DNA7 X86</dc:creator>
  <cp:lastModifiedBy>DNA7 X86</cp:lastModifiedBy>
  <cp:revision>73</cp:revision>
  <dcterms:created xsi:type="dcterms:W3CDTF">2015-08-03T04:13:24Z</dcterms:created>
  <dcterms:modified xsi:type="dcterms:W3CDTF">2016-02-21T08:27:19Z</dcterms:modified>
</cp:coreProperties>
</file>