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95" r:id="rId2"/>
    <p:sldId id="256" r:id="rId3"/>
    <p:sldId id="257" r:id="rId4"/>
    <p:sldId id="271" r:id="rId5"/>
    <p:sldId id="274" r:id="rId6"/>
    <p:sldId id="278" r:id="rId7"/>
    <p:sldId id="279" r:id="rId8"/>
    <p:sldId id="260" r:id="rId9"/>
    <p:sldId id="261" r:id="rId10"/>
    <p:sldId id="273" r:id="rId11"/>
    <p:sldId id="280" r:id="rId12"/>
    <p:sldId id="281" r:id="rId13"/>
    <p:sldId id="282" r:id="rId14"/>
    <p:sldId id="283" r:id="rId15"/>
    <p:sldId id="285" r:id="rId16"/>
    <p:sldId id="284" r:id="rId17"/>
    <p:sldId id="286" r:id="rId18"/>
    <p:sldId id="263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75" r:id="rId27"/>
    <p:sldId id="294" r:id="rId28"/>
    <p:sldId id="29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DA3"/>
    <a:srgbClr val="E09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68" y="132"/>
      </p:cViewPr>
      <p:guideLst/>
    </p:cSldViewPr>
  </p:slideViewPr>
  <p:outlineViewPr>
    <p:cViewPr>
      <p:scale>
        <a:sx n="33" d="100"/>
        <a:sy n="33" d="100"/>
      </p:scale>
      <p:origin x="0" y="-171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5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9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5" y="329309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3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49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70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10" y="798975"/>
            <a:ext cx="161574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5"/>
            <a:ext cx="7828831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84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31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7" y="3806197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3" y="95803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7" y="2165621"/>
            <a:ext cx="4645152" cy="32938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7" y="2171769"/>
            <a:ext cx="4645152" cy="3287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0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953338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7" y="216972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7" y="2974448"/>
            <a:ext cx="4645152" cy="24938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71"/>
            <a:ext cx="4645152" cy="24871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22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4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2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80"/>
            <a:ext cx="6012471" cy="4505221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2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82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2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4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3"/>
            <a:ext cx="5846487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8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2"/>
            <a:ext cx="4877819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5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9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1" y="953326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1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1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1" y="32930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7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6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3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Идейно-художественное своеобразие поэмы Александра Блока «Двенадцать»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gradFill flip="none" rotWithShape="1">
            <a:gsLst>
              <a:gs pos="2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Составитель- преподаватель литературы ГБПОУ КАИТ № 20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Таболова Анна Маратовна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Обложка поэмы «Двенадцать». 1924 год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14" y="952577"/>
            <a:ext cx="4382814" cy="493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  <a:alpha val="63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2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309" y="966952"/>
            <a:ext cx="5932260" cy="2339017"/>
          </a:xfrm>
          <a:gradFill flip="none" rotWithShape="1">
            <a:gsLst>
              <a:gs pos="21000">
                <a:schemeClr val="accent1">
                  <a:lumMod val="5000"/>
                  <a:lumOff val="9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anchor="ctr"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 и образы поэмы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неведомую даль идут двенадцать: революционный патруль,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мира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25309" y="2892858"/>
            <a:ext cx="5846487" cy="2096013"/>
          </a:xfrm>
          <a:gradFill>
            <a:gsLst>
              <a:gs pos="10042">
                <a:schemeClr val="accent1">
                  <a:lumMod val="20000"/>
                  <a:lumOff val="80000"/>
                </a:schemeClr>
              </a:gs>
              <a:gs pos="81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80000"/>
                  <a:lumMod val="108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Гуляет ветер, порхает снег.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Идут двенадцать человек.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Винтовок черные ремни,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Кругом- огни, огни, огни…..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thumbnailer.mixcloud.com/unsafe/900x900/extaudio/b/2/c/c/c926-01c9-45b8-aac4-2bf9985a6eb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994" y="439524"/>
            <a:ext cx="4327959" cy="540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47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50000">
                <a:schemeClr val="accent1">
                  <a:lumMod val="5000"/>
                  <a:lumOff val="95000"/>
                  <a:alpha val="63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2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поэмы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fontAlgn="base"/>
            <a:endParaRPr lang="ru-RU" dirty="0"/>
          </a:p>
          <a:p>
            <a:pPr marL="0" indent="0" fontAlgn="base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зубах –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цыгарка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примят картуз.</a:t>
            </a:r>
          </a:p>
          <a:p>
            <a:pPr marL="0" indent="0" fontAlgn="base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спину надо б  бубновый туз!</a:t>
            </a:r>
          </a:p>
          <a:p>
            <a:pPr marL="0" indent="0" fontAlgn="base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свобода,</a:t>
            </a:r>
          </a:p>
          <a:p>
            <a:pPr marL="0" indent="0" fontAlgn="base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эх, без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креста!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gradFill flip="none" rotWithShape="1">
            <a:gsLst>
              <a:gs pos="1800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12 противоречив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(Бубновый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туз -  знак каторжников – деталь, характеризующая этих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людей)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Ромб 4"/>
          <p:cNvSpPr/>
          <p:nvPr/>
        </p:nvSpPr>
        <p:spPr>
          <a:xfrm>
            <a:off x="5770179" y="4364213"/>
            <a:ext cx="914400" cy="914400"/>
          </a:xfrm>
          <a:prstGeom prst="diamond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«Пальнем-ка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пулей в Святую Русь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эх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креста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креста - беспредельная свобода, позволяющая нарушать все законы: грабить, убивать. Свобода без креста дает ощущение вседозволенности,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безнаказанности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avatars.mds.yandex.net/get-zen_doc/1852570/pub_5dfcc278c7e50c00b07b4b52_5dfcd397a3f6e400b1e69940/scale_1200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r="5177"/>
          <a:stretch>
            <a:fillRect/>
          </a:stretch>
        </p:blipFill>
        <p:spPr bwMode="auto">
          <a:xfrm>
            <a:off x="7767145" y="667872"/>
            <a:ext cx="3489434" cy="477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16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2789" y="831915"/>
            <a:ext cx="9605635" cy="1059305"/>
          </a:xfrm>
          <a:gradFill>
            <a:gsLst>
              <a:gs pos="38000">
                <a:schemeClr val="accent1">
                  <a:lumMod val="5000"/>
                  <a:lumOff val="95000"/>
                  <a:alpha val="63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8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 креста»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gradFill>
            <a:gsLst>
              <a:gs pos="38000">
                <a:schemeClr val="accent1">
                  <a:lumMod val="5000"/>
                  <a:lumOff val="95000"/>
                  <a:alpha val="63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8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Запирайте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етажи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Нынче будут грабежи!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Отмыкайте погреба-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Гуляет нынче голытьба!</a:t>
            </a:r>
          </a:p>
          <a:p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gradFill>
            <a:gsLst>
              <a:gs pos="50000">
                <a:schemeClr val="accent1">
                  <a:lumMod val="5000"/>
                  <a:lumOff val="95000"/>
                  <a:alpha val="63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вихре революции без креста стираются грани между добром и злом, справедливой жестокостью и преступлением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9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 опять идут двенадцать…»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рисует неприглядный образ восставшей «голытьбы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лети, буржуй, воробышком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Выпью кровушку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….»-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готовы проливать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кровь: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 горе всем буржуям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пожар раздуем,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пожар в крови……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4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Катька где?- Мертва, мертва!»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97940" y="1598061"/>
            <a:ext cx="5193902" cy="3930379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И- убийство. Убивают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Катьку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человеческая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в революционную эпоху ничего не стоит. Убил Катьку Петруха, который ее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любил! Этот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 о том, что под революционными лозунгами люди решают свои проблемы, сводят личные счеты . Эпоха вседозволенности накладывает отпечаток на души людей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 descr="Иллюстрация Ю. Анненкова к поэме &quot;Двенадцать&quot;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72" y="1487691"/>
            <a:ext cx="3879786" cy="442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4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«Эх, эх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Позабавиться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грех»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  <p:sp>
        <p:nvSpPr>
          <p:cNvPr id="6" name="Объект 5"/>
          <p:cNvSpPr>
            <a:spLocks noGrp="1"/>
          </p:cNvSpPr>
          <p:nvPr>
            <p:ph type="body" sz="half" idx="2"/>
          </p:nvPr>
        </p:nvSpPr>
        <p:spPr>
          <a:xfrm>
            <a:off x="1208690" y="2900855"/>
            <a:ext cx="5775306" cy="231783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475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sz="2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равно – </a:t>
            </a:r>
            <a:r>
              <a:rPr lang="ru-RU" sz="4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Скучно! 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 ты, </a:t>
            </a:r>
            <a:r>
              <a:rPr lang="ru-RU" sz="4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горе- 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горькое!</a:t>
            </a:r>
            <a:endParaRPr lang="ru-RU" sz="4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Скука </a:t>
            </a:r>
            <a:r>
              <a:rPr lang="ru-RU" sz="4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скучная,смертная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!-</a:t>
            </a:r>
            <a:endParaRPr lang="ru-RU" sz="4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 на душе- без креста</a:t>
            </a:r>
            <a:r>
              <a:rPr lang="ru-RU" sz="4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совести, без имени святого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sz="4200" dirty="0"/>
          </a:p>
        </p:txBody>
      </p:sp>
      <p:pic>
        <p:nvPicPr>
          <p:cNvPr id="10" name="Рисунок 9" descr="https://fs.znanio.ru/methodology/images/20/65/2065e5da5a71aa36f2534b679288110c6dc56f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25" y="756746"/>
            <a:ext cx="3647090" cy="446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46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60960" y="1224106"/>
            <a:ext cx="6014652" cy="1203784"/>
          </a:xfrm>
          <a:gradFill flip="none" rotWithShape="1">
            <a:gsLst>
              <a:gs pos="36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«Что, товарищ, ты не весел?»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6" name="Объект 5"/>
          <p:cNvSpPr>
            <a:spLocks noGrp="1"/>
          </p:cNvSpPr>
          <p:nvPr>
            <p:ph type="body" sz="half" idx="2"/>
          </p:nvPr>
        </p:nvSpPr>
        <p:spPr>
          <a:xfrm>
            <a:off x="935422" y="2333297"/>
            <a:ext cx="6040190" cy="2655574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6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Усиливается вьюга, метель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звучат грустные размышления автора: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Идут без имени святого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двенадцать – вдаль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всему готовы –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жаль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tarologiay.ru/wp-content/uploads/2020/10c/bmxwx3j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40" y="741445"/>
            <a:ext cx="3561867" cy="4624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2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«Вперед, вперед, рабочий народ»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Солдаты революции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это дозор, они представители новой власти, они устанавливают новый порядок. И в них пробуждается чувство революционного долга: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0461" y="2488494"/>
            <a:ext cx="4645152" cy="802237"/>
          </a:xfrm>
        </p:spPr>
        <p:txBody>
          <a:bodyPr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уже меняются 12 :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 бьется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флаг.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Раздается мерный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шаг»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«Революционный держите шаг»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«Вдаль идут державным шагом»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8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67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39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«Революционный держите шаг»</a:t>
            </a:r>
          </a:p>
        </p:txBody>
      </p:sp>
      <p:pic>
        <p:nvPicPr>
          <p:cNvPr id="10" name="Объект 9" descr="каково отношение блока к революци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5475" y="1362470"/>
            <a:ext cx="5680787" cy="368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93380" y="2501462"/>
            <a:ext cx="3505926" cy="2952210"/>
          </a:xfrm>
          <a:gradFill flip="none" rotWithShape="1">
            <a:gsLst>
              <a:gs pos="36000">
                <a:schemeClr val="accent5">
                  <a:lumMod val="5000"/>
                  <a:lumOff val="95000"/>
                </a:schemeClr>
              </a:gs>
              <a:gs pos="92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98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заняты своим прямым делом: «Их винтовочки стальные на незримого врага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звучит «Варшавянка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«Вперед – рабочий народ»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Мерный шаг, державный шаг- так идут уверенные в правильности пути люди. Стремительным маршем - 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идут державным шагом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светлое будущее. 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247" y="1266147"/>
            <a:ext cx="5854872" cy="1924208"/>
          </a:xfrm>
          <a:gradFill flip="none" rotWithShape="1">
            <a:gsLst>
              <a:gs pos="35150">
                <a:srgbClr val="CDD4E7"/>
              </a:gs>
              <a:gs pos="1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Блок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Поэма «Двенадцать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gradFill flip="none" rotWithShape="1">
            <a:gsLst>
              <a:gs pos="2600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«…во время и после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«Двенадцати»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несколько дней ощущал физически, слухом большой шум вокруг – шум слитный, вероятно, шум от крушения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мира»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visualrian.ru/images/old_preview/10/17/101754_preview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" b="1386"/>
          <a:stretch>
            <a:fillRect/>
          </a:stretch>
        </p:blipFill>
        <p:spPr bwMode="auto">
          <a:xfrm>
            <a:off x="7641021" y="683173"/>
            <a:ext cx="3689132" cy="4783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0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76990">
                <a:srgbClr val="EDCABC"/>
              </a:gs>
              <a:gs pos="35970">
                <a:srgbClr val="FFFFFF"/>
              </a:gs>
              <a:gs pos="67000">
                <a:srgbClr val="E6B7A3"/>
              </a:gs>
              <a:gs pos="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«Шаг держи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революцьонный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gradFill>
            <a:gsLst>
              <a:gs pos="76990">
                <a:srgbClr val="EDCABC"/>
              </a:gs>
              <a:gs pos="24000">
                <a:srgbClr val="FFFFFF"/>
              </a:gs>
              <a:gs pos="92000">
                <a:srgbClr val="E6B7A3"/>
              </a:gs>
              <a:gs pos="10000">
                <a:schemeClr val="accent6">
                  <a:lumMod val="0"/>
                  <a:lumOff val="100000"/>
                </a:schemeClr>
              </a:gs>
              <a:gs pos="42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идея поэмы- это  шествие героев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сквозь кровь, убийства, страх, страдания, ненависть – вперед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новый, счастливый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справедливый.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без изменения человека не изменить. И начало этих изменений в своих героях Блок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показал: из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разнузданной банды «с бубновым» тузом и «без креста» они к концу поэмы превращаются в революционный патруль, несущий службу, защищающий новый мир от врага.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революционного долга заставляет идти вперед, преодолевая стихию, страх. </a:t>
            </a:r>
          </a:p>
        </p:txBody>
      </p:sp>
    </p:spTree>
    <p:extLst>
      <p:ext uri="{BB962C8B-B14F-4D97-AF65-F5344CB8AC3E}">
        <p14:creationId xmlns:p14="http://schemas.microsoft.com/office/powerpoint/2010/main" val="41300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>
            <a:gsLst>
              <a:gs pos="76990">
                <a:srgbClr val="EDCABC"/>
              </a:gs>
              <a:gs pos="35970">
                <a:srgbClr val="FFFFFF"/>
              </a:gs>
              <a:gs pos="85000">
                <a:srgbClr val="E6B7A3"/>
              </a:gs>
              <a:gs pos="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«Так идут державным шагом»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gradFill>
            <a:gsLst>
              <a:gs pos="76990">
                <a:srgbClr val="EDCABC"/>
              </a:gs>
              <a:gs pos="35970">
                <a:srgbClr val="FFFFFF"/>
              </a:gs>
              <a:gs pos="85000">
                <a:srgbClr val="E6B7A3"/>
              </a:gs>
              <a:gs pos="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видим готовность дать отпор любому врагу: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еще там? Выходи!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проснется лютый враг…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Революционный держите шаг,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Неугомонный не дремлет враг!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s://thumbnailer.mixcloud.com/unsafe/900x900/extaudio/b/2/c/c/c926-01c9-45b8-aac4-2bf9985a6eba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56" y="1692166"/>
            <a:ext cx="4072020" cy="3767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16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35970">
                <a:srgbClr val="FFFFFF"/>
              </a:gs>
              <a:gs pos="74000">
                <a:srgbClr val="E6B7A3"/>
              </a:gs>
              <a:gs pos="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машет красным флагом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gradFill>
            <a:gsLst>
              <a:gs pos="35970">
                <a:srgbClr val="FFFFFF"/>
              </a:gs>
              <a:gs pos="85000">
                <a:srgbClr val="E6B7A3"/>
              </a:gs>
              <a:gs pos="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ведет солдат сквозь метель, пургу, кто указывает путь?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-  с кровавым флагом,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вьюгой невидим,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 пули невредим…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белом венчике из роз-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Иисус Христос</a:t>
            </a:r>
          </a:p>
        </p:txBody>
      </p:sp>
      <p:pic>
        <p:nvPicPr>
          <p:cNvPr id="5" name="Объект 4" descr="https://ds04.infourok.ru/uploads/ex/08e4/00002ff3-aba03027/1/img8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04" y="2171700"/>
            <a:ext cx="4383617" cy="3287713"/>
          </a:xfrm>
          <a:prstGeom prst="rect">
            <a:avLst/>
          </a:prstGeom>
          <a:gradFill>
            <a:gsLst>
              <a:gs pos="76990">
                <a:srgbClr val="EDCABC"/>
              </a:gs>
              <a:gs pos="35970">
                <a:srgbClr val="FFFFFF"/>
              </a:gs>
              <a:gs pos="85000">
                <a:srgbClr val="E6B7A3"/>
              </a:gs>
              <a:gs pos="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2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35970">
                <a:srgbClr val="FFFFFF"/>
              </a:gs>
              <a:gs pos="74000">
                <a:srgbClr val="E6B7A3"/>
              </a:gs>
              <a:gs pos="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белом венчике из роз-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Иисус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Христос»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gradFill>
            <a:gsLst>
              <a:gs pos="90000">
                <a:srgbClr val="E6B7A3"/>
              </a:gs>
              <a:gs pos="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Иисус Христос- символ добра и веры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образе- надежда на то, что все-таки дорога правильная, цель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Христа дан как высокий нравственный идеал, к которому надо стремиться. </a:t>
            </a:r>
          </a:p>
        </p:txBody>
      </p:sp>
      <p:pic>
        <p:nvPicPr>
          <p:cNvPr id="1026" name="Picture 2" descr="https://obuv-patriotplus.ru/wp-content/uploads/dvenadcat-bloka-versii-po-povodu-obraza-hrist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r="2330"/>
          <a:stretch>
            <a:fillRect/>
          </a:stretch>
        </p:blipFill>
        <p:spPr bwMode="auto">
          <a:xfrm>
            <a:off x="7750038" y="635606"/>
            <a:ext cx="3517051" cy="48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990">
              <a:srgbClr val="EDCABC"/>
            </a:gs>
            <a:gs pos="24000">
              <a:srgbClr val="FFFFFF"/>
            </a:gs>
            <a:gs pos="92000">
              <a:srgbClr val="E6B7A3"/>
            </a:gs>
            <a:gs pos="10000">
              <a:schemeClr val="accent6">
                <a:lumMod val="0"/>
                <a:lumOff val="100000"/>
              </a:schemeClr>
            </a:gs>
            <a:gs pos="4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71965">
                <a:srgbClr val="E6B7A3"/>
              </a:gs>
              <a:gs pos="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algn="ctr"/>
            <a:r>
              <a:rPr lang="ru-RU" dirty="0"/>
              <a:t>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идет с ними, а надо- чтоб Другой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3500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Христа оказался неожиданным для самого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«Страшная мысль этих дней: не в том, что красногвардейцы не достойны И, который идет с ними сейчас, а в том, что именно Он идет с ними, а надо, чтобы шел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Другой»…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вдруг увидел, что с ними Христос – это было очень неприятно- и я нехотя, скрепя сердце должен был поставить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Христа»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(«Записные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книжки)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 все-таки Христос»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gradFill>
            <a:gsLst>
              <a:gs pos="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все-таки Христа я никому не отдам»,- и три года спустя после написания поэмы говорил Блок</a:t>
            </a:r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этом - символ веры </a:t>
            </a:r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Блока: 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найдут дорогу к </a:t>
            </a:r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добру, справедливости и 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красоте.</a:t>
            </a:r>
          </a:p>
          <a:p>
            <a:pPr>
              <a:lnSpc>
                <a:spcPct val="170000"/>
              </a:lnSpc>
            </a:pPr>
            <a:endParaRPr lang="ru-R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50" name="Picture 2" descr="https://artnow.ru/img/238000/238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6" y="510563"/>
            <a:ext cx="3923972" cy="5197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 о революции: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.mycdn.me/i?r=AEHujHvw2RjEbemUCNEorZbxYpb_p_9AcN2FmGik64KrkeMm95ykj4fqnDU6ruPJSbR7Zi9s0CiBOSDmbngC-I-k&amp;fn=external_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813" y="1513880"/>
            <a:ext cx="6013450" cy="3382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телом, всем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сердцем, всем сознанием- слушайте революцию! </a:t>
            </a: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19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«Рано или поздно — все будет по-новому, потому что жизнь прекрасна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Блок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Блок изображает революцию?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и новый мир: кем представлены в поэме?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символы использует Блок в поэме?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двенадцать? Какими они показаны в начале поэмы и в конце?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конце поэмы появляется Иисус Христос? Что он символизирует?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смысл названия поэмы?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4291" y="1210702"/>
            <a:ext cx="3710467" cy="2946921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698500" dist="736600" dir="5400000" algn="ctr" rotWithShape="0">
              <a:srgbClr val="000000">
                <a:alpha val="48000"/>
              </a:srgbClr>
            </a:outerShdw>
          </a:effectLst>
        </p:spPr>
        <p:txBody>
          <a:bodyPr anchor="ctr"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«Моря природы,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искусства разбушевались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брызги встали радугою над нами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смотрел на радугу,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писал «Двенадцать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»…»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«Записки о «Двенадцати»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А.Блока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«Революционный держите шаг…». Как Александр Блок заседал в чрезвычайной комисси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813" y="1210702"/>
            <a:ext cx="6013450" cy="398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24292" y="4014952"/>
            <a:ext cx="2564839" cy="143872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736600" dist="50800" dir="5400000" sx="55000" sy="55000" algn="ctr" rotWithShape="0">
              <a:srgbClr val="000000">
                <a:alpha val="43137"/>
              </a:srgbClr>
            </a:outerShdw>
            <a:softEdge rad="76200"/>
          </a:effectLst>
        </p:spPr>
        <p:txBody>
          <a:bodyPr anchor="b">
            <a:normAutofit/>
          </a:bodyPr>
          <a:lstStyle/>
          <a:p>
            <a:pPr lvl="7"/>
            <a:endParaRPr lang="ru-RU" sz="2000" dirty="0" smtClean="0"/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2000" b="1" i="1" dirty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079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поэмы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shade val="80000"/>
                  <a:lumMod val="108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«Сегодня я гений»,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-записал Блок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1918 года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Поэма «Двенадцать» написана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три дня –с 27 по 29 января- под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впечатлением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революционных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событий.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 descr="https://static.auction.ru/offer_images/rd48/2020/08/03/09/big/4/4U6QJEU8637/070953_personalii_blok_velikij_poet_avangard_kartoch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00" y="1843331"/>
            <a:ext cx="4252475" cy="3412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6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Блоком революции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Спрашиваю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«Нравится?» — «Хорошо», — сказал Блок, а потом прибавил: «У меня в деревне библиотеку сожгли» 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«хорошо» и это «библиотеку сожгли» было два ощущения революции, фантастически связанные в его поэме «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Двенадцать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».Одни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прочли в этой поэме сатиру на революцию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— славу ей.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статьи В Маяковско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9466" y="971858"/>
            <a:ext cx="5386424" cy="1392970"/>
          </a:xfrm>
          <a:gradFill flip="none" rotWithShape="1">
            <a:gsLst>
              <a:gs pos="2500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39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t"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Революция как стихия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>
          <a:xfrm>
            <a:off x="630621" y="2228193"/>
            <a:ext cx="6344114" cy="3363310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воспринял революцию как очистительную </a:t>
            </a: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силу.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статьи  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«Интеллигенция и революция»: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«России суждено пережить муки, унижения, разрушения, но она выйдет из этих унижений новой – и по-новому великой</a:t>
            </a: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«Революция, как грозовой вихрь, как снежный буран, всегда несет новое, неожиданное». </a:t>
            </a:r>
            <a:endParaRPr lang="ru-RU" sz="2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вихре революций производится новый отбор, формируется новый человек».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https://www.travnikov.ru/al-gr/grf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r="24226"/>
          <a:stretch>
            <a:fillRect/>
          </a:stretch>
        </p:blipFill>
        <p:spPr bwMode="auto">
          <a:xfrm>
            <a:off x="7840719" y="672493"/>
            <a:ext cx="3432194" cy="4754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1">
                <a:lumMod val="5000"/>
                <a:lumOff val="95000"/>
                <a:alpha val="63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27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43000">
                <a:schemeClr val="accent5">
                  <a:lumMod val="5000"/>
                  <a:lumOff val="95000"/>
                </a:schemeClr>
              </a:gs>
              <a:gs pos="80000">
                <a:schemeClr val="accent5">
                  <a:lumMod val="45000"/>
                  <a:lumOff val="55000"/>
                </a:schemeClr>
              </a:gs>
              <a:gs pos="73000">
                <a:schemeClr val="accent5">
                  <a:lumMod val="45000"/>
                  <a:lumOff val="55000"/>
                </a:schemeClr>
              </a:gs>
              <a:gs pos="19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«Революция всегда несет новое»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gradFill flip="none" rotWithShape="1">
            <a:gsLst>
              <a:gs pos="52000">
                <a:schemeClr val="accent5">
                  <a:lumMod val="5000"/>
                  <a:lumOff val="9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воспринимает революцию как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стихию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символ поэмы – ветер, вихорь,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метель- стихию, меняющую мир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ветер,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снег.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Ветер, ветер-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всем белом свете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</p:txBody>
      </p:sp>
      <p:pic>
        <p:nvPicPr>
          <p:cNvPr id="13" name="Объект 12" descr="Иллюстрация Ю. Анненкова к поэме &quot;Двенадцать&quot;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86" y="958039"/>
            <a:ext cx="3910158" cy="450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9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52000">
                <a:schemeClr val="accent1">
                  <a:lumMod val="5000"/>
                  <a:lumOff val="95000"/>
                  <a:alpha val="63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2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Революция-стихия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66637" y="2185295"/>
            <a:ext cx="3275013" cy="3269574"/>
          </a:xfrm>
          <a:gradFill>
            <a:gsLst>
              <a:gs pos="52000">
                <a:schemeClr val="accent1">
                  <a:lumMod val="5000"/>
                  <a:lumOff val="95000"/>
                  <a:alpha val="63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2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революции, по Блоку, чтобы «все стало новым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/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поэме один из главных символов – ветер: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Ветер, ветер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ногах не стоит человек.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Ветер, ветер – 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всем белом свете!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в чем противоречивость отношения блока к революци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512698"/>
            <a:ext cx="6013450" cy="338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9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10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shade val="80000"/>
                  <a:lumMod val="108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anchor="ctr"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ногах не стоит человек»: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97257" y="3169650"/>
            <a:ext cx="3275013" cy="2178918"/>
          </a:xfrm>
          <a:gradFill>
            <a:gsLst>
              <a:gs pos="10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shade val="80000"/>
                  <a:lumMod val="108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anchor="ctr">
            <a:normAutofit fontScale="62500" lnSpcReduction="20000"/>
          </a:bodyPr>
          <a:lstStyle/>
          <a:p>
            <a:pPr algn="ctr"/>
            <a: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снежок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снежком- ледок…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</a:t>
            </a:r>
            <a:r>
              <a:rPr lang="en-US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новую эпоху все зыбко, опоры утрачены- 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меняется</a:t>
            </a:r>
            <a:endParaRPr lang="ru-RU" sz="3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llustrators.ru/uploads/illustration/image/508174/main_508174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66" y="1022091"/>
            <a:ext cx="3140211" cy="45053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5725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t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ПОЭМЫ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29124" y="2249215"/>
            <a:ext cx="5845610" cy="290052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революции обывателями: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старушка сетует, что на портянки материи нет, а на транспарант ушел огромный лоскут. Буржуй мерзнет на перекрестке, поп грустит, барыня падает на льду, писатель-вития пророчит гибель России, а бродяга хочет знать, что впереди</a:t>
            </a:r>
          </a:p>
          <a:p>
            <a:endParaRPr lang="ru-RU" dirty="0"/>
          </a:p>
        </p:txBody>
      </p:sp>
      <p:pic>
        <p:nvPicPr>
          <p:cNvPr id="5122" name="Picture 2" descr="https://api.polka.academy/storage/block/picture/188/regular_image-478a1883bc878aebad1f51cdd64f50ff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r="9271"/>
          <a:stretch>
            <a:fillRect/>
          </a:stretch>
        </p:blipFill>
        <p:spPr bwMode="auto">
          <a:xfrm>
            <a:off x="7830207" y="767255"/>
            <a:ext cx="3341842" cy="4629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8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1145</TotalTime>
  <Words>1080</Words>
  <Application>Microsoft Office PowerPoint</Application>
  <PresentationFormat>Широкоэкранный</PresentationFormat>
  <Paragraphs>141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Times New Roman</vt:lpstr>
      <vt:lpstr>Gallery</vt:lpstr>
      <vt:lpstr>Идейно-художественное своеобразие поэмы Александра Блока «Двенадцать»</vt:lpstr>
      <vt:lpstr>Александр Блок  Поэма «Двенадцать»</vt:lpstr>
      <vt:lpstr>История создания поэмы</vt:lpstr>
      <vt:lpstr>Восприятие Блоком революции</vt:lpstr>
      <vt:lpstr> Революция как стихия</vt:lpstr>
      <vt:lpstr>«Революция всегда несет новое»</vt:lpstr>
      <vt:lpstr>Революция-стихия</vt:lpstr>
      <vt:lpstr>«На ногах не стоит человек»:</vt:lpstr>
      <vt:lpstr> ОБРАЗЫ ПОЭМЫ Улица</vt:lpstr>
      <vt:lpstr>Сюжет и образы поэмы   Вперед, в неведомую даль идут двенадцать: революционный патруль,  представители нового мира. </vt:lpstr>
      <vt:lpstr>Герои поэмы</vt:lpstr>
      <vt:lpstr>«Пальнем-ка пулей в Святую Русь Эх, эх, без креста!» </vt:lpstr>
      <vt:lpstr>«Без креста»</vt:lpstr>
      <vt:lpstr>«И опять идут двенадцать…»</vt:lpstr>
      <vt:lpstr>«А Катька где?- Мертва, мертва!»</vt:lpstr>
      <vt:lpstr>«Эх, эх!  Позабавиться не грех» </vt:lpstr>
      <vt:lpstr>«Что, товарищ, ты не весел?»</vt:lpstr>
      <vt:lpstr>«Вперед, вперед, рабочий народ»</vt:lpstr>
      <vt:lpstr>«Революционный держите шаг»</vt:lpstr>
      <vt:lpstr>«Шаг держи революцьонный!»</vt:lpstr>
      <vt:lpstr>«Так идут державным шагом»</vt:lpstr>
      <vt:lpstr>«Кто там машет красным флагом?»</vt:lpstr>
      <vt:lpstr>«В белом венчике из роз- Впереди Иисус Христос» </vt:lpstr>
      <vt:lpstr>«Он идет с ними, а надо- чтоб Другой»</vt:lpstr>
      <vt:lpstr>«И все-таки Христос»</vt:lpstr>
      <vt:lpstr>Поэт о революции:</vt:lpstr>
      <vt:lpstr> «Рано или поздно — все будет по-новому, потому что жизнь прекрасна» Александр Блок</vt:lpstr>
      <vt:lpstr> «Моря природы, жизни  и искусства разбушевались,  брызги встали радугою над нами.  Я смотрел на радугу,  когда писал «Двенадцать»…» (из «Записки о «Двенадцати» А.Блока).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 «Двенадцать»</dc:title>
  <dc:creator>Таболова Анна Маратовна</dc:creator>
  <cp:lastModifiedBy>Таболова Анна Маратовна</cp:lastModifiedBy>
  <cp:revision>54</cp:revision>
  <dcterms:created xsi:type="dcterms:W3CDTF">2022-04-11T06:57:27Z</dcterms:created>
  <dcterms:modified xsi:type="dcterms:W3CDTF">2022-04-29T10:48:14Z</dcterms:modified>
</cp:coreProperties>
</file>