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82" r:id="rId3"/>
    <p:sldId id="28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84" r:id="rId22"/>
    <p:sldId id="285" r:id="rId23"/>
    <p:sldId id="287" r:id="rId24"/>
    <p:sldId id="274" r:id="rId25"/>
    <p:sldId id="275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254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/>
    <p:restoredTop sz="94578"/>
  </p:normalViewPr>
  <p:slideViewPr>
    <p:cSldViewPr snapToGrid="0" snapToObjects="1">
      <p:cViewPr>
        <p:scale>
          <a:sx n="60" d="100"/>
          <a:sy n="60" d="100"/>
        </p:scale>
        <p:origin x="1480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1689100"/>
            <a:ext cx="10464800" cy="34671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1816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2973493"/>
            <a:ext cx="11650134" cy="2069043"/>
          </a:xfrm>
          <a:prstGeom prst="rect">
            <a:avLst/>
          </a:prstGeom>
        </p:spPr>
        <p:txBody>
          <a:bodyPr lIns="27093" tIns="27093" rIns="27093" bIns="27093" anchor="b"/>
          <a:lstStyle>
            <a:lvl1pPr algn="ctr" defTabSz="1733930">
              <a:lnSpc>
                <a:spcPct val="90000"/>
              </a:lnSpc>
              <a:defRPr sz="8200" spc="-246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0" name="Прямоугольник"/>
          <p:cNvSpPr txBox="1">
            <a:spLocks noGrp="1"/>
          </p:cNvSpPr>
          <p:nvPr>
            <p:ph type="body" sz="quarter" idx="13"/>
          </p:nvPr>
        </p:nvSpPr>
        <p:spPr>
          <a:xfrm>
            <a:off x="677333" y="7704763"/>
            <a:ext cx="11650134" cy="370163"/>
          </a:xfrm>
          <a:prstGeom prst="rect">
            <a:avLst/>
          </a:prstGeom>
        </p:spPr>
        <p:txBody>
          <a:bodyPr lIns="27093" tIns="27093" rIns="27093" bIns="27093" anchor="t"/>
          <a:lstStyle/>
          <a:p>
            <a:pPr marL="0" indent="0" algn="ctr" defTabSz="587022">
              <a:spcBef>
                <a:spcPts val="0"/>
              </a:spcBef>
              <a:buSzTx/>
              <a:buNone/>
              <a:defRPr sz="24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13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4944533"/>
            <a:ext cx="11650134" cy="1339922"/>
          </a:xfrm>
          <a:prstGeom prst="rect">
            <a:avLst/>
          </a:prstGeom>
        </p:spPr>
        <p:txBody>
          <a:bodyPr lIns="27093" tIns="27093" rIns="27093" bIns="27093" anchor="t"/>
          <a:lstStyle>
            <a:lvl1pPr marL="0" indent="0" algn="ctr" defTabSz="587022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587022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587022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587022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587022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62446" y="8149369"/>
            <a:ext cx="273135" cy="295488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>
              <a:defRPr sz="14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1169517375_2880x1920.jpeg"/>
          <p:cNvSpPr>
            <a:spLocks noGrp="1"/>
          </p:cNvSpPr>
          <p:nvPr>
            <p:ph type="pic" idx="13"/>
          </p:nvPr>
        </p:nvSpPr>
        <p:spPr>
          <a:xfrm>
            <a:off x="-1" y="541866"/>
            <a:ext cx="13004801" cy="86698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62446" y="8149369"/>
            <a:ext cx="273135" cy="295488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>
              <a:defRPr sz="1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184386109_2439x1626.jpeg"/>
          <p:cNvSpPr>
            <a:spLocks noGrp="1"/>
          </p:cNvSpPr>
          <p:nvPr>
            <p:ph type="pic" idx="13"/>
          </p:nvPr>
        </p:nvSpPr>
        <p:spPr>
          <a:xfrm>
            <a:off x="4246879" y="1205653"/>
            <a:ext cx="11013442" cy="73422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333" y="3291258"/>
            <a:ext cx="5147734" cy="1706775"/>
          </a:xfrm>
          <a:prstGeom prst="rect">
            <a:avLst/>
          </a:prstGeom>
        </p:spPr>
        <p:txBody>
          <a:bodyPr lIns="27093" tIns="27093" rIns="27093" bIns="27093" anchor="b"/>
          <a:lstStyle>
            <a:lvl1pPr algn="ctr" defTabSz="587022">
              <a:lnSpc>
                <a:spcPct val="80000"/>
              </a:lnSpc>
              <a:defRPr sz="5800" spc="-174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77333" y="4870026"/>
            <a:ext cx="5147734" cy="3020908"/>
          </a:xfrm>
          <a:prstGeom prst="rect">
            <a:avLst/>
          </a:prstGeom>
        </p:spPr>
        <p:txBody>
          <a:bodyPr lIns="27093" tIns="27093" rIns="27093" bIns="27093" anchor="t"/>
          <a:lstStyle>
            <a:lvl1pPr marL="0" indent="0" algn="ctr" defTabSz="587022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457200" algn="ctr" defTabSz="587022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914400" algn="ctr" defTabSz="587022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1371600" algn="ctr" defTabSz="587022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1828800" algn="ctr" defTabSz="587022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62446" y="8149369"/>
            <a:ext cx="273135" cy="295488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>
              <a:defRPr sz="14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1B25-CC8A-2145-A596-2D54AAF03A9B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8319" y="9374009"/>
            <a:ext cx="341440" cy="379591"/>
          </a:xfrm>
        </p:spPr>
        <p:txBody>
          <a:bodyPr/>
          <a:lstStyle/>
          <a:p>
            <a:fld id="{87FA229C-FD02-DD45-ACBE-3A8A0F3D5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960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1574800" y="114300"/>
            <a:ext cx="9855200" cy="650260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6680200"/>
            <a:ext cx="10464800" cy="1270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8359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idx="13"/>
          </p:nvPr>
        </p:nvSpPr>
        <p:spPr>
          <a:xfrm>
            <a:off x="3759200" y="825500"/>
            <a:ext cx="11548692" cy="762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5200" y="1397000"/>
            <a:ext cx="5600700" cy="4038600"/>
          </a:xfrm>
          <a:prstGeom prst="rect">
            <a:avLst/>
          </a:prstGeom>
        </p:spPr>
        <p:txBody>
          <a:bodyPr anchor="b"/>
          <a:lstStyle>
            <a:lvl1pPr algn="ctr">
              <a:defRPr sz="68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5200" y="5448300"/>
            <a:ext cx="5600700" cy="293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5283200" y="2819400"/>
            <a:ext cx="8565280" cy="5651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270000" y="2819400"/>
            <a:ext cx="5016500" cy="5651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2800"/>
              </a:spcBef>
              <a:buBlip>
                <a:blip r:embed="rId2"/>
              </a:buBlip>
              <a:defRPr sz="3000"/>
            </a:lvl1pPr>
            <a:lvl2pPr marL="736600" indent="-368300">
              <a:spcBef>
                <a:spcPts val="2800"/>
              </a:spcBef>
              <a:buBlip>
                <a:blip r:embed="rId2"/>
              </a:buBlip>
              <a:defRPr sz="3000"/>
            </a:lvl2pPr>
            <a:lvl3pPr marL="1104900" indent="-368300">
              <a:spcBef>
                <a:spcPts val="2800"/>
              </a:spcBef>
              <a:buBlip>
                <a:blip r:embed="rId2"/>
              </a:buBlip>
              <a:defRPr sz="3000"/>
            </a:lvl3pPr>
            <a:lvl4pPr marL="1473200" indent="-368300">
              <a:spcBef>
                <a:spcPts val="2800"/>
              </a:spcBef>
              <a:buBlip>
                <a:blip r:embed="rId2"/>
              </a:buBlip>
              <a:defRPr sz="3000"/>
            </a:lvl4pPr>
            <a:lvl5pPr marL="1841500" indent="-3683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7391400" y="762000"/>
            <a:ext cx="4660900" cy="307533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half" idx="14"/>
          </p:nvPr>
        </p:nvSpPr>
        <p:spPr>
          <a:xfrm>
            <a:off x="6901631" y="3197028"/>
            <a:ext cx="5380144" cy="8115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-2291141" y="-26019"/>
            <a:ext cx="12309676" cy="923376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«Место ввода цитаты»."/>
          <p:cNvSpPr txBox="1">
            <a:spLocks noGrp="1"/>
          </p:cNvSpPr>
          <p:nvPr>
            <p:ph type="body" sz="quarter" idx="13"/>
          </p:nvPr>
        </p:nvSpPr>
        <p:spPr>
          <a:xfrm>
            <a:off x="1270000" y="4251769"/>
            <a:ext cx="10464800" cy="88176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«Место ввода цитаты».</a:t>
            </a:r>
          </a:p>
        </p:txBody>
      </p:sp>
      <p:sp>
        <p:nvSpPr>
          <p:cNvPr id="94" name="— Иван Арсентьев"/>
          <p:cNvSpPr txBox="1"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66776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r>
              <a:t>— Иван Арсентьев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-355600" y="0"/>
            <a:ext cx="14782326" cy="10375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70000" y="1168400"/>
            <a:ext cx="10464800" cy="741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38018" y="9287128"/>
            <a:ext cx="322042" cy="46647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2" r:id="rId11"/>
    <p:sldLayoutId id="2147483663" r:id="rId12"/>
    <p:sldLayoutId id="2147483664" r:id="rId13"/>
    <p:sldLayoutId id="2147483665" r:id="rId14"/>
  </p:sldLayoutIdLst>
  <p:transition spd="med"/>
  <p:txStyles>
    <p:title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1pPr>
      <a:lvl2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2pPr>
      <a:lvl3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3pPr>
      <a:lvl4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4pPr>
      <a:lvl5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5pPr>
      <a:lvl6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6pPr>
      <a:lvl7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7pPr>
      <a:lvl8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8pPr>
      <a:lvl9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7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1pPr>
      <a:lvl2pPr marL="9398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7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2pPr>
      <a:lvl3pPr marL="14097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7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3pPr>
      <a:lvl4pPr marL="18796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7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4pPr>
      <a:lvl5pPr marL="23495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7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5pPr>
      <a:lvl6pPr marL="28194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7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6pPr>
      <a:lvl7pPr marL="32893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7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7pPr>
      <a:lvl8pPr marL="37592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7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8pPr>
      <a:lvl9pPr marL="42291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7"/>
        </a:buBlip>
        <a:tabLst/>
        <a:defRPr sz="3800" b="0" i="0" u="none" strike="noStrike" cap="none" spc="0" baseline="0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HowtoReadMedia/video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novator.team/" TargetMode="External"/><Relationship Id="rId4" Type="http://schemas.openxmlformats.org/officeDocument/2006/relationships/hyperlink" Target="https://www.commonsense.org/education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554AF6A4-00DE-4146-B0D1-CD836762B6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98625" y="730376"/>
            <a:ext cx="12498179" cy="157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defTabSz="97539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«</a:t>
            </a:r>
            <a:r>
              <a:rPr lang="en-US" altLang="ru-RU" sz="32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We've got to teach students how to be effective digital citizens»</a:t>
            </a:r>
            <a:endParaRPr lang="en-US" altLang="ru-RU" sz="3200" dirty="0">
              <a:solidFill>
                <a:schemeClr val="tx1"/>
              </a:solidFill>
              <a:latin typeface="+mj-lt"/>
            </a:endParaRPr>
          </a:p>
          <a:p>
            <a:pPr defTabSz="97539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3200" dirty="0" err="1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Мы</a:t>
            </a:r>
            <a:r>
              <a:rPr lang="en-US" altLang="ru-RU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altLang="ru-RU" sz="3200" dirty="0" err="1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должны</a:t>
            </a:r>
            <a:r>
              <a:rPr lang="en-US" altLang="ru-RU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altLang="ru-RU" sz="3200" dirty="0" err="1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научить</a:t>
            </a:r>
            <a:r>
              <a:rPr lang="en-US" altLang="ru-RU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altLang="ru-RU" sz="3200" dirty="0" err="1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студентов</a:t>
            </a:r>
            <a:r>
              <a:rPr lang="en-US" altLang="ru-RU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altLang="ru-RU" sz="3200" dirty="0" err="1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тому</a:t>
            </a:r>
            <a:r>
              <a:rPr lang="en-US" altLang="ru-RU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altLang="ru-RU" sz="3200" dirty="0" err="1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как</a:t>
            </a:r>
            <a:r>
              <a:rPr lang="en-US" altLang="ru-RU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altLang="ru-RU" sz="3200" dirty="0" err="1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быть</a:t>
            </a:r>
            <a:r>
              <a:rPr lang="en-US" altLang="ru-RU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altLang="ru-RU" sz="3200" dirty="0" err="1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эффективными</a:t>
            </a:r>
            <a:r>
              <a:rPr lang="en-US" altLang="ru-RU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altLang="ru-RU" sz="3200" dirty="0" err="1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цифровыми</a:t>
            </a:r>
            <a:r>
              <a:rPr lang="en-US" altLang="ru-RU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altLang="ru-RU" sz="3200" dirty="0" err="1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гражданами</a:t>
            </a:r>
            <a:r>
              <a:rPr lang="en-US" altLang="ru-RU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en-US" altLang="ru-RU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DBB542-6A3E-5B44-BFBD-25AC7EDBF31C}"/>
              </a:ext>
            </a:extLst>
          </p:cNvPr>
          <p:cNvSpPr txBox="1"/>
          <p:nvPr/>
        </p:nvSpPr>
        <p:spPr>
          <a:xfrm>
            <a:off x="198625" y="7911867"/>
            <a:ext cx="12438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Автор: Соколова Екатерина Анатольевна,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учитель начальных классов ЧОУ гимназия Московская экономическая школа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08CE4C-BA9D-8C42-8449-E05CAB34F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68" y="2306192"/>
            <a:ext cx="10224977" cy="552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4426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А может, сыграть в лотерею?"/>
          <p:cNvSpPr txBox="1">
            <a:spLocks noGrp="1"/>
          </p:cNvSpPr>
          <p:nvPr>
            <p:ph type="title"/>
          </p:nvPr>
        </p:nvSpPr>
        <p:spPr>
          <a:xfrm>
            <a:off x="1270000" y="-105593"/>
            <a:ext cx="10464800" cy="2108201"/>
          </a:xfrm>
          <a:prstGeom prst="rect">
            <a:avLst/>
          </a:prstGeom>
        </p:spPr>
        <p:txBody>
          <a:bodyPr/>
          <a:lstStyle>
            <a:lvl1pPr defTabSz="531622">
              <a:defRPr sz="6552"/>
            </a:lvl1pPr>
          </a:lstStyle>
          <a:p>
            <a:r>
              <a:t>А может, сыграть в лотерею?</a:t>
            </a:r>
          </a:p>
        </p:txBody>
      </p:sp>
      <p:sp>
        <p:nvSpPr>
          <p:cNvPr id="210" name="Основной текст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4"/>
              </a:buBlip>
            </a:pPr>
            <a:endParaRPr/>
          </a:p>
        </p:txBody>
      </p:sp>
      <p:pic>
        <p:nvPicPr>
          <p:cNvPr id="211" name="Куки, серия 7_ Лотерея.mp4" descr="Куки, серия 7_ Лотерея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1820104"/>
            <a:ext cx="13004801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71002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3. Цифровая связь (коммуникация)"/>
          <p:cNvSpPr txBox="1">
            <a:spLocks noGrp="1"/>
          </p:cNvSpPr>
          <p:nvPr>
            <p:ph type="title"/>
          </p:nvPr>
        </p:nvSpPr>
        <p:spPr>
          <a:xfrm>
            <a:off x="1270000" y="118936"/>
            <a:ext cx="10464800" cy="2108201"/>
          </a:xfrm>
          <a:prstGeom prst="rect">
            <a:avLst/>
          </a:prstGeom>
        </p:spPr>
        <p:txBody>
          <a:bodyPr/>
          <a:lstStyle>
            <a:lvl1pPr defTabSz="449833">
              <a:defRPr sz="5544"/>
            </a:lvl1pPr>
          </a:lstStyle>
          <a:p>
            <a:r>
              <a:t>3. Цифровая связь (коммуникация)</a:t>
            </a:r>
          </a:p>
        </p:txBody>
      </p:sp>
      <p:sp>
        <p:nvSpPr>
          <p:cNvPr id="214" name="Сегодня люди могут поддерживать постоянную связь (электронная почта, смартфоны, обмен смс, социальные сети, мессенджеры для мгновенного обмена информации и т.д.).…"/>
          <p:cNvSpPr txBox="1">
            <a:spLocks noGrp="1"/>
          </p:cNvSpPr>
          <p:nvPr>
            <p:ph type="body" sz="half" idx="1"/>
          </p:nvPr>
        </p:nvSpPr>
        <p:spPr>
          <a:xfrm>
            <a:off x="741035" y="1816762"/>
            <a:ext cx="11522730" cy="3517124"/>
          </a:xfrm>
          <a:prstGeom prst="rect">
            <a:avLst/>
          </a:prstGeom>
        </p:spPr>
        <p:txBody>
          <a:bodyPr/>
          <a:lstStyle/>
          <a:p>
            <a:pPr marL="0" indent="0" algn="ctr" defTabSz="490727">
              <a:spcBef>
                <a:spcPts val="2300"/>
              </a:spcBef>
              <a:buSzTx/>
              <a:buNone/>
              <a:defRPr sz="2520"/>
            </a:pPr>
            <a:r>
              <a:rPr dirty="0" err="1"/>
              <a:t>Сегодня</a:t>
            </a:r>
            <a:r>
              <a:rPr dirty="0"/>
              <a:t> </a:t>
            </a:r>
            <a:r>
              <a:rPr dirty="0" err="1"/>
              <a:t>люди</a:t>
            </a:r>
            <a:r>
              <a:rPr dirty="0"/>
              <a:t> </a:t>
            </a:r>
            <a:r>
              <a:rPr dirty="0" err="1"/>
              <a:t>могут</a:t>
            </a:r>
            <a:r>
              <a:rPr dirty="0"/>
              <a:t> </a:t>
            </a:r>
            <a:r>
              <a:rPr dirty="0" err="1"/>
              <a:t>поддерживать</a:t>
            </a:r>
            <a:r>
              <a:rPr dirty="0"/>
              <a:t> </a:t>
            </a:r>
            <a:r>
              <a:rPr dirty="0" err="1"/>
              <a:t>постоянную</a:t>
            </a:r>
            <a:r>
              <a:rPr dirty="0"/>
              <a:t> </a:t>
            </a:r>
            <a:r>
              <a:rPr dirty="0" err="1"/>
              <a:t>связь</a:t>
            </a:r>
            <a:r>
              <a:rPr dirty="0"/>
              <a:t> (</a:t>
            </a:r>
            <a:r>
              <a:rPr dirty="0" err="1"/>
              <a:t>электронная</a:t>
            </a:r>
            <a:r>
              <a:rPr dirty="0"/>
              <a:t> </a:t>
            </a:r>
            <a:r>
              <a:rPr dirty="0" err="1"/>
              <a:t>почта</a:t>
            </a:r>
            <a:r>
              <a:rPr dirty="0"/>
              <a:t>, </a:t>
            </a:r>
            <a:r>
              <a:rPr dirty="0" err="1"/>
              <a:t>смартфоны</a:t>
            </a:r>
            <a:r>
              <a:rPr dirty="0"/>
              <a:t>, </a:t>
            </a:r>
            <a:r>
              <a:rPr dirty="0" err="1"/>
              <a:t>обмен</a:t>
            </a:r>
            <a:r>
              <a:rPr dirty="0"/>
              <a:t> </a:t>
            </a:r>
            <a:r>
              <a:rPr dirty="0" err="1"/>
              <a:t>смс</a:t>
            </a:r>
            <a:r>
              <a:rPr dirty="0"/>
              <a:t>, </a:t>
            </a:r>
            <a:r>
              <a:rPr dirty="0" err="1"/>
              <a:t>социальные</a:t>
            </a:r>
            <a:r>
              <a:rPr dirty="0"/>
              <a:t> </a:t>
            </a:r>
            <a:r>
              <a:rPr dirty="0" err="1"/>
              <a:t>сети</a:t>
            </a:r>
            <a:r>
              <a:rPr dirty="0"/>
              <a:t>, </a:t>
            </a:r>
            <a:r>
              <a:rPr dirty="0" err="1"/>
              <a:t>мессенджеры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мгновенного</a:t>
            </a:r>
            <a:r>
              <a:rPr dirty="0"/>
              <a:t> </a:t>
            </a:r>
            <a:r>
              <a:rPr dirty="0" err="1"/>
              <a:t>обмена</a:t>
            </a:r>
            <a:r>
              <a:rPr dirty="0"/>
              <a:t> </a:t>
            </a:r>
            <a:r>
              <a:rPr dirty="0" err="1"/>
              <a:t>информации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т.д</a:t>
            </a:r>
            <a:r>
              <a:rPr dirty="0"/>
              <a:t>.). </a:t>
            </a:r>
          </a:p>
          <a:p>
            <a:pPr marL="0" indent="0" algn="ctr" defTabSz="490727">
              <a:spcBef>
                <a:spcPts val="2300"/>
              </a:spcBef>
              <a:buSzTx/>
              <a:buNone/>
              <a:defRPr sz="2520"/>
            </a:pPr>
            <a:r>
              <a:rPr dirty="0" err="1"/>
              <a:t>Теперь</a:t>
            </a:r>
            <a:r>
              <a:rPr dirty="0"/>
              <a:t> </a:t>
            </a:r>
            <a:r>
              <a:rPr dirty="0" err="1"/>
              <a:t>у</a:t>
            </a:r>
            <a:r>
              <a:rPr dirty="0"/>
              <a:t> </a:t>
            </a:r>
            <a:r>
              <a:rPr dirty="0" err="1"/>
              <a:t>каждого</a:t>
            </a:r>
            <a:r>
              <a:rPr dirty="0"/>
              <a:t> </a:t>
            </a:r>
            <a:r>
              <a:rPr dirty="0" err="1"/>
              <a:t>цифрового</a:t>
            </a:r>
            <a:r>
              <a:rPr dirty="0"/>
              <a:t> </a:t>
            </a:r>
            <a:r>
              <a:rPr dirty="0" err="1"/>
              <a:t>гражданина</a:t>
            </a:r>
            <a:r>
              <a:rPr dirty="0"/>
              <a:t> </a:t>
            </a:r>
            <a:r>
              <a:rPr dirty="0" err="1"/>
              <a:t>есть</a:t>
            </a:r>
            <a:r>
              <a:rPr dirty="0"/>
              <a:t> </a:t>
            </a:r>
            <a:r>
              <a:rPr dirty="0" err="1"/>
              <a:t>возможность</a:t>
            </a:r>
            <a:r>
              <a:rPr dirty="0"/>
              <a:t> </a:t>
            </a:r>
            <a:r>
              <a:rPr dirty="0" err="1"/>
              <a:t>общаться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сотрудничать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любое</a:t>
            </a:r>
            <a:r>
              <a:rPr dirty="0"/>
              <a:t> </a:t>
            </a:r>
            <a:r>
              <a:rPr dirty="0" err="1"/>
              <a:t>время</a:t>
            </a:r>
            <a:r>
              <a:rPr dirty="0"/>
              <a:t>. </a:t>
            </a:r>
            <a:r>
              <a:rPr dirty="0" err="1"/>
              <a:t>Но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использовании</a:t>
            </a:r>
            <a:r>
              <a:rPr dirty="0"/>
              <a:t> </a:t>
            </a:r>
            <a:r>
              <a:rPr dirty="0" err="1"/>
              <a:t>любых</a:t>
            </a:r>
            <a:r>
              <a:rPr dirty="0"/>
              <a:t> </a:t>
            </a:r>
            <a:r>
              <a:rPr dirty="0" err="1"/>
              <a:t>средств</a:t>
            </a:r>
            <a:r>
              <a:rPr dirty="0"/>
              <a:t> </a:t>
            </a:r>
            <a:r>
              <a:rPr dirty="0" err="1"/>
              <a:t>электронной</a:t>
            </a:r>
            <a:r>
              <a:rPr dirty="0"/>
              <a:t> </a:t>
            </a:r>
            <a:r>
              <a:rPr dirty="0" err="1"/>
              <a:t>коммуникации</a:t>
            </a:r>
            <a:r>
              <a:rPr dirty="0"/>
              <a:t> </a:t>
            </a:r>
            <a:r>
              <a:rPr dirty="0" err="1"/>
              <a:t>существуют</a:t>
            </a:r>
            <a:r>
              <a:rPr dirty="0"/>
              <a:t> </a:t>
            </a:r>
            <a:r>
              <a:rPr dirty="0" err="1"/>
              <a:t>свои</a:t>
            </a:r>
            <a:r>
              <a:rPr dirty="0"/>
              <a:t> </a:t>
            </a:r>
            <a:r>
              <a:rPr dirty="0" err="1"/>
              <a:t>правила</a:t>
            </a:r>
            <a:r>
              <a:rPr dirty="0"/>
              <a:t>, </a:t>
            </a:r>
            <a:r>
              <a:rPr dirty="0" err="1"/>
              <a:t>свой</a:t>
            </a:r>
            <a:r>
              <a:rPr dirty="0"/>
              <a:t> </a:t>
            </a:r>
            <a:r>
              <a:rPr dirty="0" err="1"/>
              <a:t>этикет</a:t>
            </a:r>
            <a:r>
              <a:rPr dirty="0"/>
              <a:t> </a:t>
            </a:r>
            <a:r>
              <a:rPr dirty="0" err="1"/>
              <a:t>общения</a:t>
            </a:r>
            <a:r>
              <a:rPr dirty="0"/>
              <a:t>.</a:t>
            </a:r>
          </a:p>
        </p:txBody>
      </p:sp>
      <p:pic>
        <p:nvPicPr>
          <p:cNvPr id="215" name="org_abmy994.jpg" descr="org_abmy994.jpg"/>
          <p:cNvPicPr>
            <a:picLocks noChangeAspect="1"/>
          </p:cNvPicPr>
          <p:nvPr/>
        </p:nvPicPr>
        <p:blipFill>
          <a:blip r:embed="rId2">
            <a:extLst/>
          </a:blip>
          <a:srcRect b="12696"/>
          <a:stretch>
            <a:fillRect/>
          </a:stretch>
        </p:blipFill>
        <p:spPr>
          <a:xfrm>
            <a:off x="3560512" y="5308081"/>
            <a:ext cx="6366953" cy="3884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Правила"/>
          <p:cNvSpPr txBox="1"/>
          <p:nvPr/>
        </p:nvSpPr>
        <p:spPr>
          <a:xfrm>
            <a:off x="756355" y="-733018"/>
            <a:ext cx="10976256" cy="3254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7200"/>
            </a:lvl1pPr>
          </a:lstStyle>
          <a:p>
            <a:r>
              <a:rPr dirty="0" err="1"/>
              <a:t>Правила</a:t>
            </a:r>
            <a:endParaRPr dirty="0"/>
          </a:p>
        </p:txBody>
      </p:sp>
      <p:sp>
        <p:nvSpPr>
          <p:cNvPr id="218" name="Общение в интернете мало чем отличается от реального. Следует помнить главное: обращаться с другими людьми нужно так, как бы Вы хотели, чтобы обращались с Вами."/>
          <p:cNvSpPr txBox="1"/>
          <p:nvPr/>
        </p:nvSpPr>
        <p:spPr>
          <a:xfrm>
            <a:off x="756355" y="8319636"/>
            <a:ext cx="11492090" cy="91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800"/>
              </a:spcBef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Общение в интернете мало чем отличается от реального. Следует помнить главное: обращаться с другими людьми нужно так, как бы Вы хотели, чтобы обращались с Вами.</a:t>
            </a:r>
          </a:p>
        </p:txBody>
      </p:sp>
      <p:pic>
        <p:nvPicPr>
          <p:cNvPr id="219" name="Цифровой этикет.mp4" descr="Цифровой этикет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61189" y="1478619"/>
            <a:ext cx="12082422" cy="6796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74002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4. Цифровая грамотность"/>
          <p:cNvSpPr txBox="1">
            <a:spLocks noGrp="1"/>
          </p:cNvSpPr>
          <p:nvPr>
            <p:ph type="title"/>
          </p:nvPr>
        </p:nvSpPr>
        <p:spPr>
          <a:xfrm>
            <a:off x="1270000" y="148425"/>
            <a:ext cx="10464800" cy="2108201"/>
          </a:xfrm>
          <a:prstGeom prst="rect">
            <a:avLst/>
          </a:prstGeom>
        </p:spPr>
        <p:txBody>
          <a:bodyPr/>
          <a:lstStyle/>
          <a:p>
            <a:r>
              <a:t>4. Цифровая грамотность</a:t>
            </a:r>
          </a:p>
        </p:txBody>
      </p:sp>
      <p:sp>
        <p:nvSpPr>
          <p:cNvPr id="222" name="Цифровые граждане МЭШ активно включаются в процесс обучения технологиям и их грамотному и эффективному применению в своей деятельности, получению навыков быстрого поиска информации и ее обработки, умений корректно задавать поисковые данные."/>
          <p:cNvSpPr txBox="1">
            <a:spLocks noGrp="1"/>
          </p:cNvSpPr>
          <p:nvPr>
            <p:ph type="body" sz="quarter" idx="1"/>
          </p:nvPr>
        </p:nvSpPr>
        <p:spPr>
          <a:xfrm>
            <a:off x="945322" y="1844236"/>
            <a:ext cx="11114156" cy="18846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362204">
              <a:spcBef>
                <a:spcPts val="0"/>
              </a:spcBef>
              <a:buSzTx/>
              <a:buNone/>
              <a:defRPr sz="2232"/>
            </a:lvl1pPr>
          </a:lstStyle>
          <a:p>
            <a:r>
              <a:rPr sz="2800" dirty="0" err="1"/>
              <a:t>Цифровые</a:t>
            </a:r>
            <a:r>
              <a:rPr sz="2800" dirty="0"/>
              <a:t> </a:t>
            </a:r>
            <a:r>
              <a:rPr sz="2800" dirty="0" err="1"/>
              <a:t>граждане</a:t>
            </a:r>
            <a:r>
              <a:rPr sz="2800" dirty="0"/>
              <a:t>  </a:t>
            </a:r>
            <a:r>
              <a:rPr sz="2800" dirty="0" err="1"/>
              <a:t>активно</a:t>
            </a:r>
            <a:r>
              <a:rPr sz="2800" dirty="0"/>
              <a:t> </a:t>
            </a:r>
            <a:r>
              <a:rPr sz="2800" dirty="0" err="1"/>
              <a:t>включаются</a:t>
            </a:r>
            <a:r>
              <a:rPr sz="2800" dirty="0"/>
              <a:t> </a:t>
            </a:r>
            <a:r>
              <a:rPr sz="2800" dirty="0" err="1"/>
              <a:t>в</a:t>
            </a:r>
            <a:r>
              <a:rPr sz="2800" dirty="0"/>
              <a:t> </a:t>
            </a:r>
            <a:r>
              <a:rPr sz="2800" dirty="0" err="1"/>
              <a:t>процесс</a:t>
            </a:r>
            <a:r>
              <a:rPr sz="2800" dirty="0"/>
              <a:t> </a:t>
            </a:r>
            <a:r>
              <a:rPr sz="2800" dirty="0" err="1"/>
              <a:t>обучения</a:t>
            </a:r>
            <a:r>
              <a:rPr sz="2800" dirty="0"/>
              <a:t> </a:t>
            </a:r>
            <a:r>
              <a:rPr sz="2800" dirty="0" err="1"/>
              <a:t>технологиям</a:t>
            </a:r>
            <a:r>
              <a:rPr sz="2800" dirty="0"/>
              <a:t> </a:t>
            </a:r>
            <a:r>
              <a:rPr sz="2800" dirty="0" err="1"/>
              <a:t>и</a:t>
            </a:r>
            <a:r>
              <a:rPr sz="2800" dirty="0"/>
              <a:t> </a:t>
            </a:r>
            <a:r>
              <a:rPr sz="2800" dirty="0" err="1"/>
              <a:t>их</a:t>
            </a:r>
            <a:r>
              <a:rPr sz="2800" dirty="0"/>
              <a:t> </a:t>
            </a:r>
            <a:r>
              <a:rPr sz="2800" dirty="0" err="1"/>
              <a:t>грамотному</a:t>
            </a:r>
            <a:r>
              <a:rPr sz="2800" dirty="0"/>
              <a:t> </a:t>
            </a:r>
            <a:r>
              <a:rPr sz="2800" dirty="0" err="1"/>
              <a:t>и</a:t>
            </a:r>
            <a:r>
              <a:rPr sz="2800" dirty="0"/>
              <a:t> </a:t>
            </a:r>
            <a:r>
              <a:rPr sz="2800" dirty="0" err="1"/>
              <a:t>эффективному</a:t>
            </a:r>
            <a:r>
              <a:rPr sz="2800" dirty="0"/>
              <a:t> </a:t>
            </a:r>
            <a:r>
              <a:rPr sz="2800" dirty="0" err="1"/>
              <a:t>применению</a:t>
            </a:r>
            <a:r>
              <a:rPr sz="2800" dirty="0"/>
              <a:t> </a:t>
            </a:r>
            <a:r>
              <a:rPr sz="2800" dirty="0" err="1"/>
              <a:t>в</a:t>
            </a:r>
            <a:r>
              <a:rPr sz="2800" dirty="0"/>
              <a:t> </a:t>
            </a:r>
            <a:r>
              <a:rPr sz="2800" dirty="0" err="1"/>
              <a:t>своей</a:t>
            </a:r>
            <a:r>
              <a:rPr sz="2800" dirty="0"/>
              <a:t> </a:t>
            </a:r>
            <a:r>
              <a:rPr sz="2800" dirty="0" err="1"/>
              <a:t>деятельности</a:t>
            </a:r>
            <a:r>
              <a:rPr sz="2800" dirty="0"/>
              <a:t>, </a:t>
            </a:r>
            <a:r>
              <a:rPr sz="2800" dirty="0" err="1"/>
              <a:t>получению</a:t>
            </a:r>
            <a:r>
              <a:rPr sz="2800" dirty="0"/>
              <a:t> </a:t>
            </a:r>
            <a:r>
              <a:rPr sz="2800" dirty="0" err="1"/>
              <a:t>навыков</a:t>
            </a:r>
            <a:r>
              <a:rPr sz="2800" dirty="0"/>
              <a:t> </a:t>
            </a:r>
            <a:r>
              <a:rPr sz="2800" dirty="0" err="1"/>
              <a:t>быстрого</a:t>
            </a:r>
            <a:r>
              <a:rPr sz="2800" dirty="0"/>
              <a:t> </a:t>
            </a:r>
            <a:r>
              <a:rPr sz="2800" dirty="0" err="1"/>
              <a:t>поиска</a:t>
            </a:r>
            <a:r>
              <a:rPr sz="2800" dirty="0"/>
              <a:t> </a:t>
            </a:r>
            <a:r>
              <a:rPr sz="2800" dirty="0" err="1"/>
              <a:t>информации</a:t>
            </a:r>
            <a:r>
              <a:rPr sz="2800" dirty="0"/>
              <a:t> </a:t>
            </a:r>
            <a:r>
              <a:rPr sz="2800" dirty="0" err="1"/>
              <a:t>и</a:t>
            </a:r>
            <a:r>
              <a:rPr sz="2800" dirty="0"/>
              <a:t> </a:t>
            </a:r>
            <a:r>
              <a:rPr sz="2800" dirty="0" err="1"/>
              <a:t>ее</a:t>
            </a:r>
            <a:r>
              <a:rPr sz="2800" dirty="0"/>
              <a:t> </a:t>
            </a:r>
            <a:r>
              <a:rPr sz="2800" dirty="0" err="1"/>
              <a:t>обработки</a:t>
            </a:r>
            <a:r>
              <a:rPr sz="2800" dirty="0"/>
              <a:t>, </a:t>
            </a:r>
            <a:r>
              <a:rPr sz="2800" dirty="0" err="1"/>
              <a:t>умений</a:t>
            </a:r>
            <a:r>
              <a:rPr sz="2800" dirty="0"/>
              <a:t> </a:t>
            </a:r>
            <a:r>
              <a:rPr sz="2800" dirty="0" err="1"/>
              <a:t>корректно</a:t>
            </a:r>
            <a:r>
              <a:rPr sz="2800" dirty="0"/>
              <a:t> </a:t>
            </a:r>
            <a:r>
              <a:rPr sz="2800" dirty="0" err="1"/>
              <a:t>задавать</a:t>
            </a:r>
            <a:r>
              <a:rPr sz="2800" dirty="0"/>
              <a:t> </a:t>
            </a:r>
            <a:r>
              <a:rPr sz="2800" dirty="0" err="1"/>
              <a:t>поисковые</a:t>
            </a:r>
            <a:r>
              <a:rPr sz="2800" dirty="0"/>
              <a:t> </a:t>
            </a:r>
            <a:r>
              <a:rPr sz="2800" dirty="0" err="1"/>
              <a:t>данные</a:t>
            </a:r>
            <a:r>
              <a:rPr sz="2800" dirty="0"/>
              <a:t>.</a:t>
            </a:r>
          </a:p>
        </p:txBody>
      </p:sp>
      <p:pic>
        <p:nvPicPr>
          <p:cNvPr id="223" name="i.jpg" descr="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7531" y="3728865"/>
            <a:ext cx="5589737" cy="5589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5. Цифровой этикет"/>
          <p:cNvSpPr txBox="1">
            <a:spLocks noGrp="1"/>
          </p:cNvSpPr>
          <p:nvPr>
            <p:ph type="title"/>
          </p:nvPr>
        </p:nvSpPr>
        <p:spPr>
          <a:xfrm>
            <a:off x="2262393" y="59957"/>
            <a:ext cx="9506950" cy="1558022"/>
          </a:xfrm>
          <a:prstGeom prst="rect">
            <a:avLst/>
          </a:prstGeom>
        </p:spPr>
        <p:txBody>
          <a:bodyPr/>
          <a:lstStyle/>
          <a:p>
            <a:r>
              <a:t>5. Цифровой этикет</a:t>
            </a:r>
          </a:p>
        </p:txBody>
      </p:sp>
      <p:sp>
        <p:nvSpPr>
          <p:cNvPr id="226" name="Цифровые граждане МЭШ, осваивая электронные технологии, владеют правилами их использования и понимают, что существуют правила цифрового этикета. Цифровых граждан МЭШ необходимо обучать знаниям цифрового этикета."/>
          <p:cNvSpPr txBox="1"/>
          <p:nvPr/>
        </p:nvSpPr>
        <p:spPr>
          <a:xfrm>
            <a:off x="6354917" y="3181595"/>
            <a:ext cx="5551609" cy="404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000"/>
              </a:spcBef>
              <a:defRPr sz="2700"/>
            </a:lvl1pPr>
          </a:lstStyle>
          <a:p>
            <a:r>
              <a:rPr sz="3200" dirty="0" err="1"/>
              <a:t>Цифровые</a:t>
            </a:r>
            <a:r>
              <a:rPr sz="3200" dirty="0"/>
              <a:t> </a:t>
            </a:r>
            <a:r>
              <a:rPr sz="3200" dirty="0" err="1"/>
              <a:t>граждане</a:t>
            </a:r>
            <a:r>
              <a:rPr sz="3200" dirty="0"/>
              <a:t>, </a:t>
            </a:r>
            <a:r>
              <a:rPr sz="3200" dirty="0" err="1"/>
              <a:t>осваивая</a:t>
            </a:r>
            <a:r>
              <a:rPr sz="3200" dirty="0"/>
              <a:t> </a:t>
            </a:r>
            <a:r>
              <a:rPr sz="3200" dirty="0" err="1"/>
              <a:t>электронные</a:t>
            </a:r>
            <a:r>
              <a:rPr sz="3200" dirty="0"/>
              <a:t> </a:t>
            </a:r>
            <a:r>
              <a:rPr sz="3200" dirty="0" err="1"/>
              <a:t>технологии</a:t>
            </a:r>
            <a:r>
              <a:rPr sz="3200" dirty="0"/>
              <a:t>, </a:t>
            </a:r>
            <a:r>
              <a:rPr sz="3200" dirty="0" err="1"/>
              <a:t>владеют</a:t>
            </a:r>
            <a:r>
              <a:rPr sz="3200" dirty="0"/>
              <a:t> </a:t>
            </a:r>
            <a:r>
              <a:rPr sz="3200" dirty="0" err="1"/>
              <a:t>правилами</a:t>
            </a:r>
            <a:r>
              <a:rPr sz="3200" dirty="0"/>
              <a:t> </a:t>
            </a:r>
            <a:r>
              <a:rPr sz="3200" dirty="0" err="1"/>
              <a:t>их</a:t>
            </a:r>
            <a:r>
              <a:rPr sz="3200" dirty="0"/>
              <a:t> </a:t>
            </a:r>
            <a:r>
              <a:rPr sz="3200" dirty="0" err="1"/>
              <a:t>использования</a:t>
            </a:r>
            <a:r>
              <a:rPr sz="3200" dirty="0"/>
              <a:t> </a:t>
            </a:r>
            <a:r>
              <a:rPr sz="3200" dirty="0" err="1"/>
              <a:t>и</a:t>
            </a:r>
            <a:r>
              <a:rPr sz="3200" dirty="0"/>
              <a:t> </a:t>
            </a:r>
            <a:r>
              <a:rPr sz="3200" dirty="0" err="1"/>
              <a:t>понимают</a:t>
            </a:r>
            <a:r>
              <a:rPr sz="3200" dirty="0"/>
              <a:t>, </a:t>
            </a:r>
            <a:r>
              <a:rPr sz="3200" dirty="0" err="1"/>
              <a:t>что</a:t>
            </a:r>
            <a:r>
              <a:rPr sz="3200" dirty="0"/>
              <a:t> </a:t>
            </a:r>
            <a:r>
              <a:rPr sz="3200" dirty="0" err="1"/>
              <a:t>существуют</a:t>
            </a:r>
            <a:r>
              <a:rPr sz="3200" dirty="0"/>
              <a:t> </a:t>
            </a:r>
            <a:r>
              <a:rPr sz="3200" dirty="0" err="1"/>
              <a:t>правила</a:t>
            </a:r>
            <a:r>
              <a:rPr sz="3200" dirty="0"/>
              <a:t> </a:t>
            </a:r>
            <a:r>
              <a:rPr sz="3200" dirty="0" err="1"/>
              <a:t>цифрового</a:t>
            </a:r>
            <a:r>
              <a:rPr sz="3200" dirty="0"/>
              <a:t> </a:t>
            </a:r>
            <a:r>
              <a:rPr sz="3200" dirty="0" err="1"/>
              <a:t>этикета</a:t>
            </a:r>
            <a:r>
              <a:rPr sz="3200" dirty="0"/>
              <a:t>. </a:t>
            </a:r>
            <a:r>
              <a:rPr sz="3200" dirty="0" err="1"/>
              <a:t>Цифровых</a:t>
            </a:r>
            <a:r>
              <a:rPr sz="3200" dirty="0"/>
              <a:t> </a:t>
            </a:r>
            <a:r>
              <a:rPr sz="3200" dirty="0" err="1"/>
              <a:t>граждан</a:t>
            </a:r>
            <a:r>
              <a:rPr sz="3200" dirty="0"/>
              <a:t>  </a:t>
            </a:r>
            <a:r>
              <a:rPr sz="3200" dirty="0" err="1"/>
              <a:t>необходимо</a:t>
            </a:r>
            <a:r>
              <a:rPr sz="3200" dirty="0"/>
              <a:t> </a:t>
            </a:r>
            <a:r>
              <a:rPr sz="3200" dirty="0" err="1"/>
              <a:t>обучать</a:t>
            </a:r>
            <a:r>
              <a:rPr sz="3200" dirty="0"/>
              <a:t> </a:t>
            </a:r>
            <a:r>
              <a:rPr sz="3200" dirty="0" err="1"/>
              <a:t>знаниям</a:t>
            </a:r>
            <a:r>
              <a:rPr sz="3200" dirty="0"/>
              <a:t> </a:t>
            </a:r>
            <a:r>
              <a:rPr sz="3200" dirty="0" err="1"/>
              <a:t>цифрового</a:t>
            </a:r>
            <a:r>
              <a:rPr sz="3200" dirty="0"/>
              <a:t> </a:t>
            </a:r>
            <a:r>
              <a:rPr sz="3200" dirty="0" err="1"/>
              <a:t>этикета</a:t>
            </a:r>
            <a:r>
              <a:rPr sz="3200" dirty="0"/>
              <a:t>.</a:t>
            </a:r>
          </a:p>
        </p:txBody>
      </p:sp>
      <p:pic>
        <p:nvPicPr>
          <p:cNvPr id="227" name="Цифровой этикет.mow.mp4" descr="Цифровой этикет.mow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9821" y="1356916"/>
            <a:ext cx="4709511" cy="8351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92997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2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Кибербуллинг - это это?"/>
          <p:cNvSpPr txBox="1">
            <a:spLocks noGrp="1"/>
          </p:cNvSpPr>
          <p:nvPr>
            <p:ph type="title"/>
          </p:nvPr>
        </p:nvSpPr>
        <p:spPr>
          <a:xfrm>
            <a:off x="1270000" y="427634"/>
            <a:ext cx="10464800" cy="2108201"/>
          </a:xfrm>
          <a:prstGeom prst="rect">
            <a:avLst/>
          </a:prstGeom>
        </p:spPr>
        <p:txBody>
          <a:bodyPr/>
          <a:lstStyle/>
          <a:p>
            <a:r>
              <a:t>Кибербуллинг - это это?</a:t>
            </a:r>
          </a:p>
        </p:txBody>
      </p:sp>
      <p:pic>
        <p:nvPicPr>
          <p:cNvPr id="230" name="videoplayback.mp4" descr="videoplayback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43829" y="2594039"/>
            <a:ext cx="11117142" cy="6292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3332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3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6. Цифровой закон"/>
          <p:cNvSpPr txBox="1">
            <a:spLocks noGrp="1"/>
          </p:cNvSpPr>
          <p:nvPr>
            <p:ph type="title"/>
          </p:nvPr>
        </p:nvSpPr>
        <p:spPr>
          <a:xfrm>
            <a:off x="1270000" y="-73551"/>
            <a:ext cx="10464800" cy="2108201"/>
          </a:xfrm>
          <a:prstGeom prst="rect">
            <a:avLst/>
          </a:prstGeom>
        </p:spPr>
        <p:txBody>
          <a:bodyPr/>
          <a:lstStyle/>
          <a:p>
            <a:r>
              <a:t>6. Цифровой закон</a:t>
            </a:r>
          </a:p>
        </p:txBody>
      </p:sp>
      <p:sp>
        <p:nvSpPr>
          <p:cNvPr id="233" name="Цифровые граждане МЭШ должны понимать, что кража или нанесение ущерба работе, личности или имуществу других людей в интернете является преступлением. Существуют определенные правила, которые пользователи должны знать в цивилизованном обществе. Эти законы распространяются на всех, кто работает или использует онлайн в развлекательных целях. Взламывать чужую информацию, загружать нелегальную музыку, заниматься плагиатом, создавать вирусы, рассылать спам или красть чью-либо собственность - неэтично."/>
          <p:cNvSpPr txBox="1">
            <a:spLocks noGrp="1"/>
          </p:cNvSpPr>
          <p:nvPr>
            <p:ph type="body" sz="half" idx="1"/>
          </p:nvPr>
        </p:nvSpPr>
        <p:spPr>
          <a:xfrm>
            <a:off x="710158" y="1678887"/>
            <a:ext cx="11584484" cy="35288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362204">
              <a:spcBef>
                <a:spcPts val="1800"/>
              </a:spcBef>
              <a:buSzTx/>
              <a:buNone/>
              <a:defRPr sz="2356"/>
            </a:lvl1pPr>
          </a:lstStyle>
          <a:p>
            <a:r>
              <a:rPr sz="2800" dirty="0" err="1"/>
              <a:t>Цифровые</a:t>
            </a:r>
            <a:r>
              <a:rPr sz="2800" dirty="0"/>
              <a:t> </a:t>
            </a:r>
            <a:r>
              <a:rPr sz="2800" dirty="0" err="1"/>
              <a:t>граждане</a:t>
            </a:r>
            <a:r>
              <a:rPr sz="2800" dirty="0"/>
              <a:t>  </a:t>
            </a:r>
            <a:r>
              <a:rPr sz="2800" dirty="0" err="1"/>
              <a:t>должны</a:t>
            </a:r>
            <a:r>
              <a:rPr sz="2800" dirty="0"/>
              <a:t> </a:t>
            </a:r>
            <a:r>
              <a:rPr sz="2800" dirty="0" err="1"/>
              <a:t>понимать</a:t>
            </a:r>
            <a:r>
              <a:rPr sz="2800" dirty="0"/>
              <a:t>, </a:t>
            </a:r>
            <a:r>
              <a:rPr sz="2800" dirty="0" err="1"/>
              <a:t>что</a:t>
            </a:r>
            <a:r>
              <a:rPr sz="2800" dirty="0"/>
              <a:t> </a:t>
            </a:r>
            <a:r>
              <a:rPr sz="2800" dirty="0" err="1"/>
              <a:t>кража</a:t>
            </a:r>
            <a:r>
              <a:rPr sz="2800" dirty="0"/>
              <a:t> </a:t>
            </a:r>
            <a:r>
              <a:rPr sz="2800" dirty="0" err="1"/>
              <a:t>или</a:t>
            </a:r>
            <a:r>
              <a:rPr sz="2800" dirty="0"/>
              <a:t> </a:t>
            </a:r>
            <a:r>
              <a:rPr sz="2800" dirty="0" err="1"/>
              <a:t>нанесение</a:t>
            </a:r>
            <a:r>
              <a:rPr sz="2800" dirty="0"/>
              <a:t> </a:t>
            </a:r>
            <a:r>
              <a:rPr sz="2800" dirty="0" err="1"/>
              <a:t>ущерба</a:t>
            </a:r>
            <a:r>
              <a:rPr sz="2800" dirty="0"/>
              <a:t> </a:t>
            </a:r>
            <a:r>
              <a:rPr sz="2800" dirty="0" err="1"/>
              <a:t>работе</a:t>
            </a:r>
            <a:r>
              <a:rPr sz="2800" dirty="0"/>
              <a:t>, </a:t>
            </a:r>
            <a:r>
              <a:rPr sz="2800" dirty="0" err="1"/>
              <a:t>личности</a:t>
            </a:r>
            <a:r>
              <a:rPr sz="2800" dirty="0"/>
              <a:t> </a:t>
            </a:r>
            <a:r>
              <a:rPr sz="2800" dirty="0" err="1"/>
              <a:t>или</a:t>
            </a:r>
            <a:r>
              <a:rPr sz="2800" dirty="0"/>
              <a:t> </a:t>
            </a:r>
            <a:r>
              <a:rPr sz="2800" dirty="0" err="1"/>
              <a:t>имуществу</a:t>
            </a:r>
            <a:r>
              <a:rPr sz="2800" dirty="0"/>
              <a:t> </a:t>
            </a:r>
            <a:r>
              <a:rPr sz="2800" dirty="0" err="1"/>
              <a:t>других</a:t>
            </a:r>
            <a:r>
              <a:rPr sz="2800" dirty="0"/>
              <a:t> </a:t>
            </a:r>
            <a:r>
              <a:rPr sz="2800" dirty="0" err="1"/>
              <a:t>людей</a:t>
            </a:r>
            <a:r>
              <a:rPr sz="2800" dirty="0"/>
              <a:t> </a:t>
            </a:r>
            <a:r>
              <a:rPr sz="2800" dirty="0" err="1"/>
              <a:t>в</a:t>
            </a:r>
            <a:r>
              <a:rPr sz="2800" dirty="0"/>
              <a:t> </a:t>
            </a:r>
            <a:r>
              <a:rPr sz="2800" dirty="0" err="1"/>
              <a:t>интернете</a:t>
            </a:r>
            <a:r>
              <a:rPr sz="2800" dirty="0"/>
              <a:t> </a:t>
            </a:r>
            <a:r>
              <a:rPr sz="2800" dirty="0" err="1"/>
              <a:t>является</a:t>
            </a:r>
            <a:r>
              <a:rPr sz="2800" dirty="0"/>
              <a:t> </a:t>
            </a:r>
            <a:r>
              <a:rPr sz="2800" dirty="0" err="1"/>
              <a:t>преступлением</a:t>
            </a:r>
            <a:r>
              <a:rPr sz="2800" dirty="0"/>
              <a:t>. </a:t>
            </a:r>
            <a:r>
              <a:rPr sz="2800" dirty="0" err="1"/>
              <a:t>Существуют</a:t>
            </a:r>
            <a:r>
              <a:rPr sz="2800" dirty="0"/>
              <a:t> </a:t>
            </a:r>
            <a:r>
              <a:rPr sz="2800" dirty="0" err="1"/>
              <a:t>определенные</a:t>
            </a:r>
            <a:r>
              <a:rPr sz="2800" dirty="0"/>
              <a:t> </a:t>
            </a:r>
            <a:r>
              <a:rPr sz="2800" dirty="0" err="1"/>
              <a:t>правила</a:t>
            </a:r>
            <a:r>
              <a:rPr sz="2800" dirty="0"/>
              <a:t>, </a:t>
            </a:r>
            <a:r>
              <a:rPr sz="2800" dirty="0" err="1"/>
              <a:t>которые</a:t>
            </a:r>
            <a:r>
              <a:rPr sz="2800" dirty="0"/>
              <a:t> </a:t>
            </a:r>
            <a:r>
              <a:rPr sz="2800" dirty="0" err="1"/>
              <a:t>пользователи</a:t>
            </a:r>
            <a:r>
              <a:rPr sz="2800" dirty="0"/>
              <a:t> </a:t>
            </a:r>
            <a:r>
              <a:rPr sz="2800" dirty="0" err="1"/>
              <a:t>должны</a:t>
            </a:r>
            <a:r>
              <a:rPr sz="2800" dirty="0"/>
              <a:t> </a:t>
            </a:r>
            <a:r>
              <a:rPr sz="2800" dirty="0" err="1"/>
              <a:t>знать</a:t>
            </a:r>
            <a:r>
              <a:rPr sz="2800" dirty="0"/>
              <a:t> </a:t>
            </a:r>
            <a:r>
              <a:rPr sz="2800" dirty="0" err="1"/>
              <a:t>в</a:t>
            </a:r>
            <a:r>
              <a:rPr sz="2800" dirty="0"/>
              <a:t> </a:t>
            </a:r>
            <a:r>
              <a:rPr sz="2800" dirty="0" err="1"/>
              <a:t>цивилизованном</a:t>
            </a:r>
            <a:r>
              <a:rPr sz="2800" dirty="0"/>
              <a:t> </a:t>
            </a:r>
            <a:r>
              <a:rPr sz="2800" dirty="0" err="1"/>
              <a:t>обществе</a:t>
            </a:r>
            <a:r>
              <a:rPr sz="2800" dirty="0"/>
              <a:t>. </a:t>
            </a:r>
            <a:r>
              <a:rPr sz="2800" dirty="0" err="1"/>
              <a:t>Эти</a:t>
            </a:r>
            <a:r>
              <a:rPr sz="2800" dirty="0"/>
              <a:t> </a:t>
            </a:r>
            <a:r>
              <a:rPr sz="2800" dirty="0" err="1"/>
              <a:t>законы</a:t>
            </a:r>
            <a:r>
              <a:rPr sz="2800" dirty="0"/>
              <a:t> </a:t>
            </a:r>
            <a:r>
              <a:rPr sz="2800" dirty="0" err="1"/>
              <a:t>распространяются</a:t>
            </a:r>
            <a:r>
              <a:rPr sz="2800" dirty="0"/>
              <a:t> 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sz="2800" dirty="0" err="1"/>
              <a:t>всех</a:t>
            </a:r>
            <a:r>
              <a:rPr sz="2800" dirty="0"/>
              <a:t>, </a:t>
            </a:r>
            <a:r>
              <a:rPr sz="2800" dirty="0" err="1"/>
              <a:t>кто</a:t>
            </a:r>
            <a:r>
              <a:rPr sz="2800" dirty="0"/>
              <a:t> </a:t>
            </a:r>
            <a:r>
              <a:rPr sz="2800" dirty="0" err="1"/>
              <a:t>работает</a:t>
            </a:r>
            <a:r>
              <a:rPr sz="2800" dirty="0"/>
              <a:t> </a:t>
            </a:r>
            <a:r>
              <a:rPr sz="2800" dirty="0" err="1"/>
              <a:t>или</a:t>
            </a:r>
            <a:r>
              <a:rPr sz="2800" dirty="0"/>
              <a:t> </a:t>
            </a:r>
            <a:r>
              <a:rPr sz="2800" dirty="0" err="1"/>
              <a:t>использует</a:t>
            </a:r>
            <a:r>
              <a:rPr sz="2800" dirty="0"/>
              <a:t> </a:t>
            </a:r>
            <a:r>
              <a:rPr sz="2800" dirty="0" err="1"/>
              <a:t>онлайн</a:t>
            </a:r>
            <a:r>
              <a:rPr sz="2800" dirty="0"/>
              <a:t> </a:t>
            </a:r>
            <a:r>
              <a:rPr sz="2800" dirty="0" err="1"/>
              <a:t>в</a:t>
            </a:r>
            <a:r>
              <a:rPr sz="2800" dirty="0"/>
              <a:t> </a:t>
            </a:r>
            <a:r>
              <a:rPr sz="2800" dirty="0" err="1"/>
              <a:t>развлекательных</a:t>
            </a:r>
            <a:r>
              <a:rPr sz="2800" dirty="0"/>
              <a:t> </a:t>
            </a:r>
            <a:r>
              <a:rPr sz="2800" dirty="0" err="1"/>
              <a:t>целях</a:t>
            </a:r>
            <a:r>
              <a:rPr sz="2800" dirty="0"/>
              <a:t>. </a:t>
            </a:r>
            <a:r>
              <a:rPr sz="2800" dirty="0" err="1"/>
              <a:t>Взламывать</a:t>
            </a:r>
            <a:r>
              <a:rPr sz="2800" dirty="0"/>
              <a:t> </a:t>
            </a:r>
            <a:r>
              <a:rPr sz="2800" dirty="0" err="1"/>
              <a:t>чужую</a:t>
            </a:r>
            <a:r>
              <a:rPr sz="2800" dirty="0"/>
              <a:t> </a:t>
            </a:r>
            <a:r>
              <a:rPr sz="2800" dirty="0" err="1"/>
              <a:t>информацию</a:t>
            </a:r>
            <a:r>
              <a:rPr sz="2800" dirty="0"/>
              <a:t>, </a:t>
            </a:r>
            <a:r>
              <a:rPr sz="2800" dirty="0" err="1"/>
              <a:t>загружать</a:t>
            </a:r>
            <a:r>
              <a:rPr sz="2800" dirty="0"/>
              <a:t> </a:t>
            </a:r>
            <a:r>
              <a:rPr sz="2800" dirty="0" err="1"/>
              <a:t>нелегальную</a:t>
            </a:r>
            <a:r>
              <a:rPr sz="2800" dirty="0"/>
              <a:t> </a:t>
            </a:r>
            <a:r>
              <a:rPr sz="2800" dirty="0" err="1"/>
              <a:t>музыку</a:t>
            </a:r>
            <a:r>
              <a:rPr sz="2800" dirty="0"/>
              <a:t>, </a:t>
            </a:r>
            <a:r>
              <a:rPr sz="2800" dirty="0" err="1"/>
              <a:t>заниматься</a:t>
            </a:r>
            <a:r>
              <a:rPr sz="2800" dirty="0"/>
              <a:t> </a:t>
            </a:r>
            <a:r>
              <a:rPr sz="2800" dirty="0" err="1"/>
              <a:t>плагиатом</a:t>
            </a:r>
            <a:r>
              <a:rPr sz="2800" dirty="0"/>
              <a:t>, </a:t>
            </a:r>
            <a:r>
              <a:rPr sz="2800" dirty="0" err="1"/>
              <a:t>создавать</a:t>
            </a:r>
            <a:r>
              <a:rPr sz="2800" dirty="0"/>
              <a:t> </a:t>
            </a:r>
            <a:r>
              <a:rPr sz="2800" dirty="0" err="1"/>
              <a:t>вирусы</a:t>
            </a:r>
            <a:r>
              <a:rPr sz="2800" dirty="0"/>
              <a:t>, </a:t>
            </a:r>
            <a:r>
              <a:rPr sz="2800" dirty="0" err="1"/>
              <a:t>рассылать</a:t>
            </a:r>
            <a:r>
              <a:rPr sz="2800" dirty="0"/>
              <a:t> </a:t>
            </a:r>
            <a:r>
              <a:rPr sz="2800" dirty="0" err="1"/>
              <a:t>спам</a:t>
            </a:r>
            <a:r>
              <a:rPr sz="2800" dirty="0"/>
              <a:t> </a:t>
            </a:r>
            <a:r>
              <a:rPr sz="2800" dirty="0" err="1"/>
              <a:t>или</a:t>
            </a:r>
            <a:r>
              <a:rPr sz="2800" dirty="0"/>
              <a:t> </a:t>
            </a:r>
            <a:r>
              <a:rPr sz="2800" dirty="0" err="1"/>
              <a:t>красть</a:t>
            </a:r>
            <a:r>
              <a:rPr sz="2800" dirty="0"/>
              <a:t> </a:t>
            </a:r>
            <a:r>
              <a:rPr sz="2800" dirty="0" err="1"/>
              <a:t>чью-либо</a:t>
            </a:r>
            <a:r>
              <a:rPr sz="2800" dirty="0"/>
              <a:t> </a:t>
            </a:r>
            <a:r>
              <a:rPr sz="2800" dirty="0" err="1"/>
              <a:t>собственность</a:t>
            </a:r>
            <a:r>
              <a:rPr sz="2800" dirty="0"/>
              <a:t> - </a:t>
            </a:r>
            <a:r>
              <a:rPr sz="2800" dirty="0" err="1"/>
              <a:t>неэтично</a:t>
            </a:r>
            <a:r>
              <a:rPr sz="2800" dirty="0"/>
              <a:t>.</a:t>
            </a:r>
          </a:p>
        </p:txBody>
      </p:sp>
      <p:pic>
        <p:nvPicPr>
          <p:cNvPr id="234" name="Dac8Io3WkAA-O6-.jpg" descr="Dac8Io3WkAA-O6-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1757" y="5167709"/>
            <a:ext cx="7620742" cy="4000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7. Цифровые права и обязанности"/>
          <p:cNvSpPr txBox="1">
            <a:spLocks noGrp="1"/>
          </p:cNvSpPr>
          <p:nvPr>
            <p:ph type="title"/>
          </p:nvPr>
        </p:nvSpPr>
        <p:spPr>
          <a:xfrm>
            <a:off x="1270000" y="42526"/>
            <a:ext cx="10464800" cy="2108201"/>
          </a:xfrm>
          <a:prstGeom prst="rect">
            <a:avLst/>
          </a:prstGeom>
        </p:spPr>
        <p:txBody>
          <a:bodyPr/>
          <a:lstStyle>
            <a:lvl1pPr defTabSz="467359">
              <a:defRPr sz="5760"/>
            </a:lvl1pPr>
          </a:lstStyle>
          <a:p>
            <a:r>
              <a:t>7. Цифровые права и обязанности</a:t>
            </a:r>
          </a:p>
        </p:txBody>
      </p:sp>
      <p:sp>
        <p:nvSpPr>
          <p:cNvPr id="237" name="Как в любом государстве у любых граждан имеются права и обязанности, так и у цифровых граждан МЭШ существует свой ряд прав, распространяющийся на всех пользователей. Например, цифровые граждане МЭШ имеют право на свободу слова, неприкосновенность частной жизни, свободу выражения своего мнения и т.д. Из этих прав вытекают и соответствующие обязанности – не нарушать права других пользователей. Неукоснительное соблюдение всех прав и обязанностей цифровым гражданином, будет способствовать эффективному существованию всего цифрового общества МЭШ."/>
          <p:cNvSpPr txBox="1">
            <a:spLocks noGrp="1"/>
          </p:cNvSpPr>
          <p:nvPr>
            <p:ph type="body" sz="half" idx="1"/>
          </p:nvPr>
        </p:nvSpPr>
        <p:spPr>
          <a:xfrm>
            <a:off x="714688" y="1612538"/>
            <a:ext cx="11575423" cy="367276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ctr" defTabSz="438150">
              <a:spcBef>
                <a:spcPts val="2100"/>
              </a:spcBef>
              <a:buSzTx/>
              <a:buNone/>
              <a:defRPr sz="2250"/>
            </a:lvl1pPr>
          </a:lstStyle>
          <a:p>
            <a:r>
              <a:rPr sz="2800" dirty="0" err="1"/>
              <a:t>Как</a:t>
            </a:r>
            <a:r>
              <a:rPr sz="2800" dirty="0"/>
              <a:t> </a:t>
            </a:r>
            <a:r>
              <a:rPr sz="2800" dirty="0" err="1"/>
              <a:t>в</a:t>
            </a:r>
            <a:r>
              <a:rPr sz="2800" dirty="0"/>
              <a:t> </a:t>
            </a:r>
            <a:r>
              <a:rPr sz="2800" dirty="0" err="1"/>
              <a:t>любом</a:t>
            </a:r>
            <a:r>
              <a:rPr sz="2800" dirty="0"/>
              <a:t> </a:t>
            </a:r>
            <a:r>
              <a:rPr sz="2800" dirty="0" err="1"/>
              <a:t>государстве</a:t>
            </a:r>
            <a:r>
              <a:rPr sz="2800" dirty="0"/>
              <a:t> </a:t>
            </a:r>
            <a:r>
              <a:rPr sz="2800" dirty="0" err="1"/>
              <a:t>у</a:t>
            </a:r>
            <a:r>
              <a:rPr sz="2800" dirty="0"/>
              <a:t> </a:t>
            </a:r>
            <a:r>
              <a:rPr sz="2800" dirty="0" err="1"/>
              <a:t>любых</a:t>
            </a:r>
            <a:r>
              <a:rPr sz="2800" dirty="0"/>
              <a:t> </a:t>
            </a:r>
            <a:r>
              <a:rPr sz="2800" dirty="0" err="1"/>
              <a:t>граждан</a:t>
            </a:r>
            <a:r>
              <a:rPr sz="2800" dirty="0"/>
              <a:t> </a:t>
            </a:r>
            <a:r>
              <a:rPr sz="2800" dirty="0" err="1"/>
              <a:t>имеются</a:t>
            </a:r>
            <a:r>
              <a:rPr sz="2800" dirty="0"/>
              <a:t> </a:t>
            </a:r>
            <a:r>
              <a:rPr sz="2800" dirty="0" err="1"/>
              <a:t>права</a:t>
            </a:r>
            <a:r>
              <a:rPr sz="2800" dirty="0"/>
              <a:t> </a:t>
            </a:r>
            <a:r>
              <a:rPr sz="2800" dirty="0" err="1"/>
              <a:t>и</a:t>
            </a:r>
            <a:r>
              <a:rPr sz="2800" dirty="0"/>
              <a:t> </a:t>
            </a:r>
            <a:r>
              <a:rPr sz="2800" dirty="0" err="1"/>
              <a:t>обязанности</a:t>
            </a:r>
            <a:r>
              <a:rPr sz="2800" dirty="0"/>
              <a:t>, </a:t>
            </a:r>
            <a:r>
              <a:rPr sz="2800" dirty="0" err="1"/>
              <a:t>так</a:t>
            </a:r>
            <a:r>
              <a:rPr sz="2800" dirty="0"/>
              <a:t> </a:t>
            </a:r>
            <a:r>
              <a:rPr sz="2800" dirty="0" err="1"/>
              <a:t>и</a:t>
            </a:r>
            <a:r>
              <a:rPr sz="2800" dirty="0"/>
              <a:t> </a:t>
            </a:r>
            <a:r>
              <a:rPr sz="2800" dirty="0" err="1"/>
              <a:t>у</a:t>
            </a:r>
            <a:r>
              <a:rPr sz="2800" dirty="0"/>
              <a:t> </a:t>
            </a:r>
            <a:r>
              <a:rPr sz="2800" dirty="0" err="1"/>
              <a:t>цифровых</a:t>
            </a:r>
            <a:r>
              <a:rPr sz="2800" dirty="0"/>
              <a:t> </a:t>
            </a:r>
            <a:r>
              <a:rPr sz="2800" dirty="0" err="1"/>
              <a:t>граждан</a:t>
            </a:r>
            <a:r>
              <a:rPr sz="2800" dirty="0"/>
              <a:t> </a:t>
            </a:r>
            <a:r>
              <a:rPr sz="2800" dirty="0" err="1"/>
              <a:t>существует</a:t>
            </a:r>
            <a:r>
              <a:rPr sz="2800" dirty="0"/>
              <a:t> </a:t>
            </a:r>
            <a:r>
              <a:rPr sz="2800" dirty="0" err="1"/>
              <a:t>свой</a:t>
            </a:r>
            <a:r>
              <a:rPr sz="2800" dirty="0"/>
              <a:t> </a:t>
            </a:r>
            <a:r>
              <a:rPr sz="2800" dirty="0" err="1"/>
              <a:t>ряд</a:t>
            </a:r>
            <a:r>
              <a:rPr sz="2800" dirty="0"/>
              <a:t> </a:t>
            </a:r>
            <a:r>
              <a:rPr sz="2800" dirty="0" err="1"/>
              <a:t>прав</a:t>
            </a:r>
            <a:r>
              <a:rPr sz="2800" dirty="0"/>
              <a:t>, </a:t>
            </a:r>
            <a:r>
              <a:rPr sz="2800" dirty="0" err="1"/>
              <a:t>распространяющийся</a:t>
            </a:r>
            <a:r>
              <a:rPr sz="2800" dirty="0"/>
              <a:t> 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sz="2800" dirty="0" err="1"/>
              <a:t>всех</a:t>
            </a:r>
            <a:r>
              <a:rPr sz="2800" dirty="0"/>
              <a:t> </a:t>
            </a:r>
            <a:r>
              <a:rPr sz="2800" dirty="0" err="1"/>
              <a:t>пользователей</a:t>
            </a:r>
            <a:r>
              <a:rPr sz="2800" dirty="0"/>
              <a:t>. </a:t>
            </a:r>
            <a:endParaRPr lang="ru-RU" sz="2800" dirty="0"/>
          </a:p>
          <a:p>
            <a:r>
              <a:rPr sz="2800" dirty="0" err="1"/>
              <a:t>Например</a:t>
            </a:r>
            <a:r>
              <a:rPr sz="2800" dirty="0"/>
              <a:t>, </a:t>
            </a:r>
            <a:r>
              <a:rPr sz="2800" dirty="0" err="1"/>
              <a:t>цифровые</a:t>
            </a:r>
            <a:r>
              <a:rPr sz="2800" dirty="0"/>
              <a:t> </a:t>
            </a:r>
            <a:r>
              <a:rPr sz="2800" dirty="0" err="1"/>
              <a:t>граждане</a:t>
            </a:r>
            <a:r>
              <a:rPr sz="2800" dirty="0"/>
              <a:t> </a:t>
            </a:r>
            <a:r>
              <a:rPr sz="2800" dirty="0" err="1"/>
              <a:t>имеют</a:t>
            </a:r>
            <a:r>
              <a:rPr sz="2800" dirty="0"/>
              <a:t> </a:t>
            </a:r>
            <a:r>
              <a:rPr sz="2800" dirty="0" err="1"/>
              <a:t>право</a:t>
            </a:r>
            <a:r>
              <a:rPr sz="2800" dirty="0"/>
              <a:t> 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sz="2800" dirty="0" err="1"/>
              <a:t>свободу</a:t>
            </a:r>
            <a:r>
              <a:rPr sz="2800" dirty="0"/>
              <a:t> </a:t>
            </a:r>
            <a:r>
              <a:rPr sz="2800" dirty="0" err="1"/>
              <a:t>слова</a:t>
            </a:r>
            <a:r>
              <a:rPr sz="2800" dirty="0"/>
              <a:t>, </a:t>
            </a:r>
            <a:r>
              <a:rPr sz="2800" dirty="0" err="1"/>
              <a:t>неприкосновенность</a:t>
            </a:r>
            <a:r>
              <a:rPr sz="2800" dirty="0"/>
              <a:t> </a:t>
            </a:r>
            <a:r>
              <a:rPr sz="2800" dirty="0" err="1"/>
              <a:t>частной</a:t>
            </a:r>
            <a:r>
              <a:rPr sz="2800" dirty="0"/>
              <a:t> </a:t>
            </a:r>
            <a:r>
              <a:rPr sz="2800" dirty="0" err="1"/>
              <a:t>жизни</a:t>
            </a:r>
            <a:r>
              <a:rPr sz="2800" dirty="0"/>
              <a:t>, </a:t>
            </a:r>
            <a:r>
              <a:rPr sz="2800" dirty="0" err="1"/>
              <a:t>свободу</a:t>
            </a:r>
            <a:r>
              <a:rPr sz="2800" dirty="0"/>
              <a:t> </a:t>
            </a:r>
            <a:r>
              <a:rPr sz="2800" dirty="0" err="1"/>
              <a:t>выражения</a:t>
            </a:r>
            <a:r>
              <a:rPr sz="2800" dirty="0"/>
              <a:t> </a:t>
            </a:r>
            <a:r>
              <a:rPr sz="2800" dirty="0" err="1"/>
              <a:t>своего</a:t>
            </a:r>
            <a:r>
              <a:rPr sz="2800" dirty="0"/>
              <a:t> </a:t>
            </a:r>
            <a:r>
              <a:rPr sz="2800" dirty="0" err="1"/>
              <a:t>мнения</a:t>
            </a:r>
            <a:r>
              <a:rPr sz="2800" dirty="0"/>
              <a:t> </a:t>
            </a:r>
            <a:r>
              <a:rPr sz="2800" dirty="0" err="1"/>
              <a:t>и</a:t>
            </a:r>
            <a:r>
              <a:rPr sz="2800" dirty="0"/>
              <a:t> </a:t>
            </a:r>
            <a:r>
              <a:rPr sz="2800" dirty="0" err="1"/>
              <a:t>т.д</a:t>
            </a:r>
            <a:r>
              <a:rPr sz="2800" dirty="0"/>
              <a:t>. </a:t>
            </a:r>
            <a:r>
              <a:rPr sz="2800" dirty="0" err="1"/>
              <a:t>Из</a:t>
            </a:r>
            <a:r>
              <a:rPr sz="2800" dirty="0"/>
              <a:t> </a:t>
            </a:r>
            <a:r>
              <a:rPr sz="2800" dirty="0" err="1"/>
              <a:t>этих</a:t>
            </a:r>
            <a:r>
              <a:rPr sz="2800" dirty="0"/>
              <a:t> </a:t>
            </a:r>
            <a:r>
              <a:rPr sz="2800" dirty="0" err="1"/>
              <a:t>прав</a:t>
            </a:r>
            <a:r>
              <a:rPr sz="2800" dirty="0"/>
              <a:t> </a:t>
            </a:r>
            <a:r>
              <a:rPr sz="2800" dirty="0" err="1"/>
              <a:t>вытекают</a:t>
            </a:r>
            <a:r>
              <a:rPr sz="2800" dirty="0"/>
              <a:t> </a:t>
            </a:r>
            <a:r>
              <a:rPr sz="2800" dirty="0" err="1"/>
              <a:t>и</a:t>
            </a:r>
            <a:r>
              <a:rPr sz="2800" dirty="0"/>
              <a:t> </a:t>
            </a:r>
            <a:r>
              <a:rPr sz="2800" dirty="0" err="1"/>
              <a:t>соответствующие</a:t>
            </a:r>
            <a:r>
              <a:rPr sz="2800" dirty="0"/>
              <a:t> </a:t>
            </a:r>
            <a:r>
              <a:rPr sz="2800" dirty="0" err="1"/>
              <a:t>обязанности</a:t>
            </a:r>
            <a:r>
              <a:rPr sz="2800" dirty="0"/>
              <a:t> – </a:t>
            </a:r>
            <a:r>
              <a:rPr sz="2800" dirty="0" err="1"/>
              <a:t>не</a:t>
            </a:r>
            <a:r>
              <a:rPr sz="2800" dirty="0"/>
              <a:t> </a:t>
            </a:r>
            <a:r>
              <a:rPr sz="2800" dirty="0" err="1"/>
              <a:t>нарушать</a:t>
            </a:r>
            <a:r>
              <a:rPr sz="2800" dirty="0"/>
              <a:t> </a:t>
            </a:r>
            <a:r>
              <a:rPr sz="2800" dirty="0" err="1"/>
              <a:t>права</a:t>
            </a:r>
            <a:r>
              <a:rPr sz="2800" dirty="0"/>
              <a:t> </a:t>
            </a:r>
            <a:r>
              <a:rPr sz="2800" dirty="0" err="1"/>
              <a:t>других</a:t>
            </a:r>
            <a:r>
              <a:rPr sz="2800" dirty="0"/>
              <a:t> </a:t>
            </a:r>
            <a:r>
              <a:rPr sz="2800" dirty="0" err="1"/>
              <a:t>пользователей</a:t>
            </a:r>
            <a:r>
              <a:rPr sz="2800" dirty="0"/>
              <a:t>. </a:t>
            </a:r>
            <a:r>
              <a:rPr sz="2800" dirty="0" err="1"/>
              <a:t>Неукоснительное</a:t>
            </a:r>
            <a:r>
              <a:rPr sz="2800" dirty="0"/>
              <a:t> </a:t>
            </a:r>
            <a:r>
              <a:rPr sz="2800" dirty="0" err="1"/>
              <a:t>соблюдение</a:t>
            </a:r>
            <a:r>
              <a:rPr sz="2800" dirty="0"/>
              <a:t> </a:t>
            </a:r>
            <a:r>
              <a:rPr sz="2800" dirty="0" err="1"/>
              <a:t>всех</a:t>
            </a:r>
            <a:r>
              <a:rPr sz="2800" dirty="0"/>
              <a:t> </a:t>
            </a:r>
            <a:r>
              <a:rPr sz="2800" dirty="0" err="1"/>
              <a:t>прав</a:t>
            </a:r>
            <a:r>
              <a:rPr sz="2800" dirty="0"/>
              <a:t> </a:t>
            </a:r>
            <a:r>
              <a:rPr sz="2800" dirty="0" err="1"/>
              <a:t>и</a:t>
            </a:r>
            <a:r>
              <a:rPr sz="2800" dirty="0"/>
              <a:t> </a:t>
            </a:r>
            <a:r>
              <a:rPr sz="2800" dirty="0" err="1"/>
              <a:t>обязанностей</a:t>
            </a:r>
            <a:r>
              <a:rPr sz="2800" dirty="0"/>
              <a:t> </a:t>
            </a:r>
            <a:r>
              <a:rPr sz="2800" dirty="0" err="1"/>
              <a:t>цифровым</a:t>
            </a:r>
            <a:r>
              <a:rPr sz="2800" dirty="0"/>
              <a:t> </a:t>
            </a:r>
            <a:r>
              <a:rPr sz="2800" dirty="0" err="1"/>
              <a:t>гражданином</a:t>
            </a:r>
            <a:r>
              <a:rPr sz="2800" dirty="0"/>
              <a:t>, </a:t>
            </a:r>
            <a:r>
              <a:rPr sz="2800" dirty="0" err="1"/>
              <a:t>будет</a:t>
            </a:r>
            <a:r>
              <a:rPr sz="2800" dirty="0"/>
              <a:t> </a:t>
            </a:r>
            <a:r>
              <a:rPr sz="2800" dirty="0" err="1"/>
              <a:t>способствовать</a:t>
            </a:r>
            <a:r>
              <a:rPr sz="2800" dirty="0"/>
              <a:t> </a:t>
            </a:r>
            <a:r>
              <a:rPr sz="2800" dirty="0" err="1"/>
              <a:t>эффективному</a:t>
            </a:r>
            <a:r>
              <a:rPr sz="2800" dirty="0"/>
              <a:t> </a:t>
            </a:r>
            <a:r>
              <a:rPr sz="2800" dirty="0" err="1"/>
              <a:t>существованию</a:t>
            </a:r>
            <a:r>
              <a:rPr sz="2800" dirty="0"/>
              <a:t> </a:t>
            </a:r>
            <a:r>
              <a:rPr sz="2800" dirty="0" err="1"/>
              <a:t>всего</a:t>
            </a:r>
            <a:r>
              <a:rPr sz="2800" dirty="0"/>
              <a:t> </a:t>
            </a:r>
            <a:r>
              <a:rPr sz="2800" dirty="0" err="1"/>
              <a:t>цифрового</a:t>
            </a:r>
            <a:r>
              <a:rPr sz="2800" dirty="0"/>
              <a:t> </a:t>
            </a:r>
            <a:r>
              <a:rPr sz="2800" dirty="0" err="1"/>
              <a:t>общества</a:t>
            </a:r>
            <a:r>
              <a:rPr sz="2800" dirty="0"/>
              <a:t> .</a:t>
            </a:r>
          </a:p>
        </p:txBody>
      </p:sp>
      <p:pic>
        <p:nvPicPr>
          <p:cNvPr id="238" name="img0.jpg" descr="img0.jpg"/>
          <p:cNvPicPr>
            <a:picLocks noChangeAspect="1"/>
          </p:cNvPicPr>
          <p:nvPr/>
        </p:nvPicPr>
        <p:blipFill>
          <a:blip r:embed="rId2">
            <a:extLst/>
          </a:blip>
          <a:srcRect l="24020" t="36309" r="25881" b="3726"/>
          <a:stretch>
            <a:fillRect/>
          </a:stretch>
        </p:blipFill>
        <p:spPr>
          <a:xfrm>
            <a:off x="4013686" y="5285298"/>
            <a:ext cx="4977428" cy="4468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Цифровые права.mp4" descr="Цифровые права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94925" y="1385095"/>
            <a:ext cx="12414950" cy="6983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46002" fill="hold"/>
                                        <p:tgtEl>
                                          <p:spTgt spid="2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4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8. Цифровое здоровье"/>
          <p:cNvSpPr txBox="1">
            <a:spLocks noGrp="1"/>
          </p:cNvSpPr>
          <p:nvPr>
            <p:ph type="title"/>
          </p:nvPr>
        </p:nvSpPr>
        <p:spPr>
          <a:xfrm>
            <a:off x="1270000" y="27714"/>
            <a:ext cx="10464800" cy="2108201"/>
          </a:xfrm>
          <a:prstGeom prst="rect">
            <a:avLst/>
          </a:prstGeom>
        </p:spPr>
        <p:txBody>
          <a:bodyPr/>
          <a:lstStyle/>
          <a:p>
            <a:r>
              <a:rPr dirty="0"/>
              <a:t>8. </a:t>
            </a:r>
            <a:r>
              <a:rPr dirty="0" err="1"/>
              <a:t>Цифровое</a:t>
            </a:r>
            <a:r>
              <a:rPr dirty="0"/>
              <a:t> </a:t>
            </a:r>
            <a:r>
              <a:rPr dirty="0" err="1"/>
              <a:t>здоровье</a:t>
            </a:r>
            <a:endParaRPr dirty="0"/>
          </a:p>
        </p:txBody>
      </p:sp>
      <p:sp>
        <p:nvSpPr>
          <p:cNvPr id="243" name="Сохранение зрения, уменьшение стресса - вопросы, которые необходимо решать в новом технологическом мире. Помимо физических проблем, существуют психологические проблемы, которые становятся все более распространенными, такие как интернет-зависимость. Цифровые граждане МЭШ знают, что технологии несут опасность и учатся защищать себя от этих негативных последствий."/>
          <p:cNvSpPr txBox="1">
            <a:spLocks noGrp="1"/>
          </p:cNvSpPr>
          <p:nvPr>
            <p:ph type="body" sz="half" idx="1"/>
          </p:nvPr>
        </p:nvSpPr>
        <p:spPr>
          <a:xfrm>
            <a:off x="721960" y="1448608"/>
            <a:ext cx="11654551" cy="222166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ctr" defTabSz="327152">
              <a:spcBef>
                <a:spcPts val="1600"/>
              </a:spcBef>
              <a:buSzTx/>
              <a:buNone/>
              <a:defRPr sz="2128"/>
            </a:lvl1pPr>
          </a:lstStyle>
          <a:p>
            <a:r>
              <a:rPr sz="2800" dirty="0" err="1"/>
              <a:t>Сохранение</a:t>
            </a:r>
            <a:r>
              <a:rPr sz="2800" dirty="0"/>
              <a:t> </a:t>
            </a:r>
            <a:r>
              <a:rPr sz="2800" dirty="0" err="1"/>
              <a:t>зрения</a:t>
            </a:r>
            <a:r>
              <a:rPr sz="2800" dirty="0"/>
              <a:t>, </a:t>
            </a:r>
            <a:r>
              <a:rPr sz="2800" dirty="0" err="1"/>
              <a:t>уменьшение</a:t>
            </a:r>
            <a:r>
              <a:rPr sz="2800" dirty="0"/>
              <a:t> </a:t>
            </a:r>
            <a:r>
              <a:rPr sz="2800" dirty="0" err="1"/>
              <a:t>стресса</a:t>
            </a:r>
            <a:r>
              <a:rPr sz="2800" dirty="0"/>
              <a:t> - </a:t>
            </a:r>
            <a:r>
              <a:rPr sz="2800" dirty="0" err="1"/>
              <a:t>вопросы</a:t>
            </a:r>
            <a:r>
              <a:rPr sz="2800" dirty="0"/>
              <a:t>, </a:t>
            </a:r>
            <a:r>
              <a:rPr sz="2800" dirty="0" err="1"/>
              <a:t>которые</a:t>
            </a:r>
            <a:r>
              <a:rPr sz="2800" dirty="0"/>
              <a:t> </a:t>
            </a:r>
            <a:r>
              <a:rPr sz="2800" dirty="0" err="1"/>
              <a:t>необходимо</a:t>
            </a:r>
            <a:r>
              <a:rPr sz="2800" dirty="0"/>
              <a:t> </a:t>
            </a:r>
            <a:r>
              <a:rPr sz="2800" dirty="0" err="1"/>
              <a:t>решать</a:t>
            </a:r>
            <a:r>
              <a:rPr sz="2800" dirty="0"/>
              <a:t> </a:t>
            </a:r>
            <a:r>
              <a:rPr sz="2800" dirty="0" err="1"/>
              <a:t>в</a:t>
            </a:r>
            <a:r>
              <a:rPr sz="2800" dirty="0"/>
              <a:t> </a:t>
            </a:r>
            <a:r>
              <a:rPr sz="2800" dirty="0" err="1"/>
              <a:t>новом</a:t>
            </a:r>
            <a:r>
              <a:rPr sz="2800" dirty="0"/>
              <a:t> </a:t>
            </a:r>
            <a:r>
              <a:rPr sz="2800" dirty="0" err="1"/>
              <a:t>технологическом</a:t>
            </a:r>
            <a:r>
              <a:rPr sz="2800" dirty="0"/>
              <a:t> </a:t>
            </a:r>
            <a:r>
              <a:rPr sz="2800" dirty="0" err="1"/>
              <a:t>мире</a:t>
            </a:r>
            <a:r>
              <a:rPr sz="2800" dirty="0"/>
              <a:t>. </a:t>
            </a:r>
            <a:r>
              <a:rPr sz="2800" dirty="0" err="1"/>
              <a:t>Помимо</a:t>
            </a:r>
            <a:r>
              <a:rPr sz="2800" dirty="0"/>
              <a:t> </a:t>
            </a:r>
            <a:r>
              <a:rPr sz="2800" dirty="0" err="1"/>
              <a:t>физических</a:t>
            </a:r>
            <a:r>
              <a:rPr sz="2800" dirty="0"/>
              <a:t> </a:t>
            </a:r>
            <a:r>
              <a:rPr sz="2800" dirty="0" err="1"/>
              <a:t>проблем</a:t>
            </a:r>
            <a:r>
              <a:rPr sz="2800" dirty="0"/>
              <a:t>, </a:t>
            </a:r>
            <a:r>
              <a:rPr sz="2800" dirty="0" err="1"/>
              <a:t>существуют</a:t>
            </a:r>
            <a:r>
              <a:rPr sz="2800" dirty="0"/>
              <a:t> </a:t>
            </a:r>
            <a:r>
              <a:rPr sz="2800" dirty="0" err="1"/>
              <a:t>психологические</a:t>
            </a:r>
            <a:r>
              <a:rPr sz="2800" dirty="0"/>
              <a:t> </a:t>
            </a:r>
            <a:r>
              <a:rPr sz="2800" dirty="0" err="1"/>
              <a:t>проблемы</a:t>
            </a:r>
            <a:r>
              <a:rPr sz="2800" dirty="0"/>
              <a:t>, </a:t>
            </a:r>
            <a:r>
              <a:rPr sz="2800" dirty="0" err="1"/>
              <a:t>которые</a:t>
            </a:r>
            <a:r>
              <a:rPr sz="2800" dirty="0"/>
              <a:t> </a:t>
            </a:r>
            <a:r>
              <a:rPr sz="2800" dirty="0" err="1"/>
              <a:t>становятся</a:t>
            </a:r>
            <a:r>
              <a:rPr sz="2800" dirty="0"/>
              <a:t> </a:t>
            </a:r>
            <a:r>
              <a:rPr sz="2800" dirty="0" err="1"/>
              <a:t>все</a:t>
            </a:r>
            <a:r>
              <a:rPr sz="2800" dirty="0"/>
              <a:t> </a:t>
            </a:r>
            <a:r>
              <a:rPr sz="2800" dirty="0" err="1"/>
              <a:t>более</a:t>
            </a:r>
            <a:r>
              <a:rPr sz="2800" dirty="0"/>
              <a:t> </a:t>
            </a:r>
            <a:r>
              <a:rPr sz="2800" dirty="0" err="1"/>
              <a:t>распространенными</a:t>
            </a:r>
            <a:r>
              <a:rPr sz="2800" dirty="0"/>
              <a:t>, </a:t>
            </a:r>
            <a:r>
              <a:rPr sz="2800" dirty="0" err="1"/>
              <a:t>такие</a:t>
            </a:r>
            <a:r>
              <a:rPr sz="2800" dirty="0"/>
              <a:t> </a:t>
            </a:r>
            <a:r>
              <a:rPr sz="2800" dirty="0" err="1"/>
              <a:t>как</a:t>
            </a:r>
            <a:r>
              <a:rPr sz="2800" dirty="0"/>
              <a:t> </a:t>
            </a:r>
            <a:r>
              <a:rPr sz="2800" dirty="0" err="1"/>
              <a:t>интернет-зависимость</a:t>
            </a:r>
            <a:r>
              <a:rPr sz="2800" dirty="0"/>
              <a:t>. </a:t>
            </a:r>
            <a:r>
              <a:rPr sz="2800" dirty="0" err="1"/>
              <a:t>Цифровые</a:t>
            </a:r>
            <a:r>
              <a:rPr sz="2800" dirty="0"/>
              <a:t> </a:t>
            </a:r>
            <a:r>
              <a:rPr sz="2800" dirty="0" err="1"/>
              <a:t>граждане</a:t>
            </a:r>
            <a:r>
              <a:rPr sz="2800" dirty="0"/>
              <a:t> </a:t>
            </a:r>
            <a:r>
              <a:rPr sz="2800" dirty="0" err="1"/>
              <a:t>знают</a:t>
            </a:r>
            <a:r>
              <a:rPr sz="2800" dirty="0"/>
              <a:t>, </a:t>
            </a:r>
            <a:r>
              <a:rPr sz="2800" dirty="0" err="1"/>
              <a:t>что</a:t>
            </a:r>
            <a:r>
              <a:rPr sz="2800" dirty="0"/>
              <a:t> </a:t>
            </a:r>
            <a:r>
              <a:rPr sz="2800" dirty="0" err="1"/>
              <a:t>технологии</a:t>
            </a:r>
            <a:r>
              <a:rPr sz="2800" dirty="0"/>
              <a:t> </a:t>
            </a:r>
            <a:r>
              <a:rPr sz="2800" dirty="0" err="1"/>
              <a:t>несут</a:t>
            </a:r>
            <a:r>
              <a:rPr sz="2800" dirty="0"/>
              <a:t> </a:t>
            </a:r>
            <a:r>
              <a:rPr sz="2800" dirty="0" err="1"/>
              <a:t>опасность</a:t>
            </a:r>
            <a:r>
              <a:rPr sz="2800" dirty="0"/>
              <a:t> </a:t>
            </a:r>
            <a:r>
              <a:rPr sz="2800" dirty="0" err="1"/>
              <a:t>и</a:t>
            </a:r>
            <a:r>
              <a:rPr sz="2800" dirty="0"/>
              <a:t> </a:t>
            </a:r>
            <a:r>
              <a:rPr sz="2800" dirty="0" err="1"/>
              <a:t>учатся</a:t>
            </a:r>
            <a:r>
              <a:rPr sz="2800" dirty="0"/>
              <a:t> </a:t>
            </a:r>
            <a:r>
              <a:rPr sz="2800" dirty="0" err="1"/>
              <a:t>защищать</a:t>
            </a:r>
            <a:r>
              <a:rPr sz="2800" dirty="0"/>
              <a:t> </a:t>
            </a:r>
            <a:r>
              <a:rPr sz="2800" dirty="0" err="1"/>
              <a:t>себя</a:t>
            </a:r>
            <a:r>
              <a:rPr sz="2800" dirty="0"/>
              <a:t> </a:t>
            </a:r>
            <a:r>
              <a:rPr sz="2800" dirty="0" err="1"/>
              <a:t>от</a:t>
            </a:r>
            <a:r>
              <a:rPr sz="2800" dirty="0"/>
              <a:t> </a:t>
            </a:r>
            <a:r>
              <a:rPr sz="2800" dirty="0" err="1"/>
              <a:t>этих</a:t>
            </a:r>
            <a:r>
              <a:rPr sz="2800" dirty="0"/>
              <a:t> </a:t>
            </a:r>
            <a:r>
              <a:rPr sz="2800" dirty="0" err="1"/>
              <a:t>негативных</a:t>
            </a:r>
            <a:r>
              <a:rPr sz="2800" dirty="0"/>
              <a:t> </a:t>
            </a:r>
            <a:r>
              <a:rPr sz="2800" dirty="0" err="1"/>
              <a:t>последствий</a:t>
            </a:r>
            <a:r>
              <a:rPr sz="2800" dirty="0"/>
              <a:t>. </a:t>
            </a:r>
          </a:p>
        </p:txBody>
      </p:sp>
      <p:pic>
        <p:nvPicPr>
          <p:cNvPr id="244" name="Куки, серия 6_ Зависимость.mp4" descr="Куки, серия 6_ Зависимость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85089" y="3670270"/>
            <a:ext cx="11128295" cy="6259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500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4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265632-BF46-1B4F-904C-FA1E8AB10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t="14680" b="15189"/>
          <a:stretch/>
        </p:blipFill>
        <p:spPr>
          <a:xfrm>
            <a:off x="6244" y="2159724"/>
            <a:ext cx="12998556" cy="582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54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9. Цифровая безопасность"/>
          <p:cNvSpPr txBox="1">
            <a:spLocks noGrp="1"/>
          </p:cNvSpPr>
          <p:nvPr>
            <p:ph type="title"/>
          </p:nvPr>
        </p:nvSpPr>
        <p:spPr>
          <a:xfrm>
            <a:off x="1270000" y="-16722"/>
            <a:ext cx="10464800" cy="2108201"/>
          </a:xfrm>
          <a:prstGeom prst="rect">
            <a:avLst/>
          </a:prstGeom>
        </p:spPr>
        <p:txBody>
          <a:bodyPr/>
          <a:lstStyle/>
          <a:p>
            <a:r>
              <a:t>9. Цифровая безопасность</a:t>
            </a:r>
          </a:p>
        </p:txBody>
      </p:sp>
      <p:sp>
        <p:nvSpPr>
          <p:cNvPr id="247" name="Цифровой гражданин МЭШ так же, как и в обычной жизни, обеспечивает свою безопасность цифровом мире. Знает, что следует устанавливать защиту от вредоносных программ, копировать информацию и хранить ее на разных устройствах, применять устройства защиты от перепадов напряжения, защищать личную информацию сложными паролями и многое другое."/>
          <p:cNvSpPr txBox="1">
            <a:spLocks noGrp="1"/>
          </p:cNvSpPr>
          <p:nvPr>
            <p:ph type="body" sz="quarter" idx="1"/>
          </p:nvPr>
        </p:nvSpPr>
        <p:spPr>
          <a:xfrm>
            <a:off x="893194" y="1613048"/>
            <a:ext cx="11218412" cy="219863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426466">
              <a:spcBef>
                <a:spcPts val="2000"/>
              </a:spcBef>
              <a:buSzTx/>
              <a:buNone/>
              <a:defRPr sz="2190"/>
            </a:lvl1pPr>
          </a:lstStyle>
          <a:p>
            <a:r>
              <a:rPr sz="2800" dirty="0" err="1"/>
              <a:t>Цифровой</a:t>
            </a:r>
            <a:r>
              <a:rPr sz="2800" dirty="0"/>
              <a:t> </a:t>
            </a:r>
            <a:r>
              <a:rPr sz="2800" dirty="0" err="1"/>
              <a:t>гражданин</a:t>
            </a:r>
            <a:r>
              <a:rPr sz="2800" dirty="0"/>
              <a:t> </a:t>
            </a:r>
            <a:r>
              <a:rPr sz="2800" dirty="0" err="1"/>
              <a:t>так</a:t>
            </a:r>
            <a:r>
              <a:rPr sz="2800" dirty="0"/>
              <a:t> </a:t>
            </a:r>
            <a:r>
              <a:rPr sz="2800" dirty="0" err="1"/>
              <a:t>же</a:t>
            </a:r>
            <a:r>
              <a:rPr sz="2800" dirty="0"/>
              <a:t>, </a:t>
            </a:r>
            <a:r>
              <a:rPr sz="2800" dirty="0" err="1"/>
              <a:t>как</a:t>
            </a:r>
            <a:r>
              <a:rPr sz="2800" dirty="0"/>
              <a:t> </a:t>
            </a:r>
            <a:r>
              <a:rPr sz="2800" dirty="0" err="1"/>
              <a:t>и</a:t>
            </a:r>
            <a:r>
              <a:rPr sz="2800" dirty="0"/>
              <a:t> </a:t>
            </a:r>
            <a:r>
              <a:rPr sz="2800" dirty="0" err="1"/>
              <a:t>в</a:t>
            </a:r>
            <a:r>
              <a:rPr sz="2800" dirty="0"/>
              <a:t> </a:t>
            </a:r>
            <a:r>
              <a:rPr sz="2800" dirty="0" err="1"/>
              <a:t>обычной</a:t>
            </a:r>
            <a:r>
              <a:rPr sz="2800" dirty="0"/>
              <a:t> </a:t>
            </a:r>
            <a:r>
              <a:rPr sz="2800" dirty="0" err="1"/>
              <a:t>жизни</a:t>
            </a:r>
            <a:r>
              <a:rPr sz="2800" dirty="0"/>
              <a:t>, </a:t>
            </a:r>
            <a:r>
              <a:rPr sz="2800" dirty="0" err="1"/>
              <a:t>обеспечивает</a:t>
            </a:r>
            <a:r>
              <a:rPr sz="2800" dirty="0"/>
              <a:t> </a:t>
            </a:r>
            <a:r>
              <a:rPr sz="2800" dirty="0" err="1"/>
              <a:t>свою</a:t>
            </a:r>
            <a:r>
              <a:rPr sz="2800" dirty="0"/>
              <a:t> </a:t>
            </a:r>
            <a:r>
              <a:rPr sz="2800" dirty="0" err="1"/>
              <a:t>безопасность</a:t>
            </a:r>
            <a:r>
              <a:rPr sz="2800" dirty="0"/>
              <a:t> </a:t>
            </a:r>
            <a:r>
              <a:rPr sz="2800" dirty="0" err="1"/>
              <a:t>цифровом</a:t>
            </a:r>
            <a:r>
              <a:rPr sz="2800" dirty="0"/>
              <a:t> </a:t>
            </a:r>
            <a:r>
              <a:rPr sz="2800" dirty="0" err="1"/>
              <a:t>мире</a:t>
            </a:r>
            <a:r>
              <a:rPr sz="2800" dirty="0"/>
              <a:t>. </a:t>
            </a:r>
            <a:r>
              <a:rPr sz="2800" dirty="0" err="1"/>
              <a:t>Знает</a:t>
            </a:r>
            <a:r>
              <a:rPr sz="2800" dirty="0"/>
              <a:t>, </a:t>
            </a:r>
            <a:r>
              <a:rPr sz="2800" dirty="0" err="1"/>
              <a:t>что</a:t>
            </a:r>
            <a:r>
              <a:rPr sz="2800" dirty="0"/>
              <a:t> </a:t>
            </a:r>
            <a:r>
              <a:rPr sz="2800" dirty="0" err="1"/>
              <a:t>следует</a:t>
            </a:r>
            <a:r>
              <a:rPr sz="2800" dirty="0"/>
              <a:t> </a:t>
            </a:r>
            <a:r>
              <a:rPr sz="2800" dirty="0" err="1"/>
              <a:t>устанавливать</a:t>
            </a:r>
            <a:r>
              <a:rPr sz="2800" dirty="0"/>
              <a:t> </a:t>
            </a:r>
            <a:r>
              <a:rPr sz="2800" dirty="0" err="1"/>
              <a:t>защиту</a:t>
            </a:r>
            <a:r>
              <a:rPr sz="2800" dirty="0"/>
              <a:t> </a:t>
            </a:r>
            <a:r>
              <a:rPr sz="2800" dirty="0" err="1"/>
              <a:t>от</a:t>
            </a:r>
            <a:r>
              <a:rPr sz="2800" dirty="0"/>
              <a:t> </a:t>
            </a:r>
            <a:r>
              <a:rPr sz="2800" dirty="0" err="1"/>
              <a:t>вредоносных</a:t>
            </a:r>
            <a:r>
              <a:rPr sz="2800" dirty="0"/>
              <a:t> </a:t>
            </a:r>
            <a:r>
              <a:rPr sz="2800" dirty="0" err="1"/>
              <a:t>программ</a:t>
            </a:r>
            <a:r>
              <a:rPr sz="2800" dirty="0"/>
              <a:t>, </a:t>
            </a:r>
            <a:r>
              <a:rPr sz="2800" dirty="0" err="1"/>
              <a:t>копировать</a:t>
            </a:r>
            <a:r>
              <a:rPr sz="2800" dirty="0"/>
              <a:t> </a:t>
            </a:r>
            <a:r>
              <a:rPr sz="2800" dirty="0" err="1"/>
              <a:t>информацию</a:t>
            </a:r>
            <a:r>
              <a:rPr sz="2800" dirty="0"/>
              <a:t> </a:t>
            </a:r>
            <a:r>
              <a:rPr sz="2800" dirty="0" err="1"/>
              <a:t>и</a:t>
            </a:r>
            <a:r>
              <a:rPr sz="2800" dirty="0"/>
              <a:t> </a:t>
            </a:r>
            <a:r>
              <a:rPr sz="2800" dirty="0" err="1"/>
              <a:t>хранить</a:t>
            </a:r>
            <a:r>
              <a:rPr sz="2800" dirty="0"/>
              <a:t> </a:t>
            </a:r>
            <a:r>
              <a:rPr sz="2800" dirty="0" err="1"/>
              <a:t>ее</a:t>
            </a:r>
            <a:r>
              <a:rPr sz="2800" dirty="0"/>
              <a:t> 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sz="2800" dirty="0" err="1"/>
              <a:t>разных</a:t>
            </a:r>
            <a:r>
              <a:rPr sz="2800" dirty="0"/>
              <a:t> </a:t>
            </a:r>
            <a:r>
              <a:rPr sz="2800" dirty="0" err="1"/>
              <a:t>устройствах</a:t>
            </a:r>
            <a:r>
              <a:rPr sz="2800" dirty="0"/>
              <a:t>, </a:t>
            </a:r>
            <a:r>
              <a:rPr sz="2800" dirty="0" err="1"/>
              <a:t>применять</a:t>
            </a:r>
            <a:r>
              <a:rPr sz="2800" dirty="0"/>
              <a:t> </a:t>
            </a:r>
            <a:r>
              <a:rPr sz="2800" dirty="0" err="1"/>
              <a:t>устройства</a:t>
            </a:r>
            <a:r>
              <a:rPr sz="2800" dirty="0"/>
              <a:t> </a:t>
            </a:r>
            <a:r>
              <a:rPr sz="2800" dirty="0" err="1"/>
              <a:t>защиты</a:t>
            </a:r>
            <a:r>
              <a:rPr sz="2800" dirty="0"/>
              <a:t> </a:t>
            </a:r>
            <a:r>
              <a:rPr sz="2800" dirty="0" err="1"/>
              <a:t>от</a:t>
            </a:r>
            <a:r>
              <a:rPr sz="2800" dirty="0"/>
              <a:t> </a:t>
            </a:r>
            <a:r>
              <a:rPr sz="2800" dirty="0" err="1"/>
              <a:t>перепадов</a:t>
            </a:r>
            <a:r>
              <a:rPr sz="2800" dirty="0"/>
              <a:t> </a:t>
            </a:r>
            <a:r>
              <a:rPr sz="2800" dirty="0" err="1"/>
              <a:t>напряжения</a:t>
            </a:r>
            <a:r>
              <a:rPr sz="2800" dirty="0"/>
              <a:t>, </a:t>
            </a:r>
            <a:r>
              <a:rPr sz="2800" dirty="0" err="1"/>
              <a:t>защищать</a:t>
            </a:r>
            <a:r>
              <a:rPr sz="2800" dirty="0"/>
              <a:t> </a:t>
            </a:r>
            <a:r>
              <a:rPr sz="2800" dirty="0" err="1"/>
              <a:t>личную</a:t>
            </a:r>
            <a:r>
              <a:rPr sz="2800" dirty="0"/>
              <a:t> </a:t>
            </a:r>
            <a:r>
              <a:rPr sz="2800" dirty="0" err="1"/>
              <a:t>информацию</a:t>
            </a:r>
            <a:r>
              <a:rPr sz="2800" dirty="0"/>
              <a:t> </a:t>
            </a:r>
            <a:r>
              <a:rPr sz="2800" dirty="0" err="1"/>
              <a:t>сложными</a:t>
            </a:r>
            <a:r>
              <a:rPr sz="2800" dirty="0"/>
              <a:t> </a:t>
            </a:r>
            <a:r>
              <a:rPr sz="2800" dirty="0" err="1"/>
              <a:t>паролями</a:t>
            </a:r>
            <a:r>
              <a:rPr sz="2800" dirty="0"/>
              <a:t> </a:t>
            </a:r>
            <a:r>
              <a:rPr sz="2800" dirty="0" err="1"/>
              <a:t>и</a:t>
            </a:r>
            <a:r>
              <a:rPr sz="2800" dirty="0"/>
              <a:t> </a:t>
            </a:r>
            <a:r>
              <a:rPr sz="2800" dirty="0" err="1"/>
              <a:t>многое</a:t>
            </a:r>
            <a:r>
              <a:rPr sz="2800" dirty="0"/>
              <a:t> </a:t>
            </a:r>
            <a:r>
              <a:rPr sz="2800" dirty="0" err="1"/>
              <a:t>другое</a:t>
            </a:r>
            <a:r>
              <a:rPr sz="2800" dirty="0"/>
              <a:t>.</a:t>
            </a:r>
          </a:p>
        </p:txBody>
      </p:sp>
      <p:pic>
        <p:nvPicPr>
          <p:cNvPr id="248" name="Куки, серия 2_ Пароли.mp4" descr="Куки, серия 2_ Пароли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16235" y="3811682"/>
            <a:ext cx="10572330" cy="5946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78999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4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85566D-CD24-B748-B23E-6E787F60A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09" y="805181"/>
            <a:ext cx="11216640" cy="77578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«Паспорт цифрового гражданина»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1F6A73-D0CC-B84F-8B3A-7C7D8A78A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4240" y="1219200"/>
            <a:ext cx="3210560" cy="29667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311F96-C564-0244-97D3-B4A23E75D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9" b="7174"/>
          <a:stretch/>
        </p:blipFill>
        <p:spPr>
          <a:xfrm>
            <a:off x="0" y="1863635"/>
            <a:ext cx="5003814" cy="61830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32E60F-164A-204F-BB08-90C18413C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3815" y="1915885"/>
            <a:ext cx="4716255" cy="66185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019067-345C-EA48-A428-CF1FCA8B6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2358" y="4238170"/>
            <a:ext cx="3632442" cy="38637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D5E764-1DA2-004A-B9A0-AEC3F98F0B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879" b="7174"/>
          <a:stretch/>
        </p:blipFill>
        <p:spPr>
          <a:xfrm>
            <a:off x="0" y="1915885"/>
            <a:ext cx="5003814" cy="618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7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26A6D92-24C1-FE4D-A4C1-3610464AAC93}"/>
              </a:ext>
            </a:extLst>
          </p:cNvPr>
          <p:cNvSpPr txBox="1">
            <a:spLocks/>
          </p:cNvSpPr>
          <p:nvPr/>
        </p:nvSpPr>
        <p:spPr>
          <a:xfrm>
            <a:off x="811349" y="807703"/>
            <a:ext cx="11216640" cy="775789"/>
          </a:xfrm>
          <a:prstGeom prst="rect">
            <a:avLst/>
          </a:prstGeom>
        </p:spPr>
        <p:txBody>
          <a:bodyPr vert="horz" lIns="97536" tIns="48768" rIns="97536" bIns="4876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bg1"/>
                </a:solidFill>
                <a:cs typeface="Arial" panose="020B0604020202020204" pitchFamily="34" charset="0"/>
              </a:rPr>
              <a:t>«Паспорт цифрового гражданина»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28B9A5-AF94-734B-AC8F-C04EAA091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924" t="2285" r="11871" b="5973"/>
          <a:stretch/>
        </p:blipFill>
        <p:spPr>
          <a:xfrm>
            <a:off x="0" y="2065856"/>
            <a:ext cx="3866607" cy="58695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6DEE10-3B8E-6349-B9E2-0C4F3E3CA7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5734"/>
          <a:stretch/>
        </p:blipFill>
        <p:spPr>
          <a:xfrm>
            <a:off x="3297768" y="3030583"/>
            <a:ext cx="5418667" cy="55038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FEBFB3-E3F0-4D44-8367-D53BB949A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7596" y="2065856"/>
            <a:ext cx="4857204" cy="646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1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BADA1A-2C1B-DA4A-BAE3-8F4BE030F2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2471" r="18129"/>
          <a:stretch/>
        </p:blipFill>
        <p:spPr>
          <a:xfrm>
            <a:off x="2785729" y="1003743"/>
            <a:ext cx="7697974" cy="611555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EA2D673-F928-6C4D-8026-8FA7238D64CC}"/>
              </a:ext>
            </a:extLst>
          </p:cNvPr>
          <p:cNvSpPr/>
          <p:nvPr/>
        </p:nvSpPr>
        <p:spPr>
          <a:xfrm>
            <a:off x="765544" y="7629663"/>
            <a:ext cx="11738344" cy="1011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53"/>
              </a:spcAft>
            </a:pPr>
            <a:r>
              <a:rPr lang="ru-RU" sz="2987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Сотрудничая, мы создаём среду и условия для безопасной работы в цифровом мире.</a:t>
            </a:r>
            <a:endParaRPr lang="ru-RU" sz="2987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032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Задумайтесь!"/>
          <p:cNvSpPr txBox="1">
            <a:spLocks noGrp="1"/>
          </p:cNvSpPr>
          <p:nvPr>
            <p:ph type="title"/>
          </p:nvPr>
        </p:nvSpPr>
        <p:spPr>
          <a:xfrm>
            <a:off x="1270000" y="-150028"/>
            <a:ext cx="10464800" cy="2108201"/>
          </a:xfrm>
          <a:prstGeom prst="rect">
            <a:avLst/>
          </a:prstGeom>
        </p:spPr>
        <p:txBody>
          <a:bodyPr/>
          <a:lstStyle/>
          <a:p>
            <a:r>
              <a:t>Задумайтесь!</a:t>
            </a:r>
          </a:p>
        </p:txBody>
      </p:sp>
      <p:pic>
        <p:nvPicPr>
          <p:cNvPr id="251" name="цмфровой след.mp4" descr="цмфровой след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0846" y="1928191"/>
            <a:ext cx="12823108" cy="7212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41999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5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Список использованных источников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1414">
              <a:defRPr sz="4824"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Список использованных источников</a:t>
            </a:r>
          </a:p>
        </p:txBody>
      </p:sp>
      <p:sp>
        <p:nvSpPr>
          <p:cNvPr id="254" name="YOUtube-канал «How to Read Media?» https://www.youtube.com/c/HowtoReadMedia/videos…"/>
          <p:cNvSpPr txBox="1">
            <a:spLocks noGrp="1"/>
          </p:cNvSpPr>
          <p:nvPr>
            <p:ph type="body" idx="1"/>
          </p:nvPr>
        </p:nvSpPr>
        <p:spPr>
          <a:xfrm>
            <a:off x="1270000" y="2715716"/>
            <a:ext cx="10464800" cy="58420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 err="1"/>
              <a:t>YOUtube-канал</a:t>
            </a:r>
            <a:r>
              <a:rPr dirty="0"/>
              <a:t> «How to Read Media?» </a:t>
            </a:r>
            <a:r>
              <a:rPr u="sng" dirty="0">
                <a:hlinkClick r:id="rId3"/>
              </a:rPr>
              <a:t>https://www.youtube.com/c/HowtoReadMedia/videos</a:t>
            </a:r>
            <a:r>
              <a:rPr dirty="0"/>
              <a:t> </a:t>
            </a:r>
          </a:p>
          <a:p>
            <a:pPr>
              <a:buBlip>
                <a:blip r:embed="rId2"/>
              </a:buBlip>
            </a:pPr>
            <a:r>
              <a:rPr dirty="0" err="1"/>
              <a:t>Commonsense.ru</a:t>
            </a:r>
            <a:r>
              <a:rPr dirty="0"/>
              <a:t> </a:t>
            </a:r>
            <a:r>
              <a:rPr u="sng" dirty="0">
                <a:hlinkClick r:id="rId4"/>
              </a:rPr>
              <a:t>https://www.commonsense.org/education/</a:t>
            </a:r>
            <a:r>
              <a:rPr dirty="0"/>
              <a:t> </a:t>
            </a:r>
            <a:endParaRPr lang="ru-RU" dirty="0"/>
          </a:p>
          <a:p>
            <a:r>
              <a:rPr lang="ru-RU" dirty="0"/>
              <a:t>Общество технологий в образовании </a:t>
            </a:r>
            <a:r>
              <a:rPr lang="en-US" dirty="0">
                <a:hlinkClick r:id="rId5"/>
              </a:rPr>
              <a:t>https://novator.team</a:t>
            </a:r>
            <a:r>
              <a:rPr lang="ru-RU" dirty="0"/>
              <a:t> </a:t>
            </a: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05F20-0FEE-BC48-A95C-CE93B245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17" y="1491404"/>
            <a:ext cx="12433300" cy="3215104"/>
          </a:xfrm>
        </p:spPr>
        <p:txBody>
          <a:bodyPr>
            <a:normAutofit/>
          </a:bodyPr>
          <a:lstStyle/>
          <a:p>
            <a:pPr algn="ctr"/>
            <a:r>
              <a:rPr lang="ru-RU" sz="3307" b="1" dirty="0">
                <a:latin typeface="+mj-lt"/>
                <a:cs typeface="Arial" panose="020B0604020202020204" pitchFamily="34" charset="0"/>
              </a:rPr>
              <a:t>Основой </a:t>
            </a:r>
            <a:r>
              <a:rPr lang="ru-RU" sz="3307" dirty="0">
                <a:latin typeface="+mj-lt"/>
                <a:cs typeface="Arial" panose="020B0604020202020204" pitchFamily="34" charset="0"/>
              </a:rPr>
              <a:t>цифрового гражданства является </a:t>
            </a:r>
            <a:r>
              <a:rPr lang="ru-RU" sz="3307" b="1" dirty="0">
                <a:latin typeface="+mj-lt"/>
                <a:cs typeface="Arial" panose="020B0604020202020204" pitchFamily="34" charset="0"/>
              </a:rPr>
              <a:t>набор прав, свобод и обязанностей</a:t>
            </a:r>
            <a:r>
              <a:rPr lang="ru-RU" sz="3307" dirty="0">
                <a:latin typeface="+mj-lt"/>
                <a:cs typeface="Arial" panose="020B0604020202020204" pitchFamily="34" charset="0"/>
              </a:rPr>
              <a:t>, распространяющихся на всех членов школьного сообщества. Основными из них являются – </a:t>
            </a:r>
            <a:r>
              <a:rPr lang="ru-RU" sz="3307" b="1" dirty="0">
                <a:latin typeface="+mj-lt"/>
                <a:cs typeface="Arial" panose="020B0604020202020204" pitchFamily="34" charset="0"/>
              </a:rPr>
              <a:t>свобода слова, защита личных данных, неприкосновенность частной жизни</a:t>
            </a:r>
            <a:r>
              <a:rPr lang="ru-RU" sz="3307" dirty="0">
                <a:latin typeface="+mj-lt"/>
                <a:cs typeface="Arial" panose="020B0604020202020204" pitchFamily="34" charset="0"/>
              </a:rPr>
              <a:t> и ряд других.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EEFACD-F58E-DA40-84E4-2A9D6F599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15106" r="15519"/>
          <a:stretch/>
        </p:blipFill>
        <p:spPr>
          <a:xfrm>
            <a:off x="4064727" y="4112148"/>
            <a:ext cx="5147854" cy="482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80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Что такое…"/>
          <p:cNvSpPr txBox="1">
            <a:spLocks noGrp="1"/>
          </p:cNvSpPr>
          <p:nvPr>
            <p:ph type="title"/>
          </p:nvPr>
        </p:nvSpPr>
        <p:spPr>
          <a:xfrm>
            <a:off x="1270000" y="356235"/>
            <a:ext cx="10464800" cy="2108200"/>
          </a:xfrm>
          <a:prstGeom prst="rect">
            <a:avLst/>
          </a:prstGeom>
        </p:spPr>
        <p:txBody>
          <a:bodyPr/>
          <a:lstStyle/>
          <a:p>
            <a:pPr defTabSz="315468">
              <a:defRPr sz="3888"/>
            </a:pP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такое</a:t>
            </a:r>
            <a:r>
              <a:rPr dirty="0"/>
              <a:t> </a:t>
            </a:r>
          </a:p>
          <a:p>
            <a:pPr defTabSz="315468">
              <a:defRPr sz="3888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rPr dirty="0"/>
              <a:t>«</a:t>
            </a:r>
            <a:r>
              <a:rPr dirty="0" err="1"/>
              <a:t>Цифровое</a:t>
            </a:r>
            <a:r>
              <a:rPr dirty="0"/>
              <a:t> </a:t>
            </a:r>
            <a:r>
              <a:rPr dirty="0" err="1"/>
              <a:t>гражданство</a:t>
            </a:r>
            <a:r>
              <a:rPr dirty="0"/>
              <a:t> / Digital Citizenship»?</a:t>
            </a:r>
          </a:p>
        </p:txBody>
      </p:sp>
      <p:sp>
        <p:nvSpPr>
          <p:cNvPr id="162" name="Цифровое гражданство — это концепция, определяющая нормы ответственного и эффективного использования современных технологий.…"/>
          <p:cNvSpPr txBox="1">
            <a:spLocks noGrp="1"/>
          </p:cNvSpPr>
          <p:nvPr>
            <p:ph type="body" idx="1"/>
          </p:nvPr>
        </p:nvSpPr>
        <p:spPr>
          <a:xfrm>
            <a:off x="1598386" y="4792980"/>
            <a:ext cx="10494554" cy="4960620"/>
          </a:xfrm>
          <a:prstGeom prst="rect">
            <a:avLst/>
          </a:prstGeom>
        </p:spPr>
        <p:txBody>
          <a:bodyPr/>
          <a:lstStyle/>
          <a:p>
            <a:pPr marL="0" indent="0" algn="ctr" defTabSz="560831">
              <a:spcBef>
                <a:spcPts val="0"/>
              </a:spcBef>
              <a:buSzTx/>
              <a:buNone/>
              <a:defRPr sz="3455"/>
            </a:pPr>
            <a:r>
              <a:rPr dirty="0" err="1">
                <a:latin typeface="Noteworthy Bold"/>
                <a:ea typeface="Noteworthy Bold"/>
                <a:cs typeface="Noteworthy Bold"/>
                <a:sym typeface="Noteworthy Bold"/>
              </a:rPr>
              <a:t>Цифровое</a:t>
            </a:r>
            <a:r>
              <a:rPr dirty="0"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dirty="0" err="1">
                <a:latin typeface="Noteworthy Bold"/>
                <a:ea typeface="Noteworthy Bold"/>
                <a:cs typeface="Noteworthy Bold"/>
                <a:sym typeface="Noteworthy Bold"/>
              </a:rPr>
              <a:t>гражданство</a:t>
            </a:r>
            <a:r>
              <a:rPr dirty="0"/>
              <a:t> —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концепция</a:t>
            </a:r>
            <a:r>
              <a:rPr dirty="0"/>
              <a:t>, </a:t>
            </a:r>
            <a:r>
              <a:rPr dirty="0" err="1"/>
              <a:t>определяющая</a:t>
            </a:r>
            <a:r>
              <a:rPr dirty="0"/>
              <a:t> </a:t>
            </a:r>
            <a:r>
              <a:rPr dirty="0" err="1"/>
              <a:t>нормы</a:t>
            </a:r>
            <a:r>
              <a:rPr dirty="0"/>
              <a:t> </a:t>
            </a:r>
            <a:r>
              <a:rPr dirty="0" err="1"/>
              <a:t>ответственного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эффективного</a:t>
            </a:r>
            <a:r>
              <a:rPr dirty="0"/>
              <a:t> </a:t>
            </a:r>
            <a:r>
              <a:rPr dirty="0" err="1"/>
              <a:t>использования</a:t>
            </a:r>
            <a:r>
              <a:rPr dirty="0"/>
              <a:t> </a:t>
            </a:r>
            <a:r>
              <a:rPr dirty="0" err="1"/>
              <a:t>современных</a:t>
            </a:r>
            <a:r>
              <a:rPr dirty="0"/>
              <a:t> </a:t>
            </a:r>
            <a:r>
              <a:rPr dirty="0" err="1"/>
              <a:t>технологий</a:t>
            </a:r>
            <a:r>
              <a:rPr dirty="0"/>
              <a:t>.</a:t>
            </a:r>
          </a:p>
          <a:p>
            <a:pPr marL="0" indent="0" algn="ctr" defTabSz="560831">
              <a:spcBef>
                <a:spcPts val="0"/>
              </a:spcBef>
              <a:buSzTx/>
              <a:buNone/>
              <a:defRPr sz="3455"/>
            </a:pPr>
            <a:endParaRPr dirty="0"/>
          </a:p>
          <a:p>
            <a:pPr marL="0" indent="0" algn="ctr" defTabSz="560831">
              <a:spcBef>
                <a:spcPts val="0"/>
              </a:spcBef>
              <a:buSzTx/>
              <a:buNone/>
              <a:defRPr sz="3455"/>
            </a:pP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есть</a:t>
            </a:r>
            <a:r>
              <a:rPr dirty="0"/>
              <a:t> - </a:t>
            </a:r>
            <a:r>
              <a:rPr dirty="0" err="1">
                <a:latin typeface="Noteworthy Bold"/>
                <a:ea typeface="Noteworthy Bold"/>
                <a:cs typeface="Noteworthy Bold"/>
                <a:sym typeface="Noteworthy Bold"/>
              </a:rPr>
              <a:t>существует</a:t>
            </a:r>
            <a:r>
              <a:rPr dirty="0">
                <a:latin typeface="Noteworthy Bold"/>
                <a:ea typeface="Noteworthy Bold"/>
                <a:cs typeface="Noteworthy Bold"/>
                <a:sym typeface="Noteworthy Bold"/>
              </a:rPr>
              <a:t> 9 </a:t>
            </a:r>
            <a:r>
              <a:rPr dirty="0" err="1">
                <a:latin typeface="Noteworthy Bold"/>
                <a:ea typeface="Noteworthy Bold"/>
                <a:cs typeface="Noteworthy Bold"/>
                <a:sym typeface="Noteworthy Bold"/>
              </a:rPr>
              <a:t>аспектов</a:t>
            </a:r>
            <a:r>
              <a:rPr dirty="0">
                <a:latin typeface="Noteworthy Bold"/>
                <a:ea typeface="Noteworthy Bold"/>
                <a:cs typeface="Noteworthy Bold"/>
                <a:sym typeface="Noteworthy Bold"/>
              </a:rPr>
              <a:t> (</a:t>
            </a:r>
            <a:r>
              <a:rPr dirty="0" err="1">
                <a:latin typeface="Noteworthy Bold"/>
                <a:ea typeface="Noteworthy Bold"/>
                <a:cs typeface="Noteworthy Bold"/>
                <a:sym typeface="Noteworthy Bold"/>
              </a:rPr>
              <a:t>правил</a:t>
            </a:r>
            <a:r>
              <a:rPr dirty="0">
                <a:latin typeface="Noteworthy Bold"/>
                <a:ea typeface="Noteworthy Bold"/>
                <a:cs typeface="Noteworthy Bold"/>
                <a:sym typeface="Noteworthy Bold"/>
              </a:rPr>
              <a:t>), </a:t>
            </a:r>
            <a:r>
              <a:rPr dirty="0" err="1">
                <a:latin typeface="Noteworthy Bold"/>
                <a:ea typeface="Noteworthy Bold"/>
                <a:cs typeface="Noteworthy Bold"/>
                <a:sym typeface="Noteworthy Bold"/>
              </a:rPr>
              <a:t>в</a:t>
            </a:r>
            <a:r>
              <a:rPr dirty="0"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dirty="0" err="1">
                <a:latin typeface="Noteworthy Bold"/>
                <a:ea typeface="Noteworthy Bold"/>
                <a:cs typeface="Noteworthy Bold"/>
                <a:sym typeface="Noteworthy Bold"/>
              </a:rPr>
              <a:t>которых</a:t>
            </a:r>
            <a:r>
              <a:rPr dirty="0"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dirty="0" err="1">
                <a:latin typeface="Noteworthy Bold"/>
                <a:ea typeface="Noteworthy Bold"/>
                <a:cs typeface="Noteworthy Bold"/>
                <a:sym typeface="Noteworthy Bold"/>
              </a:rPr>
              <a:t>говорится</a:t>
            </a:r>
            <a:r>
              <a:rPr dirty="0">
                <a:latin typeface="Noteworthy Bold"/>
                <a:ea typeface="Noteworthy Bold"/>
                <a:cs typeface="Noteworthy Bold"/>
                <a:sym typeface="Noteworthy Bold"/>
              </a:rPr>
              <a:t>, </a:t>
            </a:r>
            <a:r>
              <a:rPr dirty="0" err="1">
                <a:latin typeface="Noteworthy Bold"/>
                <a:ea typeface="Noteworthy Bold"/>
                <a:cs typeface="Noteworthy Bold"/>
                <a:sym typeface="Noteworthy Bold"/>
              </a:rPr>
              <a:t>как</a:t>
            </a:r>
            <a:r>
              <a:rPr dirty="0"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dirty="0" err="1">
                <a:latin typeface="Noteworthy Bold"/>
                <a:ea typeface="Noteworthy Bold"/>
                <a:cs typeface="Noteworthy Bold"/>
                <a:sym typeface="Noteworthy Bold"/>
              </a:rPr>
              <a:t>цифровой</a:t>
            </a:r>
            <a:r>
              <a:rPr dirty="0"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dirty="0" err="1">
                <a:latin typeface="Noteworthy Bold"/>
                <a:ea typeface="Noteworthy Bold"/>
                <a:cs typeface="Noteworthy Bold"/>
                <a:sym typeface="Noteworthy Bold"/>
              </a:rPr>
              <a:t>гражданин</a:t>
            </a:r>
            <a:r>
              <a:rPr dirty="0"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dirty="0" err="1">
                <a:latin typeface="Noteworthy Bold"/>
                <a:ea typeface="Noteworthy Bold"/>
                <a:cs typeface="Noteworthy Bold"/>
                <a:sym typeface="Noteworthy Bold"/>
              </a:rPr>
              <a:t>должен</a:t>
            </a:r>
            <a:r>
              <a:rPr dirty="0"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dirty="0" err="1">
                <a:latin typeface="Noteworthy Bold"/>
                <a:ea typeface="Noteworthy Bold"/>
                <a:cs typeface="Noteworthy Bold"/>
                <a:sym typeface="Noteworthy Bold"/>
              </a:rPr>
              <a:t>себя</a:t>
            </a:r>
            <a:r>
              <a:rPr dirty="0"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dirty="0" err="1">
                <a:latin typeface="Noteworthy Bold"/>
                <a:ea typeface="Noteworthy Bold"/>
                <a:cs typeface="Noteworthy Bold"/>
                <a:sym typeface="Noteworthy Bold"/>
              </a:rPr>
              <a:t>вести</a:t>
            </a:r>
            <a:r>
              <a:rPr dirty="0"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dirty="0" err="1">
                <a:latin typeface="Noteworthy Bold"/>
                <a:ea typeface="Noteworthy Bold"/>
                <a:cs typeface="Noteworthy Bold"/>
                <a:sym typeface="Noteworthy Bold"/>
              </a:rPr>
              <a:t>в</a:t>
            </a:r>
            <a:r>
              <a:rPr dirty="0"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dirty="0" err="1">
                <a:latin typeface="Noteworthy Bold"/>
                <a:ea typeface="Noteworthy Bold"/>
                <a:cs typeface="Noteworthy Bold"/>
                <a:sym typeface="Noteworthy Bold"/>
              </a:rPr>
              <a:t>современном</a:t>
            </a:r>
            <a:r>
              <a:rPr dirty="0"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dirty="0" err="1">
                <a:latin typeface="Noteworthy Bold"/>
                <a:ea typeface="Noteworthy Bold"/>
                <a:cs typeface="Noteworthy Bold"/>
                <a:sym typeface="Noteworthy Bold"/>
              </a:rPr>
              <a:t>обществе</a:t>
            </a:r>
            <a:r>
              <a:rPr dirty="0">
                <a:latin typeface="Noteworthy Bold"/>
                <a:ea typeface="Noteworthy Bold"/>
                <a:cs typeface="Noteworthy Bold"/>
                <a:sym typeface="Noteworthy Bold"/>
              </a:rPr>
              <a:t> (</a:t>
            </a:r>
            <a:r>
              <a:rPr dirty="0" err="1">
                <a:latin typeface="Noteworthy Bold"/>
                <a:ea typeface="Noteworthy Bold"/>
                <a:cs typeface="Noteworthy Bold"/>
                <a:sym typeface="Noteworthy Bold"/>
              </a:rPr>
              <a:t>цифровом</a:t>
            </a:r>
            <a:r>
              <a:rPr dirty="0">
                <a:latin typeface="Noteworthy Bold"/>
                <a:ea typeface="Noteworthy Bold"/>
                <a:cs typeface="Noteworthy Bold"/>
                <a:sym typeface="Noteworthy Bold"/>
              </a:rPr>
              <a:t> </a:t>
            </a:r>
            <a:r>
              <a:rPr dirty="0" err="1">
                <a:latin typeface="Noteworthy Bold"/>
                <a:ea typeface="Noteworthy Bold"/>
                <a:cs typeface="Noteworthy Bold"/>
                <a:sym typeface="Noteworthy Bold"/>
              </a:rPr>
              <a:t>мире</a:t>
            </a:r>
            <a:r>
              <a:rPr dirty="0">
                <a:latin typeface="Noteworthy Bold"/>
                <a:ea typeface="Noteworthy Bold"/>
                <a:cs typeface="Noteworthy Bold"/>
                <a:sym typeface="Noteworthy Bold"/>
              </a:rPr>
              <a:t>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85BEC3-6ACB-D248-A167-BED9BF2EF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663" y="2244090"/>
            <a:ext cx="6096000" cy="304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Сквиркл"/>
          <p:cNvSpPr/>
          <p:nvPr/>
        </p:nvSpPr>
        <p:spPr>
          <a:xfrm>
            <a:off x="4821904" y="3845450"/>
            <a:ext cx="3452212" cy="1787850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5" name="Digital Citizenship"/>
          <p:cNvSpPr txBox="1"/>
          <p:nvPr/>
        </p:nvSpPr>
        <p:spPr>
          <a:xfrm>
            <a:off x="4821904" y="4223239"/>
            <a:ext cx="3360992" cy="89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r>
              <a:t>Digital Citizenship</a:t>
            </a:r>
          </a:p>
        </p:txBody>
      </p:sp>
      <p:sp>
        <p:nvSpPr>
          <p:cNvPr id="166" name="Линия"/>
          <p:cNvSpPr/>
          <p:nvPr/>
        </p:nvSpPr>
        <p:spPr>
          <a:xfrm>
            <a:off x="8368292" y="4313804"/>
            <a:ext cx="1659672" cy="1"/>
          </a:xfrm>
          <a:prstGeom prst="line">
            <a:avLst/>
          </a:prstGeom>
          <a:ln w="381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/>
            </a:pPr>
            <a:endParaRPr/>
          </a:p>
        </p:txBody>
      </p:sp>
      <p:sp>
        <p:nvSpPr>
          <p:cNvPr id="167" name="Линия"/>
          <p:cNvSpPr/>
          <p:nvPr/>
        </p:nvSpPr>
        <p:spPr>
          <a:xfrm flipV="1">
            <a:off x="6337092" y="1783740"/>
            <a:ext cx="1" cy="1978744"/>
          </a:xfrm>
          <a:prstGeom prst="line">
            <a:avLst/>
          </a:prstGeom>
          <a:ln w="381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/>
            </a:pPr>
            <a:endParaRPr/>
          </a:p>
        </p:txBody>
      </p:sp>
      <p:sp>
        <p:nvSpPr>
          <p:cNvPr id="168" name="Линия"/>
          <p:cNvSpPr/>
          <p:nvPr/>
        </p:nvSpPr>
        <p:spPr>
          <a:xfrm flipH="1" flipV="1">
            <a:off x="3799005" y="2501928"/>
            <a:ext cx="1270001" cy="1270001"/>
          </a:xfrm>
          <a:prstGeom prst="line">
            <a:avLst/>
          </a:prstGeom>
          <a:ln w="381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/>
            </a:pPr>
            <a:endParaRPr/>
          </a:p>
        </p:txBody>
      </p:sp>
      <p:sp>
        <p:nvSpPr>
          <p:cNvPr id="169" name="Линия"/>
          <p:cNvSpPr/>
          <p:nvPr/>
        </p:nvSpPr>
        <p:spPr>
          <a:xfrm flipH="1">
            <a:off x="3552199" y="5591736"/>
            <a:ext cx="1256235" cy="1256235"/>
          </a:xfrm>
          <a:prstGeom prst="line">
            <a:avLst/>
          </a:prstGeom>
          <a:ln w="381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/>
            </a:pPr>
            <a:endParaRPr/>
          </a:p>
        </p:txBody>
      </p:sp>
      <p:sp>
        <p:nvSpPr>
          <p:cNvPr id="170" name="Линия"/>
          <p:cNvSpPr/>
          <p:nvPr/>
        </p:nvSpPr>
        <p:spPr>
          <a:xfrm flipH="1">
            <a:off x="6146555" y="5716267"/>
            <a:ext cx="1" cy="2216252"/>
          </a:xfrm>
          <a:prstGeom prst="line">
            <a:avLst/>
          </a:prstGeom>
          <a:ln w="381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/>
            </a:pPr>
            <a:endParaRPr/>
          </a:p>
        </p:txBody>
      </p:sp>
      <p:sp>
        <p:nvSpPr>
          <p:cNvPr id="171" name="Линия"/>
          <p:cNvSpPr/>
          <p:nvPr/>
        </p:nvSpPr>
        <p:spPr>
          <a:xfrm>
            <a:off x="8381984" y="5118411"/>
            <a:ext cx="1216166" cy="1257223"/>
          </a:xfrm>
          <a:prstGeom prst="line">
            <a:avLst/>
          </a:prstGeom>
          <a:ln w="381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/>
            </a:pPr>
            <a:endParaRPr/>
          </a:p>
        </p:txBody>
      </p:sp>
      <p:sp>
        <p:nvSpPr>
          <p:cNvPr id="172" name="Линия"/>
          <p:cNvSpPr/>
          <p:nvPr/>
        </p:nvSpPr>
        <p:spPr>
          <a:xfrm flipH="1">
            <a:off x="2628916" y="4670374"/>
            <a:ext cx="2007592" cy="1"/>
          </a:xfrm>
          <a:prstGeom prst="line">
            <a:avLst/>
          </a:prstGeom>
          <a:ln w="381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/>
            </a:pPr>
            <a:endParaRPr/>
          </a:p>
        </p:txBody>
      </p:sp>
      <p:sp>
        <p:nvSpPr>
          <p:cNvPr id="173" name="Линия"/>
          <p:cNvSpPr/>
          <p:nvPr/>
        </p:nvSpPr>
        <p:spPr>
          <a:xfrm>
            <a:off x="7549707" y="5716266"/>
            <a:ext cx="1" cy="1978744"/>
          </a:xfrm>
          <a:prstGeom prst="line">
            <a:avLst/>
          </a:prstGeom>
          <a:ln w="381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/>
            </a:pPr>
            <a:endParaRPr/>
          </a:p>
        </p:txBody>
      </p:sp>
      <p:sp>
        <p:nvSpPr>
          <p:cNvPr id="174" name="Линия"/>
          <p:cNvSpPr/>
          <p:nvPr/>
        </p:nvSpPr>
        <p:spPr>
          <a:xfrm flipV="1">
            <a:off x="8097364" y="1846206"/>
            <a:ext cx="1" cy="1978743"/>
          </a:xfrm>
          <a:prstGeom prst="line">
            <a:avLst/>
          </a:prstGeom>
          <a:ln w="381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/>
            </a:pPr>
            <a:endParaRPr/>
          </a:p>
        </p:txBody>
      </p:sp>
      <p:sp>
        <p:nvSpPr>
          <p:cNvPr id="175" name="Облачко с цитатой"/>
          <p:cNvSpPr/>
          <p:nvPr/>
        </p:nvSpPr>
        <p:spPr>
          <a:xfrm>
            <a:off x="10122139" y="2834732"/>
            <a:ext cx="2114306" cy="1182425"/>
          </a:xfrm>
          <a:prstGeom prst="wedgeEllipseCallout">
            <a:avLst>
              <a:gd name="adj1" fmla="val -49385"/>
              <a:gd name="adj2" fmla="val 67606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6" name="Облачко с цитатой"/>
          <p:cNvSpPr/>
          <p:nvPr/>
        </p:nvSpPr>
        <p:spPr>
          <a:xfrm>
            <a:off x="9715833" y="5045075"/>
            <a:ext cx="2114306" cy="1182425"/>
          </a:xfrm>
          <a:prstGeom prst="wedgeEllipseCallout">
            <a:avLst>
              <a:gd name="adj1" fmla="val -49385"/>
              <a:gd name="adj2" fmla="val 67606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7" name="Облачко с цитатой"/>
          <p:cNvSpPr/>
          <p:nvPr/>
        </p:nvSpPr>
        <p:spPr>
          <a:xfrm>
            <a:off x="8141051" y="413336"/>
            <a:ext cx="2284887" cy="1300106"/>
          </a:xfrm>
          <a:prstGeom prst="wedgeEllipseCallout">
            <a:avLst>
              <a:gd name="adj1" fmla="val -49385"/>
              <a:gd name="adj2" fmla="val 67304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" name="Облачко с цитатой"/>
          <p:cNvSpPr/>
          <p:nvPr/>
        </p:nvSpPr>
        <p:spPr>
          <a:xfrm>
            <a:off x="7754616" y="6688319"/>
            <a:ext cx="2114306" cy="1182425"/>
          </a:xfrm>
          <a:prstGeom prst="wedgeEllipseCallout">
            <a:avLst>
              <a:gd name="adj1" fmla="val -49385"/>
              <a:gd name="adj2" fmla="val 67606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" name="Облачко с цитатой"/>
          <p:cNvSpPr/>
          <p:nvPr/>
        </p:nvSpPr>
        <p:spPr>
          <a:xfrm flipH="1">
            <a:off x="4353219" y="310123"/>
            <a:ext cx="2114306" cy="1182425"/>
          </a:xfrm>
          <a:prstGeom prst="wedgeEllipseCallout">
            <a:avLst>
              <a:gd name="adj1" fmla="val -49385"/>
              <a:gd name="adj2" fmla="val 67606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" name="Облачко с цитатой"/>
          <p:cNvSpPr/>
          <p:nvPr/>
        </p:nvSpPr>
        <p:spPr>
          <a:xfrm flipH="1">
            <a:off x="1811434" y="1110268"/>
            <a:ext cx="2114306" cy="1182426"/>
          </a:xfrm>
          <a:prstGeom prst="wedgeEllipseCallout">
            <a:avLst>
              <a:gd name="adj1" fmla="val -49385"/>
              <a:gd name="adj2" fmla="val 67606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1" name="Облачко с цитатой"/>
          <p:cNvSpPr/>
          <p:nvPr/>
        </p:nvSpPr>
        <p:spPr>
          <a:xfrm flipH="1">
            <a:off x="513903" y="3302986"/>
            <a:ext cx="2114306" cy="1182425"/>
          </a:xfrm>
          <a:prstGeom prst="wedgeEllipseCallout">
            <a:avLst>
              <a:gd name="adj1" fmla="val -49385"/>
              <a:gd name="adj2" fmla="val 67606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2" name="Облачко с цитатой"/>
          <p:cNvSpPr/>
          <p:nvPr/>
        </p:nvSpPr>
        <p:spPr>
          <a:xfrm flipH="1">
            <a:off x="1324860" y="5607495"/>
            <a:ext cx="2114306" cy="1182425"/>
          </a:xfrm>
          <a:prstGeom prst="wedgeEllipseCallout">
            <a:avLst>
              <a:gd name="adj1" fmla="val -49385"/>
              <a:gd name="adj2" fmla="val 67606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" name="Облачко с цитатой"/>
          <p:cNvSpPr/>
          <p:nvPr/>
        </p:nvSpPr>
        <p:spPr>
          <a:xfrm flipH="1">
            <a:off x="3846198" y="7000557"/>
            <a:ext cx="2114307" cy="1182426"/>
          </a:xfrm>
          <a:prstGeom prst="wedgeEllipseCallout">
            <a:avLst>
              <a:gd name="adj1" fmla="val -49385"/>
              <a:gd name="adj2" fmla="val 67606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4" name="Цифровой…"/>
          <p:cNvSpPr txBox="1"/>
          <p:nvPr/>
        </p:nvSpPr>
        <p:spPr>
          <a:xfrm>
            <a:off x="4713789" y="360288"/>
            <a:ext cx="1393318" cy="108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Цифровой</a:t>
            </a:r>
          </a:p>
          <a:p>
            <a:pPr>
              <a:defRPr sz="2400"/>
            </a:pPr>
            <a:r>
              <a:t>доступ</a:t>
            </a:r>
          </a:p>
        </p:txBody>
      </p:sp>
      <p:sp>
        <p:nvSpPr>
          <p:cNvPr id="185" name="Цифровая…"/>
          <p:cNvSpPr txBox="1"/>
          <p:nvPr/>
        </p:nvSpPr>
        <p:spPr>
          <a:xfrm>
            <a:off x="2127427" y="1145285"/>
            <a:ext cx="1482472" cy="1087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Цифровая </a:t>
            </a:r>
          </a:p>
          <a:p>
            <a:pPr>
              <a:defRPr sz="2400"/>
            </a:pPr>
            <a:r>
              <a:t>коммерция</a:t>
            </a:r>
          </a:p>
        </p:txBody>
      </p:sp>
      <p:sp>
        <p:nvSpPr>
          <p:cNvPr id="186" name="Цифровая связь…"/>
          <p:cNvSpPr txBox="1"/>
          <p:nvPr/>
        </p:nvSpPr>
        <p:spPr>
          <a:xfrm>
            <a:off x="444324" y="3302986"/>
            <a:ext cx="2253616" cy="108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Цифровая связь </a:t>
            </a:r>
          </a:p>
          <a:p>
            <a:pPr>
              <a:defRPr sz="2400"/>
            </a:pPr>
            <a:r>
              <a:t>(коммуникация)</a:t>
            </a:r>
          </a:p>
        </p:txBody>
      </p:sp>
      <p:sp>
        <p:nvSpPr>
          <p:cNvPr id="187" name="Цифровая…"/>
          <p:cNvSpPr txBox="1"/>
          <p:nvPr/>
        </p:nvSpPr>
        <p:spPr>
          <a:xfrm>
            <a:off x="1558557" y="5669304"/>
            <a:ext cx="1647064" cy="108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Цифровая</a:t>
            </a:r>
          </a:p>
          <a:p>
            <a:pPr>
              <a:defRPr sz="2400"/>
            </a:pPr>
            <a:r>
              <a:t>грамотность</a:t>
            </a:r>
          </a:p>
        </p:txBody>
      </p:sp>
      <p:sp>
        <p:nvSpPr>
          <p:cNvPr id="188" name="Цифровой…"/>
          <p:cNvSpPr txBox="1"/>
          <p:nvPr/>
        </p:nvSpPr>
        <p:spPr>
          <a:xfrm>
            <a:off x="4206768" y="7000557"/>
            <a:ext cx="1393318" cy="1087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Цифровой</a:t>
            </a:r>
          </a:p>
          <a:p>
            <a:pPr>
              <a:defRPr sz="2400"/>
            </a:pPr>
            <a:r>
              <a:t>этикет</a:t>
            </a:r>
          </a:p>
        </p:txBody>
      </p:sp>
      <p:sp>
        <p:nvSpPr>
          <p:cNvPr id="189" name="Цифровой…"/>
          <p:cNvSpPr txBox="1"/>
          <p:nvPr/>
        </p:nvSpPr>
        <p:spPr>
          <a:xfrm>
            <a:off x="8115034" y="6696316"/>
            <a:ext cx="1393318" cy="1087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Цифровой</a:t>
            </a:r>
          </a:p>
          <a:p>
            <a:pPr>
              <a:defRPr sz="2400"/>
            </a:pPr>
            <a:r>
              <a:t>закон</a:t>
            </a:r>
          </a:p>
        </p:txBody>
      </p:sp>
      <p:sp>
        <p:nvSpPr>
          <p:cNvPr id="190" name="Цифровое…"/>
          <p:cNvSpPr txBox="1"/>
          <p:nvPr/>
        </p:nvSpPr>
        <p:spPr>
          <a:xfrm>
            <a:off x="10089014" y="5049453"/>
            <a:ext cx="1367791" cy="108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Цифровое</a:t>
            </a:r>
          </a:p>
          <a:p>
            <a:pPr>
              <a:defRPr sz="2400"/>
            </a:pPr>
            <a:r>
              <a:t>здоровье</a:t>
            </a:r>
          </a:p>
        </p:txBody>
      </p:sp>
      <p:sp>
        <p:nvSpPr>
          <p:cNvPr id="191" name="Цифровая…"/>
          <p:cNvSpPr txBox="1"/>
          <p:nvPr/>
        </p:nvSpPr>
        <p:spPr>
          <a:xfrm>
            <a:off x="10357885" y="2835577"/>
            <a:ext cx="1783462" cy="108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Цифровая</a:t>
            </a:r>
          </a:p>
          <a:p>
            <a:pPr>
              <a:defRPr sz="2400"/>
            </a:pPr>
            <a:r>
              <a:t>безопасность</a:t>
            </a:r>
          </a:p>
        </p:txBody>
      </p:sp>
      <p:sp>
        <p:nvSpPr>
          <p:cNvPr id="192" name="Цифровые права…"/>
          <p:cNvSpPr txBox="1"/>
          <p:nvPr/>
        </p:nvSpPr>
        <p:spPr>
          <a:xfrm>
            <a:off x="8181222" y="461634"/>
            <a:ext cx="2204467" cy="108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Цифровые права</a:t>
            </a:r>
          </a:p>
          <a:p>
            <a:pPr>
              <a:defRPr sz="2400"/>
            </a:pPr>
            <a:r>
              <a:t>и обязанности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1. Цифровой доступ"/>
          <p:cNvSpPr txBox="1">
            <a:spLocks noGrp="1"/>
          </p:cNvSpPr>
          <p:nvPr>
            <p:ph type="title"/>
          </p:nvPr>
        </p:nvSpPr>
        <p:spPr>
          <a:xfrm>
            <a:off x="1315720" y="525857"/>
            <a:ext cx="10464800" cy="2108201"/>
          </a:xfrm>
          <a:prstGeom prst="rect">
            <a:avLst/>
          </a:prstGeom>
        </p:spPr>
        <p:txBody>
          <a:bodyPr/>
          <a:lstStyle/>
          <a:p>
            <a:r>
              <a:rPr dirty="0"/>
              <a:t>1. </a:t>
            </a:r>
            <a:r>
              <a:rPr dirty="0" err="1"/>
              <a:t>Цифровой</a:t>
            </a:r>
            <a:r>
              <a:rPr dirty="0"/>
              <a:t> </a:t>
            </a:r>
            <a:r>
              <a:rPr dirty="0" err="1"/>
              <a:t>доступ</a:t>
            </a:r>
            <a:endParaRPr dirty="0"/>
          </a:p>
        </p:txBody>
      </p:sp>
      <p:sp>
        <p:nvSpPr>
          <p:cNvPr id="195" name="Цифровые граждане МЭШ обеспечены возможностью равного доступа к цифровым ресурсам.…"/>
          <p:cNvSpPr txBox="1">
            <a:spLocks noGrp="1"/>
          </p:cNvSpPr>
          <p:nvPr>
            <p:ph type="body" sz="half" idx="1"/>
          </p:nvPr>
        </p:nvSpPr>
        <p:spPr>
          <a:xfrm>
            <a:off x="1149350" y="2085418"/>
            <a:ext cx="11172190" cy="234942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defTabSz="455675">
              <a:spcBef>
                <a:spcPts val="0"/>
              </a:spcBef>
              <a:buSzTx/>
              <a:buNone/>
              <a:defRPr sz="2340"/>
            </a:pPr>
            <a:br>
              <a:rPr lang="ru-RU" sz="3600" dirty="0"/>
            </a:br>
            <a:r>
              <a:rPr lang="ru-RU" sz="3600" dirty="0"/>
              <a:t>Данная концепция подразумевает, что все цифровые граждане обеспечены возможностью равного доступа к цифровым ресурсам. </a:t>
            </a:r>
            <a:endParaRPr sz="3600" dirty="0"/>
          </a:p>
        </p:txBody>
      </p:sp>
      <p:pic>
        <p:nvPicPr>
          <p:cNvPr id="196" name="internet-safety-resource-kid.jpg" descr="internet-safety-resource-ki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0114" y="4756912"/>
            <a:ext cx="8670662" cy="43353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2. Цифровая коммерция"/>
          <p:cNvSpPr txBox="1">
            <a:spLocks noGrp="1"/>
          </p:cNvSpPr>
          <p:nvPr>
            <p:ph type="title"/>
          </p:nvPr>
        </p:nvSpPr>
        <p:spPr>
          <a:xfrm>
            <a:off x="1537880" y="59957"/>
            <a:ext cx="10464801" cy="2108201"/>
          </a:xfrm>
          <a:prstGeom prst="rect">
            <a:avLst/>
          </a:prstGeom>
        </p:spPr>
        <p:txBody>
          <a:bodyPr/>
          <a:lstStyle/>
          <a:p>
            <a:r>
              <a:t>2. Цифровая коммерция</a:t>
            </a:r>
          </a:p>
        </p:txBody>
      </p:sp>
      <p:sp>
        <p:nvSpPr>
          <p:cNvPr id="199" name="Цифровые граждане МЭШ должны ясно осознавать, что значительная часть рыночной экономики осуществляется в электронном виде. Доступность покупок, игрушек, одежды, автомобилей, продуктов питания и т.д. через интернет стала обычным явлением для многих пользователей. Цифровые граждане МЭШ должны знать, как эффективно пользоваться товарами в новых цифровых реалиях."/>
          <p:cNvSpPr txBox="1">
            <a:spLocks noGrp="1"/>
          </p:cNvSpPr>
          <p:nvPr>
            <p:ph type="body" sz="half" idx="1"/>
          </p:nvPr>
        </p:nvSpPr>
        <p:spPr>
          <a:xfrm>
            <a:off x="688440" y="1327766"/>
            <a:ext cx="11719359" cy="38157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90727">
              <a:spcBef>
                <a:spcPts val="2300"/>
              </a:spcBef>
              <a:buSzTx/>
              <a:buNone/>
              <a:defRPr sz="2520"/>
            </a:lvl1pPr>
          </a:lstStyle>
          <a:p>
            <a:r>
              <a:rPr sz="2800" dirty="0" err="1"/>
              <a:t>Цифровые</a:t>
            </a:r>
            <a:r>
              <a:rPr sz="2800" dirty="0"/>
              <a:t> </a:t>
            </a:r>
            <a:r>
              <a:rPr sz="2800" dirty="0" err="1"/>
              <a:t>граждане</a:t>
            </a:r>
            <a:r>
              <a:rPr sz="2800" dirty="0"/>
              <a:t> </a:t>
            </a:r>
            <a:r>
              <a:rPr sz="2800" dirty="0" err="1"/>
              <a:t>должны</a:t>
            </a:r>
            <a:r>
              <a:rPr sz="2800" dirty="0"/>
              <a:t> </a:t>
            </a:r>
            <a:r>
              <a:rPr sz="2800" dirty="0" err="1"/>
              <a:t>ясно</a:t>
            </a:r>
            <a:r>
              <a:rPr sz="2800" dirty="0"/>
              <a:t> </a:t>
            </a:r>
            <a:r>
              <a:rPr sz="2800" dirty="0" err="1"/>
              <a:t>осознавать</a:t>
            </a:r>
            <a:r>
              <a:rPr sz="2800" dirty="0"/>
              <a:t>, </a:t>
            </a:r>
            <a:r>
              <a:rPr sz="2800" dirty="0" err="1"/>
              <a:t>что</a:t>
            </a:r>
            <a:r>
              <a:rPr sz="2800" dirty="0"/>
              <a:t> </a:t>
            </a:r>
            <a:r>
              <a:rPr sz="2800" dirty="0" err="1"/>
              <a:t>значительная</a:t>
            </a:r>
            <a:r>
              <a:rPr sz="2800" dirty="0"/>
              <a:t> </a:t>
            </a:r>
            <a:r>
              <a:rPr sz="2800" dirty="0" err="1"/>
              <a:t>часть</a:t>
            </a:r>
            <a:r>
              <a:rPr sz="2800" dirty="0"/>
              <a:t> </a:t>
            </a:r>
            <a:r>
              <a:rPr sz="2800" dirty="0" err="1"/>
              <a:t>рыночной</a:t>
            </a:r>
            <a:r>
              <a:rPr sz="2800" dirty="0"/>
              <a:t> </a:t>
            </a:r>
            <a:r>
              <a:rPr sz="2800" dirty="0" err="1"/>
              <a:t>экономики</a:t>
            </a:r>
            <a:r>
              <a:rPr sz="2800" dirty="0"/>
              <a:t> </a:t>
            </a:r>
            <a:r>
              <a:rPr sz="2800" dirty="0" err="1"/>
              <a:t>осуществляется</a:t>
            </a:r>
            <a:r>
              <a:rPr sz="2800" dirty="0"/>
              <a:t> </a:t>
            </a:r>
            <a:r>
              <a:rPr sz="2800" dirty="0" err="1"/>
              <a:t>в</a:t>
            </a:r>
            <a:r>
              <a:rPr sz="2800" dirty="0"/>
              <a:t> </a:t>
            </a:r>
            <a:r>
              <a:rPr sz="2800" dirty="0" err="1"/>
              <a:t>электронном</a:t>
            </a:r>
            <a:r>
              <a:rPr sz="2800" dirty="0"/>
              <a:t> </a:t>
            </a:r>
            <a:r>
              <a:rPr sz="2800" dirty="0" err="1"/>
              <a:t>виде</a:t>
            </a:r>
            <a:r>
              <a:rPr sz="2800" dirty="0"/>
              <a:t>. </a:t>
            </a:r>
            <a:r>
              <a:rPr sz="2800" dirty="0" err="1"/>
              <a:t>Доступность</a:t>
            </a:r>
            <a:r>
              <a:rPr sz="2800" dirty="0"/>
              <a:t> </a:t>
            </a:r>
            <a:r>
              <a:rPr sz="2800" dirty="0" err="1"/>
              <a:t>покупок</a:t>
            </a:r>
            <a:r>
              <a:rPr sz="2800" dirty="0"/>
              <a:t>, </a:t>
            </a:r>
            <a:r>
              <a:rPr sz="2800" dirty="0" err="1"/>
              <a:t>игрушек</a:t>
            </a:r>
            <a:r>
              <a:rPr sz="2800" dirty="0"/>
              <a:t>, </a:t>
            </a:r>
            <a:r>
              <a:rPr sz="2800" dirty="0" err="1"/>
              <a:t>одежды</a:t>
            </a:r>
            <a:r>
              <a:rPr sz="2800" dirty="0"/>
              <a:t>, </a:t>
            </a:r>
            <a:r>
              <a:rPr sz="2800" dirty="0" err="1"/>
              <a:t>автомобилей</a:t>
            </a:r>
            <a:r>
              <a:rPr sz="2800" dirty="0"/>
              <a:t>, </a:t>
            </a:r>
            <a:r>
              <a:rPr sz="2800" dirty="0" err="1"/>
              <a:t>продуктов</a:t>
            </a:r>
            <a:r>
              <a:rPr sz="2800" dirty="0"/>
              <a:t> </a:t>
            </a:r>
            <a:r>
              <a:rPr sz="2800" dirty="0" err="1"/>
              <a:t>питания</a:t>
            </a:r>
            <a:r>
              <a:rPr sz="2800" dirty="0"/>
              <a:t> </a:t>
            </a:r>
            <a:r>
              <a:rPr sz="2800" dirty="0" err="1"/>
              <a:t>и</a:t>
            </a:r>
            <a:r>
              <a:rPr sz="2800" dirty="0"/>
              <a:t> </a:t>
            </a:r>
            <a:r>
              <a:rPr sz="2800" dirty="0" err="1"/>
              <a:t>т.д</a:t>
            </a:r>
            <a:r>
              <a:rPr sz="2800" dirty="0"/>
              <a:t>. </a:t>
            </a:r>
            <a:r>
              <a:rPr sz="2800" dirty="0" err="1"/>
              <a:t>через</a:t>
            </a:r>
            <a:r>
              <a:rPr sz="2800" dirty="0"/>
              <a:t> </a:t>
            </a:r>
            <a:r>
              <a:rPr sz="2800" dirty="0" err="1"/>
              <a:t>интернет</a:t>
            </a:r>
            <a:r>
              <a:rPr sz="2800" dirty="0"/>
              <a:t> </a:t>
            </a:r>
            <a:r>
              <a:rPr sz="2800" dirty="0" err="1"/>
              <a:t>стала</a:t>
            </a:r>
            <a:r>
              <a:rPr sz="2800" dirty="0"/>
              <a:t> </a:t>
            </a:r>
            <a:r>
              <a:rPr sz="2800" dirty="0" err="1"/>
              <a:t>обычным</a:t>
            </a:r>
            <a:r>
              <a:rPr sz="2800" dirty="0"/>
              <a:t> </a:t>
            </a:r>
            <a:r>
              <a:rPr sz="2800" dirty="0" err="1"/>
              <a:t>явлением</a:t>
            </a:r>
            <a:r>
              <a:rPr sz="2800" dirty="0"/>
              <a:t> </a:t>
            </a:r>
            <a:r>
              <a:rPr sz="2800" dirty="0" err="1"/>
              <a:t>для</a:t>
            </a:r>
            <a:r>
              <a:rPr sz="2800" dirty="0"/>
              <a:t> </a:t>
            </a:r>
            <a:r>
              <a:rPr sz="2800" dirty="0" err="1"/>
              <a:t>многих</a:t>
            </a:r>
            <a:r>
              <a:rPr sz="2800" dirty="0"/>
              <a:t> </a:t>
            </a:r>
            <a:r>
              <a:rPr sz="2800" dirty="0" err="1"/>
              <a:t>пользователей</a:t>
            </a:r>
            <a:r>
              <a:rPr sz="2800" dirty="0"/>
              <a:t>. </a:t>
            </a:r>
            <a:r>
              <a:rPr sz="2800" dirty="0" err="1"/>
              <a:t>Цифровые</a:t>
            </a:r>
            <a:r>
              <a:rPr sz="2800" dirty="0"/>
              <a:t> </a:t>
            </a:r>
            <a:r>
              <a:rPr sz="2800" dirty="0" err="1"/>
              <a:t>граждане</a:t>
            </a:r>
            <a:r>
              <a:rPr sz="2800" dirty="0"/>
              <a:t> </a:t>
            </a:r>
            <a:r>
              <a:rPr sz="2800" dirty="0" err="1"/>
              <a:t>должны</a:t>
            </a:r>
            <a:r>
              <a:rPr sz="2800" dirty="0"/>
              <a:t> </a:t>
            </a:r>
            <a:r>
              <a:rPr sz="2800" dirty="0" err="1"/>
              <a:t>знать</a:t>
            </a:r>
            <a:r>
              <a:rPr sz="2800" dirty="0"/>
              <a:t>, </a:t>
            </a:r>
            <a:r>
              <a:rPr sz="2800" dirty="0" err="1"/>
              <a:t>как</a:t>
            </a:r>
            <a:r>
              <a:rPr sz="2800" dirty="0"/>
              <a:t> </a:t>
            </a:r>
            <a:r>
              <a:rPr sz="2800" dirty="0" err="1"/>
              <a:t>эффективно</a:t>
            </a:r>
            <a:r>
              <a:rPr sz="2800" dirty="0"/>
              <a:t> </a:t>
            </a:r>
            <a:r>
              <a:rPr sz="2800" dirty="0" err="1"/>
              <a:t>пользоваться</a:t>
            </a:r>
            <a:r>
              <a:rPr sz="2800" dirty="0"/>
              <a:t> </a:t>
            </a:r>
            <a:r>
              <a:rPr sz="2800" dirty="0" err="1"/>
              <a:t>товарами</a:t>
            </a:r>
            <a:r>
              <a:rPr sz="2800" dirty="0"/>
              <a:t> </a:t>
            </a:r>
            <a:r>
              <a:rPr sz="2800" dirty="0" err="1"/>
              <a:t>в</a:t>
            </a:r>
            <a:r>
              <a:rPr sz="2800" dirty="0"/>
              <a:t> </a:t>
            </a:r>
            <a:r>
              <a:rPr sz="2800" dirty="0" err="1"/>
              <a:t>новых</a:t>
            </a:r>
            <a:r>
              <a:rPr sz="2800" dirty="0"/>
              <a:t> </a:t>
            </a:r>
            <a:r>
              <a:rPr sz="2800" dirty="0" err="1"/>
              <a:t>цифровых</a:t>
            </a:r>
            <a:r>
              <a:rPr sz="2800" dirty="0"/>
              <a:t> </a:t>
            </a:r>
            <a:r>
              <a:rPr sz="2800" dirty="0" err="1"/>
              <a:t>реалиях</a:t>
            </a:r>
            <a:r>
              <a:rPr sz="2800" dirty="0"/>
              <a:t>.</a:t>
            </a:r>
          </a:p>
        </p:txBody>
      </p:sp>
      <p:pic>
        <p:nvPicPr>
          <p:cNvPr id="200" name="scale_1200.jpg" descr="scale_12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5449" y="4710554"/>
            <a:ext cx="6885342" cy="4590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Правила"/>
          <p:cNvSpPr txBox="1">
            <a:spLocks noGrp="1"/>
          </p:cNvSpPr>
          <p:nvPr>
            <p:ph type="title"/>
          </p:nvPr>
        </p:nvSpPr>
        <p:spPr>
          <a:xfrm>
            <a:off x="1828551" y="476676"/>
            <a:ext cx="10976256" cy="3254311"/>
          </a:xfrm>
          <a:prstGeom prst="rect">
            <a:avLst/>
          </a:prstGeom>
        </p:spPr>
        <p:txBody>
          <a:bodyPr/>
          <a:lstStyle/>
          <a:p>
            <a:r>
              <a:t>Правила</a:t>
            </a:r>
          </a:p>
        </p:txBody>
      </p:sp>
      <p:sp>
        <p:nvSpPr>
          <p:cNvPr id="203" name="Для сохранения персональных данных, информации о банковских картах, кодах и паролях любые операции в Сети следует проводить только со своего устройства (на нём должен быть установлен антивирус)…"/>
          <p:cNvSpPr txBox="1">
            <a:spLocks noGrp="1"/>
          </p:cNvSpPr>
          <p:nvPr>
            <p:ph type="body" idx="1"/>
          </p:nvPr>
        </p:nvSpPr>
        <p:spPr>
          <a:xfrm>
            <a:off x="3389724" y="2607459"/>
            <a:ext cx="8261001" cy="615998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9424" indent="-329424" defTabSz="432308">
              <a:spcBef>
                <a:spcPts val="0"/>
              </a:spcBef>
              <a:buBlip>
                <a:blip r:embed="rId2"/>
              </a:buBlip>
              <a:defRPr sz="2664"/>
            </a:pPr>
            <a:r>
              <a:rPr sz="2800" dirty="0" err="1"/>
              <a:t>Для</a:t>
            </a:r>
            <a:r>
              <a:rPr sz="2800" dirty="0"/>
              <a:t> </a:t>
            </a:r>
            <a:r>
              <a:rPr sz="2800" dirty="0" err="1"/>
              <a:t>сохранения</a:t>
            </a:r>
            <a:r>
              <a:rPr sz="2800" dirty="0"/>
              <a:t> </a:t>
            </a:r>
            <a:r>
              <a:rPr sz="2800" dirty="0" err="1"/>
              <a:t>персональных</a:t>
            </a:r>
            <a:r>
              <a:rPr sz="2800" dirty="0"/>
              <a:t> </a:t>
            </a:r>
            <a:r>
              <a:rPr sz="2800" dirty="0" err="1"/>
              <a:t>данных</a:t>
            </a:r>
            <a:r>
              <a:rPr sz="2800" dirty="0"/>
              <a:t>, </a:t>
            </a:r>
            <a:r>
              <a:rPr sz="2800" dirty="0" err="1"/>
              <a:t>информации</a:t>
            </a:r>
            <a:r>
              <a:rPr sz="2800" dirty="0"/>
              <a:t> </a:t>
            </a:r>
            <a:r>
              <a:rPr sz="2800" dirty="0" err="1"/>
              <a:t>о</a:t>
            </a:r>
            <a:r>
              <a:rPr sz="2800" dirty="0"/>
              <a:t> </a:t>
            </a:r>
            <a:r>
              <a:rPr sz="2800" dirty="0" err="1"/>
              <a:t>банковских</a:t>
            </a:r>
            <a:r>
              <a:rPr sz="2800" dirty="0"/>
              <a:t> </a:t>
            </a:r>
            <a:r>
              <a:rPr sz="2800" dirty="0" err="1"/>
              <a:t>картах</a:t>
            </a:r>
            <a:r>
              <a:rPr sz="2800" dirty="0"/>
              <a:t>, </a:t>
            </a:r>
            <a:r>
              <a:rPr sz="2800" dirty="0" err="1"/>
              <a:t>кодах</a:t>
            </a:r>
            <a:r>
              <a:rPr sz="2800" dirty="0"/>
              <a:t> </a:t>
            </a:r>
            <a:r>
              <a:rPr sz="2800" dirty="0" err="1"/>
              <a:t>и</a:t>
            </a:r>
            <a:r>
              <a:rPr sz="2800" dirty="0"/>
              <a:t> </a:t>
            </a:r>
            <a:r>
              <a:rPr sz="2800" dirty="0" err="1"/>
              <a:t>паролях</a:t>
            </a:r>
            <a:r>
              <a:rPr sz="2800" dirty="0"/>
              <a:t> </a:t>
            </a:r>
            <a:r>
              <a:rPr sz="2800" dirty="0" err="1"/>
              <a:t>любые</a:t>
            </a:r>
            <a:r>
              <a:rPr sz="2800" dirty="0"/>
              <a:t> </a:t>
            </a:r>
            <a:r>
              <a:rPr sz="2800" dirty="0" err="1"/>
              <a:t>операции</a:t>
            </a:r>
            <a:r>
              <a:rPr sz="2800" dirty="0"/>
              <a:t> </a:t>
            </a:r>
            <a:r>
              <a:rPr sz="2800" dirty="0" err="1"/>
              <a:t>в</a:t>
            </a:r>
            <a:r>
              <a:rPr sz="2800" dirty="0"/>
              <a:t> </a:t>
            </a:r>
            <a:r>
              <a:rPr sz="2800" dirty="0" err="1"/>
              <a:t>Сети</a:t>
            </a:r>
            <a:r>
              <a:rPr sz="2800" dirty="0"/>
              <a:t> </a:t>
            </a:r>
            <a:r>
              <a:rPr sz="2800" dirty="0" err="1"/>
              <a:t>следует</a:t>
            </a:r>
            <a:r>
              <a:rPr sz="2800" dirty="0"/>
              <a:t> </a:t>
            </a:r>
            <a:r>
              <a:rPr sz="2800" dirty="0" err="1"/>
              <a:t>проводить</a:t>
            </a:r>
            <a:r>
              <a:rPr sz="2800" dirty="0"/>
              <a:t> </a:t>
            </a:r>
            <a:r>
              <a:rPr sz="2800" dirty="0" err="1"/>
              <a:t>только</a:t>
            </a:r>
            <a:r>
              <a:rPr sz="2800" dirty="0"/>
              <a:t> </a:t>
            </a:r>
            <a:r>
              <a:rPr sz="2800" dirty="0" err="1"/>
              <a:t>со</a:t>
            </a:r>
            <a:r>
              <a:rPr sz="2800" dirty="0"/>
              <a:t> </a:t>
            </a:r>
            <a:r>
              <a:rPr sz="2800" dirty="0" err="1"/>
              <a:t>своего</a:t>
            </a:r>
            <a:r>
              <a:rPr sz="2800" dirty="0"/>
              <a:t> </a:t>
            </a:r>
            <a:r>
              <a:rPr sz="2800" dirty="0" err="1"/>
              <a:t>устройства</a:t>
            </a:r>
            <a:r>
              <a:rPr sz="2800" dirty="0"/>
              <a:t> (</a:t>
            </a:r>
            <a:r>
              <a:rPr sz="2800" dirty="0" err="1"/>
              <a:t>на</a:t>
            </a:r>
            <a:r>
              <a:rPr sz="2800" dirty="0"/>
              <a:t> </a:t>
            </a:r>
            <a:r>
              <a:rPr sz="2800" dirty="0" err="1"/>
              <a:t>нём</a:t>
            </a:r>
            <a:r>
              <a:rPr sz="2800" dirty="0"/>
              <a:t> </a:t>
            </a:r>
            <a:r>
              <a:rPr sz="2800" dirty="0" err="1"/>
              <a:t>должен</a:t>
            </a:r>
            <a:r>
              <a:rPr sz="2800" dirty="0"/>
              <a:t> </a:t>
            </a:r>
            <a:r>
              <a:rPr sz="2800" dirty="0" err="1"/>
              <a:t>быть</a:t>
            </a:r>
            <a:r>
              <a:rPr sz="2800" dirty="0"/>
              <a:t> </a:t>
            </a:r>
            <a:r>
              <a:rPr sz="2800" dirty="0" err="1"/>
              <a:t>установлен</a:t>
            </a:r>
            <a:r>
              <a:rPr sz="2800" dirty="0"/>
              <a:t> </a:t>
            </a:r>
            <a:r>
              <a:rPr sz="2800" dirty="0" err="1"/>
              <a:t>антивирус</a:t>
            </a:r>
            <a:r>
              <a:rPr sz="2800" dirty="0"/>
              <a:t>)</a:t>
            </a:r>
          </a:p>
          <a:p>
            <a:pPr marL="329424" indent="-329424" defTabSz="432308">
              <a:spcBef>
                <a:spcPts val="0"/>
              </a:spcBef>
              <a:buBlip>
                <a:blip r:embed="rId2"/>
              </a:buBlip>
              <a:defRPr sz="2664"/>
            </a:pPr>
            <a:r>
              <a:rPr sz="2800" dirty="0" err="1"/>
              <a:t>Перед</a:t>
            </a:r>
            <a:r>
              <a:rPr sz="2800" dirty="0"/>
              <a:t> </a:t>
            </a:r>
            <a:r>
              <a:rPr sz="2800" dirty="0" err="1"/>
              <a:t>тем</a:t>
            </a:r>
            <a:r>
              <a:rPr sz="2800" dirty="0"/>
              <a:t>, </a:t>
            </a:r>
            <a:r>
              <a:rPr sz="2800" dirty="0" err="1"/>
              <a:t>как</a:t>
            </a:r>
            <a:r>
              <a:rPr sz="2800" dirty="0"/>
              <a:t> </a:t>
            </a:r>
            <a:r>
              <a:rPr sz="2800" dirty="0" err="1"/>
              <a:t>вводить</a:t>
            </a:r>
            <a:r>
              <a:rPr sz="2800" dirty="0"/>
              <a:t> </a:t>
            </a:r>
            <a:r>
              <a:rPr sz="2800" dirty="0" err="1"/>
              <a:t>данные</a:t>
            </a:r>
            <a:r>
              <a:rPr sz="2800" dirty="0"/>
              <a:t> </a:t>
            </a:r>
            <a:r>
              <a:rPr sz="2800" dirty="0" err="1"/>
              <a:t>карты</a:t>
            </a:r>
            <a:r>
              <a:rPr sz="2800" dirty="0"/>
              <a:t> </a:t>
            </a:r>
            <a:r>
              <a:rPr sz="2800" dirty="0" err="1"/>
              <a:t>для</a:t>
            </a:r>
            <a:r>
              <a:rPr sz="2800" dirty="0"/>
              <a:t> </a:t>
            </a:r>
            <a:r>
              <a:rPr sz="2800" dirty="0" err="1"/>
              <a:t>оплаты</a:t>
            </a:r>
            <a:r>
              <a:rPr sz="2800" dirty="0"/>
              <a:t>, </a:t>
            </a:r>
            <a:r>
              <a:rPr sz="2800" dirty="0" err="1"/>
              <a:t>проверьте</a:t>
            </a:r>
            <a:r>
              <a:rPr sz="2800" dirty="0"/>
              <a:t> </a:t>
            </a:r>
            <a:r>
              <a:rPr sz="2800" dirty="0" err="1"/>
              <a:t>адрес</a:t>
            </a:r>
            <a:r>
              <a:rPr sz="2800" dirty="0"/>
              <a:t> </a:t>
            </a:r>
            <a:r>
              <a:rPr sz="2800" dirty="0" err="1"/>
              <a:t>сайта</a:t>
            </a:r>
            <a:r>
              <a:rPr sz="2800" dirty="0"/>
              <a:t>. </a:t>
            </a:r>
            <a:r>
              <a:rPr sz="2800" dirty="0" err="1"/>
              <a:t>Он</a:t>
            </a:r>
            <a:r>
              <a:rPr sz="2800" dirty="0"/>
              <a:t> </a:t>
            </a:r>
            <a:r>
              <a:rPr sz="2800" dirty="0" err="1"/>
              <a:t>обязательно</a:t>
            </a:r>
            <a:r>
              <a:rPr sz="2800" dirty="0"/>
              <a:t> </a:t>
            </a:r>
            <a:r>
              <a:rPr sz="2800" dirty="0" err="1"/>
              <a:t>должен</a:t>
            </a:r>
            <a:r>
              <a:rPr sz="2800" dirty="0"/>
              <a:t> </a:t>
            </a:r>
            <a:r>
              <a:rPr sz="2800" dirty="0" err="1"/>
              <a:t>начинаться</a:t>
            </a:r>
            <a:r>
              <a:rPr sz="2800" dirty="0"/>
              <a:t> </a:t>
            </a:r>
            <a:r>
              <a:rPr sz="2800" dirty="0" err="1"/>
              <a:t>с</a:t>
            </a:r>
            <a:r>
              <a:rPr sz="2800" dirty="0"/>
              <a:t> </a:t>
            </a:r>
            <a:r>
              <a:rPr sz="2800" dirty="0" err="1"/>
              <a:t>символов</a:t>
            </a:r>
            <a:r>
              <a:rPr sz="2800" dirty="0">
                <a:latin typeface="Noteworthy Bold"/>
                <a:ea typeface="Noteworthy Bold"/>
                <a:cs typeface="Noteworthy Bold"/>
                <a:sym typeface="Noteworthy Bold"/>
              </a:rPr>
              <a:t> «https://»</a:t>
            </a:r>
          </a:p>
          <a:p>
            <a:pPr marL="329424" indent="-329424" defTabSz="432308">
              <a:spcBef>
                <a:spcPts val="0"/>
              </a:spcBef>
              <a:buBlip>
                <a:blip r:embed="rId2"/>
              </a:buBlip>
              <a:defRPr sz="2664"/>
            </a:pPr>
            <a:r>
              <a:rPr sz="2800" dirty="0" err="1"/>
              <a:t>Заметив</a:t>
            </a:r>
            <a:r>
              <a:rPr sz="2800" dirty="0"/>
              <a:t> </a:t>
            </a:r>
            <a:r>
              <a:rPr sz="2800" dirty="0" err="1"/>
              <a:t>любую</a:t>
            </a:r>
            <a:r>
              <a:rPr sz="2800" dirty="0"/>
              <a:t> </a:t>
            </a:r>
            <a:r>
              <a:rPr sz="2800" dirty="0" err="1"/>
              <a:t>подозрительную</a:t>
            </a:r>
            <a:r>
              <a:rPr sz="2800" dirty="0"/>
              <a:t> </a:t>
            </a:r>
            <a:r>
              <a:rPr sz="2800" dirty="0" err="1"/>
              <a:t>активность</a:t>
            </a:r>
            <a:r>
              <a:rPr sz="2800" dirty="0"/>
              <a:t> </a:t>
            </a:r>
            <a:r>
              <a:rPr sz="2800" dirty="0" err="1"/>
              <a:t>по</a:t>
            </a:r>
            <a:r>
              <a:rPr sz="2800" dirty="0"/>
              <a:t> </a:t>
            </a:r>
            <a:r>
              <a:rPr sz="2800" dirty="0" err="1"/>
              <a:t>банковским</a:t>
            </a:r>
            <a:r>
              <a:rPr sz="2800" dirty="0"/>
              <a:t> </a:t>
            </a:r>
            <a:r>
              <a:rPr sz="2800" dirty="0" err="1"/>
              <a:t>картам</a:t>
            </a:r>
            <a:r>
              <a:rPr sz="2800" dirty="0"/>
              <a:t> — </a:t>
            </a:r>
            <a:r>
              <a:rPr sz="2800" dirty="0" err="1"/>
              <a:t>попытки</a:t>
            </a:r>
            <a:r>
              <a:rPr sz="2800" dirty="0"/>
              <a:t> </a:t>
            </a:r>
            <a:r>
              <a:rPr sz="2800" dirty="0" err="1"/>
              <a:t>списаний</a:t>
            </a:r>
            <a:r>
              <a:rPr sz="2800" dirty="0"/>
              <a:t>, </a:t>
            </a:r>
            <a:r>
              <a:rPr sz="2800" dirty="0" err="1"/>
              <a:t>переводов</a:t>
            </a:r>
            <a:r>
              <a:rPr sz="2800" dirty="0"/>
              <a:t>, </a:t>
            </a:r>
            <a:r>
              <a:rPr sz="2800" dirty="0" err="1"/>
              <a:t>платежей</a:t>
            </a:r>
            <a:r>
              <a:rPr sz="2800" dirty="0"/>
              <a:t> </a:t>
            </a:r>
            <a:r>
              <a:rPr sz="2800" dirty="0" err="1"/>
              <a:t>и</a:t>
            </a:r>
            <a:r>
              <a:rPr sz="2800" dirty="0"/>
              <a:t> </a:t>
            </a:r>
            <a:r>
              <a:rPr sz="2800" dirty="0" err="1"/>
              <a:t>т.п</a:t>
            </a:r>
            <a:r>
              <a:rPr sz="2800" dirty="0"/>
              <a:t>. — </a:t>
            </a:r>
            <a:r>
              <a:rPr sz="2800" dirty="0" err="1"/>
              <a:t>не</a:t>
            </a:r>
            <a:r>
              <a:rPr sz="2800" dirty="0"/>
              <a:t> </a:t>
            </a:r>
            <a:r>
              <a:rPr sz="2800" dirty="0" err="1"/>
              <a:t>медля</a:t>
            </a:r>
            <a:r>
              <a:rPr sz="2800" dirty="0"/>
              <a:t>, </a:t>
            </a:r>
            <a:r>
              <a:rPr sz="2800" dirty="0" err="1"/>
              <a:t>обратитесь</a:t>
            </a:r>
            <a:r>
              <a:rPr sz="2800" dirty="0"/>
              <a:t> </a:t>
            </a:r>
            <a:r>
              <a:rPr sz="2800" dirty="0" err="1"/>
              <a:t>к</a:t>
            </a:r>
            <a:r>
              <a:rPr sz="2800" dirty="0"/>
              <a:t> </a:t>
            </a:r>
            <a:r>
              <a:rPr sz="2800" dirty="0" err="1"/>
              <a:t>родителям</a:t>
            </a:r>
            <a:r>
              <a:rPr sz="2800" dirty="0"/>
              <a:t>, </a:t>
            </a:r>
            <a:r>
              <a:rPr sz="2800" dirty="0" err="1"/>
              <a:t>а</a:t>
            </a:r>
            <a:r>
              <a:rPr sz="2800" dirty="0"/>
              <a:t> </a:t>
            </a:r>
            <a:r>
              <a:rPr sz="2800" dirty="0" err="1"/>
              <a:t>они</a:t>
            </a:r>
            <a:r>
              <a:rPr sz="2800" dirty="0"/>
              <a:t> </a:t>
            </a:r>
            <a:r>
              <a:rPr sz="2800" dirty="0" err="1"/>
              <a:t>обратятся</a:t>
            </a:r>
            <a:r>
              <a:rPr sz="2800" dirty="0"/>
              <a:t> </a:t>
            </a:r>
            <a:r>
              <a:rPr sz="2800" dirty="0" err="1"/>
              <a:t>в</a:t>
            </a:r>
            <a:r>
              <a:rPr sz="2800" dirty="0"/>
              <a:t> </a:t>
            </a:r>
            <a:r>
              <a:rPr sz="2800" dirty="0" err="1"/>
              <a:t>контактный</a:t>
            </a:r>
            <a:r>
              <a:rPr sz="2800" dirty="0"/>
              <a:t> </a:t>
            </a:r>
            <a:r>
              <a:rPr sz="2800" dirty="0" err="1"/>
              <a:t>центр</a:t>
            </a:r>
            <a:r>
              <a:rPr sz="2800" dirty="0"/>
              <a:t> </a:t>
            </a:r>
            <a:r>
              <a:rPr sz="2800" dirty="0" err="1"/>
              <a:t>своего</a:t>
            </a:r>
            <a:r>
              <a:rPr sz="2800" dirty="0"/>
              <a:t> </a:t>
            </a:r>
            <a:r>
              <a:rPr sz="2800" dirty="0" err="1"/>
              <a:t>банка</a:t>
            </a:r>
            <a:r>
              <a:rPr sz="2800" dirty="0"/>
              <a:t>.</a:t>
            </a:r>
          </a:p>
        </p:txBody>
      </p:sp>
      <p:pic>
        <p:nvPicPr>
          <p:cNvPr id="204" name="026bcc0b101523e40358e894cbe823c6.png" descr="026bcc0b101523e40358e894cbe823c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7927" y="2992996"/>
            <a:ext cx="2955430" cy="45050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Остерегайтесь подделок!"/>
          <p:cNvSpPr txBox="1"/>
          <p:nvPr/>
        </p:nvSpPr>
        <p:spPr>
          <a:xfrm>
            <a:off x="1676654" y="49557"/>
            <a:ext cx="9651493" cy="1561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r>
              <a:t>Остерегайтесь подделок!</a:t>
            </a:r>
          </a:p>
        </p:txBody>
      </p:sp>
      <p:pic>
        <p:nvPicPr>
          <p:cNvPr id="207" name="Куки, серия 4_ Подделки.mp4" descr="Куки, серия 4_ Подделки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569624"/>
            <a:ext cx="13004801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92999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archment">
  <a:themeElements>
    <a:clrScheme name="Parchment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Noteworthy Light"/>
        <a:ea typeface="Noteworthy Light"/>
        <a:cs typeface="Noteworthy Light"/>
      </a:majorFont>
      <a:minorFont>
        <a:latin typeface="Noteworthy Light"/>
        <a:ea typeface="Noteworthy Light"/>
        <a:cs typeface="Noteworthy Light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762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Noteworth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Noteworth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Noteworthy Light"/>
        <a:ea typeface="Noteworthy Light"/>
        <a:cs typeface="Noteworthy Light"/>
      </a:majorFont>
      <a:minorFont>
        <a:latin typeface="Noteworthy Light"/>
        <a:ea typeface="Noteworthy Light"/>
        <a:cs typeface="Noteworthy Light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762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Noteworth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Noteworth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{52C6F0A7-116F-CF41-85AB-91F44DA67748}tf10001060</Template>
  <TotalTime>65</TotalTime>
  <Words>861</Words>
  <Application>Microsoft Macintosh PowerPoint</Application>
  <PresentationFormat>Произвольный</PresentationFormat>
  <Paragraphs>66</Paragraphs>
  <Slides>25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Arial</vt:lpstr>
      <vt:lpstr>Avenir Next</vt:lpstr>
      <vt:lpstr>Avenir Next Demi Bold</vt:lpstr>
      <vt:lpstr>Avenir Next Medium</vt:lpstr>
      <vt:lpstr>Calibri</vt:lpstr>
      <vt:lpstr>Helvetica Neue</vt:lpstr>
      <vt:lpstr>Noteworthy Bold</vt:lpstr>
      <vt:lpstr>Noteworthy Light</vt:lpstr>
      <vt:lpstr>Times New Roman</vt:lpstr>
      <vt:lpstr>Parchment</vt:lpstr>
      <vt:lpstr>«We've got to teach students how to be effective digital citizens» Мы должны научить студентов тому, как быть эффективными цифровыми гражданами.</vt:lpstr>
      <vt:lpstr>Презентация PowerPoint</vt:lpstr>
      <vt:lpstr>Основой цифрового гражданства является набор прав, свобод и обязанностей, распространяющихся на всех членов школьного сообщества. Основными из них являются – свобода слова, защита личных данных, неприкосновенность частной жизни и ряд других. </vt:lpstr>
      <vt:lpstr>Что такое  «Цифровое гражданство / Digital Citizenship»?</vt:lpstr>
      <vt:lpstr>Презентация PowerPoint</vt:lpstr>
      <vt:lpstr>1. Цифровой доступ</vt:lpstr>
      <vt:lpstr>2. Цифровая коммерция</vt:lpstr>
      <vt:lpstr>Правила</vt:lpstr>
      <vt:lpstr>Презентация PowerPoint</vt:lpstr>
      <vt:lpstr>А может, сыграть в лотерею?</vt:lpstr>
      <vt:lpstr>3. Цифровая связь (коммуникация)</vt:lpstr>
      <vt:lpstr>Презентация PowerPoint</vt:lpstr>
      <vt:lpstr>4. Цифровая грамотность</vt:lpstr>
      <vt:lpstr>5. Цифровой этикет</vt:lpstr>
      <vt:lpstr>Кибербуллинг - это это?</vt:lpstr>
      <vt:lpstr>6. Цифровой закон</vt:lpstr>
      <vt:lpstr>7. Цифровые права и обязанности</vt:lpstr>
      <vt:lpstr>Презентация PowerPoint</vt:lpstr>
      <vt:lpstr>8. Цифровое здоровье</vt:lpstr>
      <vt:lpstr>9. Цифровая безопасность</vt:lpstr>
      <vt:lpstr>«Паспорт цифрового гражданина» </vt:lpstr>
      <vt:lpstr>Презентация PowerPoint</vt:lpstr>
      <vt:lpstr>Презентация PowerPoint</vt:lpstr>
      <vt:lpstr>Задумайтесь!</vt:lpstr>
      <vt:lpstr>Список использованных источников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«We've got to teach students how to be effective digital citizens» Мы должны научить студентов тому, как быть эффективными цифровыми гражданами.</dc:title>
  <cp:lastModifiedBy>Microsoft Office User</cp:lastModifiedBy>
  <cp:revision>17</cp:revision>
  <dcterms:modified xsi:type="dcterms:W3CDTF">2022-04-15T08:31:51Z</dcterms:modified>
</cp:coreProperties>
</file>