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704" r:id="rId2"/>
  </p:sldMasterIdLst>
  <p:notesMasterIdLst>
    <p:notesMasterId r:id="rId18"/>
  </p:notesMasterIdLst>
  <p:handoutMasterIdLst>
    <p:handoutMasterId r:id="rId19"/>
  </p:handoutMasterIdLst>
  <p:sldIdLst>
    <p:sldId id="257" r:id="rId3"/>
    <p:sldId id="284" r:id="rId4"/>
    <p:sldId id="285" r:id="rId5"/>
    <p:sldId id="258" r:id="rId6"/>
    <p:sldId id="272" r:id="rId7"/>
    <p:sldId id="283" r:id="rId8"/>
    <p:sldId id="293" r:id="rId9"/>
    <p:sldId id="292" r:id="rId10"/>
    <p:sldId id="286" r:id="rId11"/>
    <p:sldId id="289" r:id="rId12"/>
    <p:sldId id="274" r:id="rId13"/>
    <p:sldId id="275" r:id="rId14"/>
    <p:sldId id="282" r:id="rId15"/>
    <p:sldId id="288" r:id="rId16"/>
    <p:sldId id="287" r:id="rId17"/>
  </p:sldIdLst>
  <p:sldSz cx="12188825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04" initials="3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6182" autoAdjust="0"/>
  </p:normalViewPr>
  <p:slideViewPr>
    <p:cSldViewPr showGuides="1">
      <p:cViewPr varScale="1">
        <p:scale>
          <a:sx n="65" d="100"/>
          <a:sy n="65" d="100"/>
        </p:scale>
        <p:origin x="-126" y="-1098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0E0B11-E3A0-4304-A4EC-A3766DD0642F}" type="datetime1">
              <a:rPr lang="ru-RU" smtClean="0">
                <a:solidFill>
                  <a:schemeClr val="tx2"/>
                </a:solidFill>
              </a:rPr>
              <a:t>15.04.2022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ru-RU" smtClean="0">
                <a:solidFill>
                  <a:schemeClr val="tx2"/>
                </a:solidFill>
              </a:rPr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CF462843-E7CE-401F-9168-3C20624DE446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Рисунок 8" descr="Стопка книг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4129B6-4EE7-4E6A-8290-5C7D9016AEF1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C7CC9F-DE7D-41F7-A1DA-8AC1F4A25389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BA5F46-959D-4091-B9F1-1DBFB22B3E30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Рисунок 8" descr="Стопка книг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B25216-AADC-460C-A736-48469581C36C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73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293401-FEBA-4FCF-A814-A0A4DB7C2859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bg bwMode="auto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b="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Рисунок 4" descr="Стопка книг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978F61-CC24-4AAF-81C1-CC3D867E12AB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656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</a:p>
          <a:p>
            <a:pPr lvl="8" rtl="0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57AF1C-F753-4879-9441-CE2A707EE735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4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898C17-C779-43C8-B409-3026B14FCA48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08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36B155-09C7-41BA-B34A-AD69B461E34D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4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35F06-4B73-44D8-A169-B23CEB3C5095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9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6BE61A-91BC-435F-9B68-EE7B95D1075A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20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92874E-7BFC-4CBE-82D8-327A2E32A54F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87ED9-5345-4E1F-940A-B3F3864E9E5B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33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575EA3-01DA-4886-B97C-CD9760D9C766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8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D3C965-C78B-4B85-A172-07874721B057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6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bg bwMode="auto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b="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Рисунок 4" descr="Стопка книг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67CC7D-43B1-4A82-903A-B49845053CFF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</a:p>
          <a:p>
            <a:pPr lvl="8" rtl="0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44B188-5134-4B04-AED8-41AE1A718C72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87542F-674F-4AF9-9882-DDE6EE15FE2A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AD21BD-2953-4B78-82D8-C341840B3096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BBF3DB-B5AA-4B5D-9253-5A7D7A8D8359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969ABE-C521-48D0-AC83-F175196E4CC6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266DAD-55C9-4DA7-B1AC-B00D1122D36D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98B0B009-4629-4C56-A7CB-47AB3ABF858C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A5405ECC-254D-44DE-9EA2-13B2AD2E64BD}" type="datetime1">
              <a:rPr lang="ru-RU" smtClean="0"/>
              <a:t>15.04.2022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smtClean="0"/>
              <a:t>МБОУ СОШ №1 им.Кочнева г.Нерюнгри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48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79346" y="260648"/>
            <a:ext cx="7008574" cy="3298825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800" dirty="0" smtClean="0"/>
              <a:t>Круговая </a:t>
            </a:r>
            <a:br>
              <a:rPr lang="ru-RU" sz="4800" dirty="0" smtClean="0"/>
            </a:br>
            <a:r>
              <a:rPr lang="ru-RU" sz="4800" dirty="0" smtClean="0"/>
              <a:t>взлётно-посадочная полоса</a:t>
            </a:r>
            <a:endParaRPr lang="ru-RU" sz="4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47500" lnSpcReduction="20000"/>
          </a:bodyPr>
          <a:lstStyle/>
          <a:p>
            <a:pPr rtl="0"/>
            <a:r>
              <a:rPr lang="ru-RU" dirty="0" smtClean="0"/>
              <a:t>Выполнил: Конев Даниил, </a:t>
            </a:r>
            <a:r>
              <a:rPr lang="ru-RU" sz="2400" dirty="0" smtClean="0"/>
              <a:t>ученик 11б класса</a:t>
            </a:r>
          </a:p>
          <a:p>
            <a:pPr rtl="0"/>
            <a:r>
              <a:rPr lang="ru-RU" sz="2400" dirty="0"/>
              <a:t> </a:t>
            </a:r>
            <a:r>
              <a:rPr lang="ru-RU" sz="2400" dirty="0" smtClean="0"/>
              <a:t>                       Казанцев Сергей, ученик 9б класса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rtl="0"/>
            <a:r>
              <a:rPr lang="ru-RU" dirty="0" smtClean="0"/>
              <a:t>Руководитель творческого проекта: </a:t>
            </a:r>
          </a:p>
          <a:p>
            <a:pPr rtl="0"/>
            <a:r>
              <a:rPr lang="ru-RU" dirty="0" smtClean="0"/>
              <a:t>Гончарова Г.А., </a:t>
            </a:r>
            <a:r>
              <a:rPr lang="ru-RU" sz="2400" dirty="0"/>
              <a:t>учитель физики</a:t>
            </a:r>
            <a:br>
              <a:rPr lang="ru-RU" sz="2400" dirty="0"/>
            </a:br>
            <a:endParaRPr lang="ru-RU" sz="2400" dirty="0" smtClean="0"/>
          </a:p>
          <a:p>
            <a:pPr rtl="0"/>
            <a:r>
              <a:rPr lang="ru-RU" dirty="0" smtClean="0"/>
              <a:t>Дата: </a:t>
            </a:r>
            <a:r>
              <a:rPr lang="ru-RU" sz="1600" dirty="0" smtClean="0"/>
              <a:t>07.11.2021  г. Нерюнгри</a:t>
            </a:r>
            <a:endParaRPr lang="ru-RU" sz="16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dirty="0" smtClean="0"/>
              <a:t>МБОУ СОШ №1 </a:t>
            </a:r>
            <a:r>
              <a:rPr lang="ru-RU" dirty="0" err="1" smtClean="0"/>
              <a:t>им.М.П.Кочнева</a:t>
            </a:r>
            <a:r>
              <a:rPr lang="ru-RU" dirty="0" smtClean="0"/>
              <a:t> </a:t>
            </a:r>
            <a:r>
              <a:rPr lang="ru-RU" dirty="0" err="1" smtClean="0"/>
              <a:t>г.Нерюнгри</a:t>
            </a:r>
            <a:r>
              <a:rPr lang="ru-RU" dirty="0" smtClean="0"/>
              <a:t>, РС(Я)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561"/>
            <a:ext cx="462914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Боковой ветер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МБОУ СОШ №1 им.М.П.Кочнева г.Нерюнгри, РС(Я)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7428904"/>
              </p:ext>
            </p:extLst>
          </p:nvPr>
        </p:nvGraphicFramePr>
        <p:xfrm>
          <a:off x="1117600" y="1701800"/>
          <a:ext cx="5264844" cy="45174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xmlns="" val="153140793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3469721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367318260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176263411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74819490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396929645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662242228"/>
                    </a:ext>
                  </a:extLst>
                </a:gridCol>
              </a:tblGrid>
              <a:tr h="3587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ноября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Давление,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мм рт. ст.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Влажность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Ветер, м/с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Направление ветра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Ощущается как, градусы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83249968"/>
                  </a:ext>
                </a:extLst>
              </a:tr>
              <a:tr h="198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ноября</a:t>
                      </a: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Утром −18…−17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штиль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628578753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Днём −11…−6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07173568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Вечером −11…−8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69442527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Ночью−10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030691571"/>
                  </a:ext>
                </a:extLst>
              </a:tr>
              <a:tr h="198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ноября</a:t>
                      </a: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Утром −11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34774469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Днём -9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29527166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Вечером −13…−11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040124802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Ночью-14…-11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08806944"/>
                  </a:ext>
                </a:extLst>
              </a:tr>
              <a:tr h="198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ноября</a:t>
                      </a: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Утром −15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82648511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Днём −12…−11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41219772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Вечером −19…−15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86788778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Ночью −22…−21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135280750"/>
                  </a:ext>
                </a:extLst>
              </a:tr>
              <a:tr h="198000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ноября</a:t>
                      </a:r>
                    </a:p>
                  </a:txBody>
                  <a:tcPr marL="7620" marR="7620" marT="7620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Утром−23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73803296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Днём −18…−14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12723918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Вечером −20…−19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129894385"/>
                  </a:ext>
                </a:extLst>
              </a:tr>
              <a:tr h="198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Ночью−22…-21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119397517"/>
                  </a:ext>
                </a:extLst>
              </a:tr>
              <a:tr h="198000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ноября</a:t>
                      </a:r>
                    </a:p>
                  </a:txBody>
                  <a:tcPr marL="7620" marR="7620" marT="7620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Утром −24…−22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888960441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Днём −18…−13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штиль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74886467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Вечером −21…−19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юз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98340102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Ночью −22…−21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юз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116763210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Среднее значение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-20,4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310021061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061964" y="6191806"/>
            <a:ext cx="288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Данные в посёлке Чульман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532" y="1697318"/>
            <a:ext cx="1512168" cy="2397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788" y="620688"/>
            <a:ext cx="1605648" cy="5024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652" y="5689994"/>
            <a:ext cx="3200677" cy="499915"/>
          </a:xfrm>
          <a:prstGeom prst="rect">
            <a:avLst/>
          </a:prstGeom>
        </p:spPr>
      </p:pic>
      <p:graphicFrame>
        <p:nvGraphicFramePr>
          <p:cNvPr id="10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473494"/>
              </p:ext>
            </p:extLst>
          </p:nvPr>
        </p:nvGraphicFramePr>
        <p:xfrm>
          <a:off x="1117309" y="1697318"/>
          <a:ext cx="5264844" cy="45174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xmlns="" val="153140793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3469721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367318260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176263411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74819490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396929645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662242228"/>
                    </a:ext>
                  </a:extLst>
                </a:gridCol>
              </a:tblGrid>
              <a:tr h="3587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ноября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Давление,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мм рт. ст.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Влажность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Ветер, м/с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Направление ветра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Ощущается как, градусы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83249968"/>
                  </a:ext>
                </a:extLst>
              </a:tr>
              <a:tr h="198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ноября</a:t>
                      </a: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Утром −18…−17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штиль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628578753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Днём −11…−6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071735686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Вечером −11…−8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69442527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Ночью−10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030691571"/>
                  </a:ext>
                </a:extLst>
              </a:tr>
              <a:tr h="198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ноября</a:t>
                      </a: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Утром −11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34774469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Днём -9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29527166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Вечером −13…−11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040124802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Ночью-14…-11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08806944"/>
                  </a:ext>
                </a:extLst>
              </a:tr>
              <a:tr h="198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ноября</a:t>
                      </a: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Утром −15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826485114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Днём −12…−11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41219772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Вечером −19…−15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867887787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Ночью −22…−21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135280750"/>
                  </a:ext>
                </a:extLst>
              </a:tr>
              <a:tr h="198000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ноября</a:t>
                      </a:r>
                    </a:p>
                  </a:txBody>
                  <a:tcPr marL="7620" marR="7620" marT="7620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Утром−23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73803296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Днём −18…−14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127239188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Вечером −20…−19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129894385"/>
                  </a:ext>
                </a:extLst>
              </a:tr>
              <a:tr h="198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Ночью−22…-21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119397517"/>
                  </a:ext>
                </a:extLst>
              </a:tr>
              <a:tr h="198000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ноября</a:t>
                      </a:r>
                    </a:p>
                  </a:txBody>
                  <a:tcPr marL="7620" marR="7620" marT="7620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Утром −24…−22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888960441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Днём −18…−13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штиль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748864679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Вечером −21…−19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юз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983401020"/>
                  </a:ext>
                </a:extLst>
              </a:tr>
              <a:tr h="19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Ночью −22…−21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юз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−26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116763210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Среднее значение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-20,4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310021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81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36" y="0"/>
            <a:ext cx="10157354" cy="708496"/>
          </a:xfrm>
        </p:spPr>
        <p:txBody>
          <a:bodyPr/>
          <a:lstStyle/>
          <a:p>
            <a:r>
              <a:rPr lang="ru-RU" dirty="0" smtClean="0"/>
              <a:t>Боковой ветер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675136" y="6398700"/>
            <a:ext cx="6216301" cy="320675"/>
          </a:xfrm>
        </p:spPr>
        <p:txBody>
          <a:bodyPr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88" y="836712"/>
            <a:ext cx="4320480" cy="26537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420" y="599148"/>
            <a:ext cx="4751654" cy="414751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71261" y="4955535"/>
            <a:ext cx="52951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движении самолёта по прямой ВПП </a:t>
            </a:r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возможна частота  распространения ветра будет совпадать с частотой колебаний крыльев самолёта - это приводит к большим сложностям при управлении воздушным судном.</a:t>
            </a:r>
            <a:endParaRPr lang="ru-RU" sz="180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1459104" y="3500327"/>
            <a:ext cx="2751145" cy="1246333"/>
            <a:chOff x="1459104" y="3500327"/>
            <a:chExt cx="2751145" cy="124633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611914" y="3985825"/>
              <a:ext cx="2376264" cy="288032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Прямая ВПП</a:t>
              </a:r>
              <a:endParaRPr lang="ru-RU" dirty="0"/>
            </a:p>
          </p:txBody>
        </p:sp>
        <p:grpSp>
          <p:nvGrpSpPr>
            <p:cNvPr id="52" name="Группа 51"/>
            <p:cNvGrpSpPr/>
            <p:nvPr/>
          </p:nvGrpSpPr>
          <p:grpSpPr>
            <a:xfrm>
              <a:off x="1459104" y="3500327"/>
              <a:ext cx="2751145" cy="1246333"/>
              <a:chOff x="1459104" y="3500327"/>
              <a:chExt cx="2751145" cy="1246333"/>
            </a:xfrm>
          </p:grpSpPr>
          <p:cxnSp>
            <p:nvCxnSpPr>
              <p:cNvPr id="17" name="Прямая со стрелкой 16"/>
              <p:cNvCxnSpPr/>
              <p:nvPr/>
            </p:nvCxnSpPr>
            <p:spPr>
              <a:xfrm flipH="1">
                <a:off x="1459104" y="3501008"/>
                <a:ext cx="602860" cy="1204573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 стрелкой 18"/>
              <p:cNvCxnSpPr/>
              <p:nvPr/>
            </p:nvCxnSpPr>
            <p:spPr>
              <a:xfrm flipH="1">
                <a:off x="1836372" y="3501008"/>
                <a:ext cx="585634" cy="1204573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 стрелкой 20"/>
              <p:cNvCxnSpPr/>
              <p:nvPr/>
            </p:nvCxnSpPr>
            <p:spPr>
              <a:xfrm flipH="1">
                <a:off x="2172010" y="3510789"/>
                <a:ext cx="581540" cy="1204573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 стрелкой 22"/>
              <p:cNvCxnSpPr/>
              <p:nvPr/>
            </p:nvCxnSpPr>
            <p:spPr>
              <a:xfrm flipH="1">
                <a:off x="2530502" y="3507570"/>
                <a:ext cx="581664" cy="1198011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/>
              <p:cNvCxnSpPr/>
              <p:nvPr/>
            </p:nvCxnSpPr>
            <p:spPr>
              <a:xfrm flipH="1">
                <a:off x="2935035" y="3500327"/>
                <a:ext cx="570426" cy="1003883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/>
              <p:nvPr/>
            </p:nvCxnSpPr>
            <p:spPr>
              <a:xfrm flipH="1">
                <a:off x="3251391" y="3513022"/>
                <a:ext cx="651592" cy="1233638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 стрелкой 29"/>
              <p:cNvCxnSpPr/>
              <p:nvPr/>
            </p:nvCxnSpPr>
            <p:spPr>
              <a:xfrm flipH="1">
                <a:off x="3658437" y="3530356"/>
                <a:ext cx="551812" cy="108012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Прямоугольник 57"/>
          <p:cNvSpPr/>
          <p:nvPr/>
        </p:nvSpPr>
        <p:spPr>
          <a:xfrm>
            <a:off x="6166420" y="4773261"/>
            <a:ext cx="56166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круговой ВПП возникновение резонанса ветра и крыльев самолёта практически не будет, потому что волна ветра будет скользить  вдоль длины окружности, этим самым уменьшить риск катастроф при взлёте и посадке самолётов.</a:t>
            </a:r>
            <a:endParaRPr lang="ru-RU" sz="180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828" y="6896"/>
            <a:ext cx="10157354" cy="774154"/>
          </a:xfrm>
        </p:spPr>
        <p:txBody>
          <a:bodyPr/>
          <a:lstStyle/>
          <a:p>
            <a:r>
              <a:rPr lang="ru-RU" dirty="0" smtClean="0"/>
              <a:t>Звуковая волна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864499"/>
            <a:ext cx="10157354" cy="5307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Ударная 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волна, возникающая перед самолетом, распространяется конусообразно. Человек, наблюдающий за полетом самолета, слышит хлопок, когда эта волна достигает </a:t>
            </a:r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его. Шумовое 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загрязнение воздушных судов относится к шуму, производимому воздушными судами в </a:t>
            </a:r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полёте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который был связан с несколькими негативными последствиями для здоровья, вызванными стрессом, от нарушений сна до сердечно-сосудистых </a:t>
            </a:r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заболеваний.</a:t>
            </a:r>
            <a:endParaRPr lang="ru-RU" sz="180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303" y="2348880"/>
            <a:ext cx="3135439" cy="17636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93966" y="5485546"/>
            <a:ext cx="5551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 приборов , показывающих распространение звуковых волн во время полёта  самолёта.</a:t>
            </a:r>
            <a:endParaRPr lang="ru-RU" sz="180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63317" y="2313821"/>
            <a:ext cx="18191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Изменение давления в звуковой волне в вертикальной плоскости под самолётом и зона слышимости звукового </a:t>
            </a:r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удара на Земле во время полёта пассажирского самолёта</a:t>
            </a:r>
            <a:endParaRPr lang="ru-RU" sz="180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71" y="4282783"/>
            <a:ext cx="3165124" cy="170429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671" y="2334249"/>
            <a:ext cx="3135439" cy="1763684"/>
          </a:xfrm>
          <a:prstGeom prst="rect">
            <a:avLst/>
          </a:prstGeom>
        </p:spPr>
      </p:pic>
      <p:pic>
        <p:nvPicPr>
          <p:cNvPr id="5" name="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3014" y="2418370"/>
            <a:ext cx="4732783" cy="266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828" y="6896"/>
            <a:ext cx="10157354" cy="774154"/>
          </a:xfrm>
        </p:spPr>
        <p:txBody>
          <a:bodyPr/>
          <a:lstStyle/>
          <a:p>
            <a:r>
              <a:rPr lang="ru-RU" dirty="0" smtClean="0"/>
              <a:t>Звуковая волна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24" name="Кольцо 23"/>
          <p:cNvSpPr/>
          <p:nvPr/>
        </p:nvSpPr>
        <p:spPr>
          <a:xfrm>
            <a:off x="8044565" y="2651645"/>
            <a:ext cx="1728192" cy="1656184"/>
          </a:xfrm>
          <a:prstGeom prst="donu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97271" y="3217713"/>
            <a:ext cx="8227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Аэрокосмический порт</a:t>
            </a:r>
            <a:endParaRPr lang="ru-RU" sz="100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43" y="2383948"/>
            <a:ext cx="4248472" cy="1337726"/>
          </a:xfrm>
          <a:prstGeom prst="rect">
            <a:avLst/>
          </a:prstGeom>
        </p:spPr>
      </p:pic>
      <p:grpSp>
        <p:nvGrpSpPr>
          <p:cNvPr id="63" name="Группа 62"/>
          <p:cNvGrpSpPr/>
          <p:nvPr/>
        </p:nvGrpSpPr>
        <p:grpSpPr>
          <a:xfrm>
            <a:off x="1125861" y="1681022"/>
            <a:ext cx="10009112" cy="4382386"/>
            <a:chOff x="1125861" y="1681022"/>
            <a:chExt cx="10009112" cy="4382386"/>
          </a:xfrm>
        </p:grpSpPr>
        <p:sp>
          <p:nvSpPr>
            <p:cNvPr id="5" name="Пятно 1 4"/>
            <p:cNvSpPr/>
            <p:nvPr/>
          </p:nvSpPr>
          <p:spPr>
            <a:xfrm>
              <a:off x="7061413" y="1681022"/>
              <a:ext cx="3816424" cy="3600400"/>
            </a:xfrm>
            <a:prstGeom prst="irregularSeal1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1125861" y="5733256"/>
              <a:ext cx="10009112" cy="330152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Посёлок Чульман</a:t>
              </a:r>
              <a:endParaRPr lang="ru-RU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2418864" y="3970248"/>
              <a:ext cx="1152128" cy="576064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/>
                <a:t>Аэропорт Чульман</a:t>
              </a:r>
              <a:endParaRPr lang="ru-RU" sz="1400" dirty="0"/>
            </a:p>
          </p:txBody>
        </p:sp>
        <p:cxnSp>
          <p:nvCxnSpPr>
            <p:cNvPr id="21" name="Прямая со стрелкой 20"/>
            <p:cNvCxnSpPr/>
            <p:nvPr/>
          </p:nvCxnSpPr>
          <p:spPr>
            <a:xfrm>
              <a:off x="2133972" y="3217713"/>
              <a:ext cx="0" cy="2515543"/>
            </a:xfrm>
            <a:prstGeom prst="straightConnector1">
              <a:avLst/>
            </a:prstGeom>
            <a:ln w="12700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7612" y="3217713"/>
              <a:ext cx="158510" cy="2597121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2084" y="3236821"/>
              <a:ext cx="158510" cy="25971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6140" y="3247753"/>
              <a:ext cx="158510" cy="2597121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4058" y="3247753"/>
              <a:ext cx="158510" cy="2597121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7092" y="3236820"/>
              <a:ext cx="158510" cy="2597121"/>
            </a:xfrm>
            <a:prstGeom prst="rect">
              <a:avLst/>
            </a:prstGeom>
          </p:spPr>
        </p:pic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271" y="3285969"/>
            <a:ext cx="304826" cy="29263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9284">
            <a:off x="8668901" y="2603599"/>
            <a:ext cx="402371" cy="47552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36603">
            <a:off x="8874191" y="2635713"/>
            <a:ext cx="402371" cy="47552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715" y="2656809"/>
            <a:ext cx="402371" cy="47552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38628">
            <a:off x="8276468" y="2759187"/>
            <a:ext cx="402371" cy="47552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43178">
            <a:off x="8138193" y="2918887"/>
            <a:ext cx="402371" cy="47552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80130">
            <a:off x="8040177" y="3092014"/>
            <a:ext cx="402371" cy="47552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37133">
            <a:off x="8007408" y="3292165"/>
            <a:ext cx="402371" cy="47552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21457">
            <a:off x="8077719" y="3489913"/>
            <a:ext cx="402371" cy="47552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47028">
            <a:off x="8197635" y="3654663"/>
            <a:ext cx="402371" cy="47552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46576">
            <a:off x="8329522" y="3796490"/>
            <a:ext cx="402371" cy="47552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427">
            <a:off x="8545413" y="3868556"/>
            <a:ext cx="402371" cy="47552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76194">
            <a:off x="8744246" y="3883873"/>
            <a:ext cx="402371" cy="47552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514554">
            <a:off x="8964652" y="3856492"/>
            <a:ext cx="402371" cy="47552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80606">
            <a:off x="9122850" y="3770631"/>
            <a:ext cx="402371" cy="47552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38258">
            <a:off x="9266602" y="3663351"/>
            <a:ext cx="402371" cy="475529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96668">
            <a:off x="9361000" y="3501867"/>
            <a:ext cx="402371" cy="47552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99718">
            <a:off x="9408409" y="3308821"/>
            <a:ext cx="402371" cy="47552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71641">
            <a:off x="9361997" y="3131296"/>
            <a:ext cx="402371" cy="47552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14206" y="2918886"/>
            <a:ext cx="402371" cy="47552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25357">
            <a:off x="9197280" y="2800430"/>
            <a:ext cx="402371" cy="47552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49106">
            <a:off x="9054258" y="2695421"/>
            <a:ext cx="402371" cy="475529"/>
          </a:xfrm>
          <a:prstGeom prst="rect">
            <a:avLst/>
          </a:prstGeom>
        </p:spPr>
      </p:pic>
      <p:sp>
        <p:nvSpPr>
          <p:cNvPr id="67" name="Овал 66"/>
          <p:cNvSpPr/>
          <p:nvPr/>
        </p:nvSpPr>
        <p:spPr>
          <a:xfrm>
            <a:off x="8368030" y="2982394"/>
            <a:ext cx="1122964" cy="98274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C00000"/>
                </a:solidFill>
              </a:rPr>
              <a:t>АЭРОКОСМИЧЕСКИЙ ПОРТ</a:t>
            </a:r>
            <a:endParaRPr lang="ru-RU" sz="900" dirty="0">
              <a:solidFill>
                <a:srgbClr val="C00000"/>
              </a:solidFill>
            </a:endParaRPr>
          </a:p>
        </p:txBody>
      </p:sp>
      <p:sp>
        <p:nvSpPr>
          <p:cNvPr id="69" name="Выноска 2 (граница и черта) 68"/>
          <p:cNvSpPr/>
          <p:nvPr/>
        </p:nvSpPr>
        <p:spPr>
          <a:xfrm>
            <a:off x="1755602" y="692697"/>
            <a:ext cx="4050778" cy="1246782"/>
          </a:xfrm>
          <a:prstGeom prst="accentBorderCallout2">
            <a:avLst>
              <a:gd name="adj1" fmla="val 24338"/>
              <a:gd name="adj2" fmla="val -13923"/>
              <a:gd name="adj3" fmla="val 25036"/>
              <a:gd name="adj4" fmla="val -26986"/>
              <a:gd name="adj5" fmla="val 145227"/>
              <a:gd name="adj6" fmla="val -12203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При прямой ВПП, звуковая волна резонирует, </a:t>
            </a:r>
            <a:r>
              <a:rPr lang="ru-RU" sz="1200" dirty="0" err="1" smtClean="0"/>
              <a:t>т.е</a:t>
            </a:r>
            <a:r>
              <a:rPr lang="ru-RU" sz="1200" dirty="0" smtClean="0"/>
              <a:t> происходит резкое увеличение а</a:t>
            </a:r>
            <a:r>
              <a:rPr lang="ru-RU" sz="1200" dirty="0"/>
              <a:t>м</a:t>
            </a:r>
            <a:r>
              <a:rPr lang="ru-RU" sz="1200" dirty="0" smtClean="0"/>
              <a:t>плитуды  звуковой волны, что приносит вред окружающим объектам (обитателям тайги, жителям  посёлка, и специалистам аэропорта).</a:t>
            </a:r>
            <a:endParaRPr lang="ru-RU" sz="1200" dirty="0"/>
          </a:p>
        </p:txBody>
      </p:sp>
      <p:sp>
        <p:nvSpPr>
          <p:cNvPr id="70" name="Выноска 1 (граница и черта) 69"/>
          <p:cNvSpPr/>
          <p:nvPr/>
        </p:nvSpPr>
        <p:spPr>
          <a:xfrm>
            <a:off x="7283913" y="271267"/>
            <a:ext cx="4032448" cy="1065181"/>
          </a:xfrm>
          <a:prstGeom prst="accentBorderCallout1">
            <a:avLst>
              <a:gd name="adj1" fmla="val 66986"/>
              <a:gd name="adj2" fmla="val -16755"/>
              <a:gd name="adj3" fmla="val 282430"/>
              <a:gd name="adj4" fmla="val 32365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При круговой ВПП, в окружающую порт среду ,  звуковая  волна рассеивается, а в центре  Аэрокосмического порта интерферирует, </a:t>
            </a:r>
            <a:r>
              <a:rPr lang="ru-RU" sz="1200" dirty="0" err="1" smtClean="0"/>
              <a:t>т.е</a:t>
            </a:r>
            <a:r>
              <a:rPr lang="ru-RU" sz="1200" dirty="0" smtClean="0"/>
              <a:t> звук уменьшается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229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609" y="116632"/>
            <a:ext cx="10157354" cy="708496"/>
          </a:xfrm>
        </p:spPr>
        <p:txBody>
          <a:bodyPr/>
          <a:lstStyle/>
          <a:p>
            <a:r>
              <a:rPr lang="ru-RU" dirty="0" smtClean="0"/>
              <a:t>Выводы: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825128"/>
            <a:ext cx="10157354" cy="53470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Достоинства:</a:t>
            </a:r>
          </a:p>
          <a:p>
            <a:r>
              <a:rPr lang="ru-RU" dirty="0" smtClean="0"/>
              <a:t>Круговая ВПП (бесконечная) даёт возможность взлетать и осуществлять посадку сразу нескольким самолётам, без использования дополнительных ВПП. </a:t>
            </a:r>
          </a:p>
          <a:p>
            <a:r>
              <a:rPr lang="ru-RU" dirty="0" smtClean="0"/>
              <a:t>Так как ВПП широкая и бесконечная, то можно осуществлять взлёт и посадку воздушным бортам различных моделей .  </a:t>
            </a:r>
          </a:p>
          <a:p>
            <a:r>
              <a:rPr lang="ru-RU" dirty="0" smtClean="0"/>
              <a:t>Уменьшается уровень звука самолётов в окружающую среду.</a:t>
            </a:r>
          </a:p>
          <a:p>
            <a:r>
              <a:rPr lang="ru-RU" dirty="0" smtClean="0"/>
              <a:t>Уменьшается влияние бокового ветра при взлёте и посадке.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smtClean="0"/>
              <a:t>Недостатки:</a:t>
            </a:r>
          </a:p>
          <a:p>
            <a:r>
              <a:rPr lang="ru-RU" dirty="0" smtClean="0"/>
              <a:t>Широкую полосу и с </a:t>
            </a:r>
            <a:r>
              <a:rPr lang="en-US" dirty="0" smtClean="0"/>
              <a:t>U</a:t>
            </a:r>
            <a:r>
              <a:rPr lang="ru-RU" dirty="0" smtClean="0"/>
              <a:t>-образными углами (30</a:t>
            </a:r>
            <a:r>
              <a:rPr lang="ru-RU" sz="2000" dirty="0"/>
              <a:t> </a:t>
            </a:r>
            <a:r>
              <a:rPr lang="ru-RU" sz="2000" dirty="0" smtClean="0"/>
              <a:t>градусов к центру полосы)</a:t>
            </a:r>
            <a:r>
              <a:rPr lang="ru-RU" dirty="0" smtClean="0"/>
              <a:t> по обе стороны от ВПП </a:t>
            </a:r>
            <a:r>
              <a:rPr lang="en-US" dirty="0" smtClean="0"/>
              <a:t> </a:t>
            </a:r>
            <a:r>
              <a:rPr lang="ru-RU" dirty="0" smtClean="0"/>
              <a:t>необходимо делать, потому что из-за суровых климатических условий возможны заносы самолётов.</a:t>
            </a:r>
          </a:p>
          <a:p>
            <a:r>
              <a:rPr lang="ru-RU" dirty="0" smtClean="0"/>
              <a:t>Дорогой (с точки зрения финансов) проект.</a:t>
            </a:r>
          </a:p>
          <a:p>
            <a:r>
              <a:rPr lang="ru-RU" dirty="0" smtClean="0"/>
              <a:t>Недостатки возможно появятся, если знать какие самолёты будут совершать взлёт и посадку в Аэрокосмическом порту</a:t>
            </a:r>
            <a:r>
              <a:rPr lang="ru-RU" dirty="0"/>
              <a:t> </a:t>
            </a:r>
            <a:r>
              <a:rPr lang="ru-RU" dirty="0" smtClean="0"/>
              <a:t>и  сделать более точные конструкторские  расчёты.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48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Аэрокосмический порт и круговая ВПП</a:t>
            </a:r>
            <a:br>
              <a:rPr lang="ru-RU" dirty="0" smtClean="0"/>
            </a:br>
            <a:r>
              <a:rPr lang="ru-RU" sz="2700" dirty="0" smtClean="0"/>
              <a:t>Творческий проект</a:t>
            </a:r>
            <a:endParaRPr lang="ru-RU" sz="27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963" y="1473199"/>
            <a:ext cx="6794324" cy="4604389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636" y="1473200"/>
            <a:ext cx="3453290" cy="46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70" y="76200"/>
            <a:ext cx="11203682" cy="1397000"/>
          </a:xfrm>
        </p:spPr>
        <p:txBody>
          <a:bodyPr/>
          <a:lstStyle/>
          <a:p>
            <a:pPr algn="ctr"/>
            <a:r>
              <a:rPr lang="ru-RU" dirty="0" smtClean="0"/>
              <a:t>Круговая</a:t>
            </a:r>
            <a:br>
              <a:rPr lang="ru-RU" dirty="0" smtClean="0"/>
            </a:br>
            <a:r>
              <a:rPr lang="ru-RU" dirty="0" smtClean="0"/>
              <a:t>взлётно-посадочная полоса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МБОУ СОШ №1 им.М.П.Кочнева г.Нерюнгри, РС(Я)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1370" y="1772816"/>
            <a:ext cx="11089232" cy="480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Что </a:t>
            </a: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бы, если бы взлетные полосы в аэропортах походили на </a:t>
            </a:r>
            <a:r>
              <a:rPr kumimoji="0" lang="ru-RU" sz="2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круговые треки</a:t>
            </a: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Именно такая идея лежит в основе </a:t>
            </a:r>
            <a:r>
              <a:rPr kumimoji="0" lang="ru-RU" sz="2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нашего проекта, </a:t>
            </a: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согласно которому круговые взлетные полосы могут значительно облегчить жизнь авиакомпаний.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Исторически тот </a:t>
            </a: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вид аэропортов, к которому мы привыкли, сформировался в силу строительных возможностей, где основной упор делался на простоту сооружения, а также по причине невысокого уровня развитости самой авиации – самолеты были не настолько мощными и маневренными, для взлетов-посадок им были необходимы прямые и ровные участки. </a:t>
            </a:r>
            <a:endParaRPr kumimoji="0" lang="ru-RU" sz="2400" b="0" i="0" u="none" strike="noStrike" kern="1200" cap="none" spc="10" normalizeH="0" baseline="0" noProof="0" dirty="0" smtClean="0">
              <a:ln>
                <a:noFill/>
              </a:ln>
              <a:solidFill>
                <a:srgbClr val="242F3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2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Однако </a:t>
            </a: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современные условия ставят перед конструкторами уже совершенно другие </a:t>
            </a:r>
            <a:r>
              <a:rPr kumimoji="0" lang="ru-RU" sz="2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задачи</a:t>
            </a:r>
            <a:r>
              <a:rPr kumimoji="0" lang="ru-RU" sz="2400" b="0" i="0" u="none" strike="noStrike" kern="1200" cap="none" spc="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разработке новой модели аэропорта </a:t>
            </a:r>
            <a:r>
              <a:rPr kumimoji="0" lang="ru-RU" sz="2400" b="0" i="0" u="none" strike="noStrike" kern="1200" cap="none" spc="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сделать </a:t>
            </a: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упор на такие </a:t>
            </a:r>
            <a:r>
              <a:rPr kumimoji="0" lang="ru-RU" sz="2400" b="0" i="0" u="none" strike="noStrike" kern="1200" cap="none" spc="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принципы, как малошумность и безопасность для взлётов и посадок.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4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844" y="116632"/>
            <a:ext cx="10157354" cy="708496"/>
          </a:xfrm>
        </p:spPr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МБОУ СОШ №1 им.М.П.Кочнева г.Нерюнгри, РС(Я)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5905" y="620688"/>
            <a:ext cx="11195131" cy="671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sz="20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kumimoji="0" lang="ru-RU" sz="20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взлетная полоса имеет несколько недостатков, и самым большим из них является боковой ветер. Если ветер дует сильно и перпендикулярно направлению полосы, то у самолетов могут быть серьезные проблемы с взлетом и посадкой. При особенно сильном ветре некоторые взлетные полосы закрывают, а самолеты перенаправляют, что вызывает каскад задержек по всей системе.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Если </a:t>
            </a:r>
            <a:r>
              <a:rPr kumimoji="0" lang="ru-RU" sz="20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 взлетная полоса круглая, то в теории </a:t>
            </a:r>
            <a:r>
              <a:rPr kumimoji="0" lang="ru-RU" sz="20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самолёт </a:t>
            </a:r>
            <a:r>
              <a:rPr kumimoji="0" lang="ru-RU" sz="20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 взлетать в </a:t>
            </a:r>
            <a:r>
              <a:rPr kumimoji="0" lang="ru-RU" sz="20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любую</a:t>
            </a:r>
          </a:p>
          <a:p>
            <a:pPr marL="0" marR="0" lvl="0" indent="0" algn="l" defTabSz="12189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сторону. К тому же множество самолетов сможет использовать «Бесконечную </a:t>
            </a:r>
            <a:endParaRPr kumimoji="0" lang="ru-RU" sz="2000" b="0" i="0" u="none" strike="noStrike" kern="1200" cap="none" spc="10" normalizeH="0" baseline="0" noProof="0" dirty="0" smtClean="0">
              <a:ln>
                <a:noFill/>
              </a:ln>
              <a:solidFill>
                <a:srgbClr val="242F3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полосу</a:t>
            </a:r>
            <a:r>
              <a:rPr kumimoji="0" lang="ru-RU" sz="20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одновременно. </a:t>
            </a:r>
            <a:endParaRPr kumimoji="0" lang="ru-RU" sz="2000" b="0" i="0" u="none" strike="noStrike" kern="1200" cap="none" spc="10" normalizeH="0" baseline="0" noProof="0" dirty="0" smtClean="0">
              <a:ln>
                <a:noFill/>
              </a:ln>
              <a:solidFill>
                <a:srgbClr val="242F3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За </a:t>
            </a:r>
            <a:r>
              <a:rPr kumimoji="0" lang="ru-RU" sz="20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счет того, что самолеты смогут садиться с любого направления и взлетать в </a:t>
            </a:r>
            <a:endParaRPr kumimoji="0" lang="ru-RU" sz="2000" b="0" i="0" u="none" strike="noStrike" kern="1200" cap="none" spc="10" normalizeH="0" baseline="0" noProof="0" dirty="0" smtClean="0">
              <a:ln>
                <a:noFill/>
              </a:ln>
              <a:solidFill>
                <a:srgbClr val="242F3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любом </a:t>
            </a:r>
            <a:r>
              <a:rPr kumimoji="0" lang="ru-RU" sz="20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направлении, можно будет избавиться от рисков, связанных с боковыми порывами ветра при посадке. При приземлении пассажиры будут чувствовать только ощущение, которое возникает при повороте самолета в </a:t>
            </a:r>
            <a:r>
              <a:rPr kumimoji="0" lang="ru-RU" sz="20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воздухе.</a:t>
            </a:r>
            <a:r>
              <a:rPr kumimoji="0" lang="ru-RU" sz="2000" b="0" i="0" u="none" strike="noStrike" kern="1200" cap="none" spc="10" normalizeH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Центробежная </a:t>
            </a:r>
            <a:r>
              <a:rPr kumimoji="0" lang="ru-RU" sz="2000" b="0" i="0" u="none" strike="noStrike" kern="1200" cap="none" spc="10" normalizeH="0" baseline="0" noProof="0" dirty="0">
                <a:ln>
                  <a:noFill/>
                </a:ln>
                <a:solidFill>
                  <a:srgbClr val="242F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сила также поможет с торможением самолетов после приземления. </a:t>
            </a:r>
            <a:endParaRPr kumimoji="0" lang="ru-RU" sz="2000" b="0" i="0" u="none" strike="noStrike" kern="1200" cap="none" spc="10" normalizeH="0" baseline="0" noProof="0" dirty="0" smtClean="0">
              <a:ln>
                <a:noFill/>
              </a:ln>
              <a:solidFill>
                <a:srgbClr val="242F3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Аэропорт </a:t>
            </a:r>
            <a:r>
              <a:rPr lang="ru-RU" sz="2000" spc="10" dirty="0">
                <a:solidFill>
                  <a:srgbClr val="242F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20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ульман является запасным Международным аэропортом для полётов в Азию…Если мы построим Аэрокосмический порт , то мы сможем перенаправить потоки пассажиров из Центральной Сибири, вылетающих на Восток. А если в этом  Аэрокосмическом порту создать научно-космическую станцию, то можно пригласить студентов и учёных занимающихся  изучением космического пространства. Благодаря этому мы сможем увеличить экономическое развитие города Нерюнгри.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0796" y="2060848"/>
            <a:ext cx="2091599" cy="139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8" y="76200"/>
            <a:ext cx="10665735" cy="1397000"/>
          </a:xfrm>
        </p:spPr>
        <p:txBody>
          <a:bodyPr rtlCol="0">
            <a:normAutofit fontScale="90000"/>
          </a:bodyPr>
          <a:lstStyle/>
          <a:p>
            <a:pPr algn="just" rt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Круговая взлётно-посадочная полоса</a:t>
            </a:r>
            <a:br>
              <a:rPr lang="ru-RU" dirty="0" smtClean="0"/>
            </a:br>
            <a:r>
              <a:rPr lang="ru-RU" sz="3600" dirty="0" smtClean="0"/>
              <a:t>Творческий проект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4751536"/>
          </a:xfrm>
        </p:spPr>
        <p:txBody>
          <a:bodyPr rtlCol="0">
            <a:normAutofit fontScale="32500" lnSpcReduction="20000"/>
          </a:bodyPr>
          <a:lstStyle/>
          <a:p>
            <a:pPr>
              <a:lnSpc>
                <a:spcPct val="100000"/>
              </a:lnSpc>
              <a:spcBef>
                <a:spcPts val="1066"/>
              </a:spcBef>
              <a:spcAft>
                <a:spcPts val="800"/>
              </a:spcAft>
            </a:pPr>
            <a:r>
              <a:rPr lang="ru-RU" sz="5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Объект</a:t>
            </a:r>
            <a:r>
              <a:rPr lang="ru-RU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круговая взлётно-посадочная полоса</a:t>
            </a:r>
            <a:r>
              <a:rPr lang="ru-RU" sz="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5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66"/>
              </a:spcBef>
              <a:spcAft>
                <a:spcPts val="800"/>
              </a:spcAft>
            </a:pPr>
            <a:r>
              <a:rPr lang="ru-RU" sz="5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Предмет</a:t>
            </a:r>
            <a:r>
              <a:rPr lang="ru-RU" sz="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5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 </a:t>
            </a:r>
            <a:r>
              <a:rPr lang="ru-RU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</a:t>
            </a:r>
            <a:r>
              <a:rPr lang="ru-RU" sz="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Аэрокосмического порта сделанного из </a:t>
            </a:r>
            <a:r>
              <a:rPr lang="ru-RU" sz="5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лего</a:t>
            </a:r>
            <a:r>
              <a:rPr lang="ru-RU" sz="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расположенного в центре круговой ВПП. </a:t>
            </a:r>
            <a:endParaRPr lang="ru-RU" sz="5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66"/>
              </a:spcBef>
              <a:spcAft>
                <a:spcPts val="800"/>
              </a:spcAft>
            </a:pPr>
            <a:r>
              <a:rPr lang="ru-RU" sz="5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Гипотеза</a:t>
            </a:r>
            <a:r>
              <a:rPr lang="ru-RU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если мы спроектируем круговою взлётно-посадочную полосу, то получим </a:t>
            </a:r>
            <a:r>
              <a:rPr lang="ru-RU" sz="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малошумную </a:t>
            </a:r>
            <a:r>
              <a:rPr lang="ru-RU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более безопасную </a:t>
            </a:r>
            <a:r>
              <a:rPr lang="ru-RU" sz="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 полосу для региона Крайнего севера.</a:t>
            </a:r>
            <a:endParaRPr lang="ru-RU" sz="5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1066"/>
              </a:spcBef>
              <a:spcAft>
                <a:spcPts val="800"/>
              </a:spcAft>
            </a:pPr>
            <a:r>
              <a:rPr lang="ru-RU" sz="5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Новизна</a:t>
            </a:r>
            <a:r>
              <a:rPr lang="ru-RU" sz="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бесконечная ВПП, </a:t>
            </a:r>
            <a:r>
              <a:rPr lang="ru-RU" sz="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Аэрокосмический </a:t>
            </a:r>
            <a:r>
              <a:rPr lang="ru-RU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 </a:t>
            </a:r>
            <a:r>
              <a:rPr lang="ru-RU" sz="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расположенный в её центре.</a:t>
            </a:r>
            <a:endParaRPr lang="ru-RU" sz="5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66"/>
              </a:spcBef>
              <a:spcAft>
                <a:spcPts val="800"/>
              </a:spcAft>
            </a:pPr>
            <a:r>
              <a:rPr lang="ru-RU" sz="5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Цель</a:t>
            </a:r>
            <a:r>
              <a:rPr lang="ru-RU" sz="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спроектировать круговою взлётно-посадочную полосу  </a:t>
            </a:r>
            <a:r>
              <a:rPr lang="ru-RU" sz="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вокруг  модели Аэрокосмического порта сделанного из </a:t>
            </a:r>
            <a:r>
              <a:rPr lang="ru-RU" sz="5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лего</a:t>
            </a:r>
            <a:r>
              <a:rPr lang="ru-RU" sz="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5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ru-RU" sz="49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Задачи:</a:t>
            </a:r>
          </a:p>
          <a:p>
            <a:pPr marL="769545" lvl="1" indent="-342900">
              <a:lnSpc>
                <a:spcPct val="107000"/>
              </a:lnSpc>
              <a:buClr>
                <a:srgbClr val="70AD47">
                  <a:lumMod val="50000"/>
                </a:srgbClr>
              </a:buClr>
              <a:buFont typeface="+mj-lt"/>
              <a:buAutoNum type="arabicPeriod"/>
            </a:pPr>
            <a:r>
              <a:rPr lang="ru-RU" sz="49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Сделать анализ существующих круговых </a:t>
            </a:r>
            <a:r>
              <a:rPr lang="ru-RU" sz="49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ВПП. </a:t>
            </a:r>
            <a:endParaRPr lang="ru-RU" sz="49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9545" lvl="1" indent="-342900">
              <a:lnSpc>
                <a:spcPct val="107000"/>
              </a:lnSpc>
              <a:buClr>
                <a:srgbClr val="70AD47">
                  <a:lumMod val="50000"/>
                </a:srgbClr>
              </a:buClr>
              <a:buFont typeface="+mj-lt"/>
              <a:buAutoNum type="arabicPeriod"/>
            </a:pPr>
            <a:r>
              <a:rPr lang="ru-RU" sz="49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Используя модель Аэрокосмического порта сделать необходимые расчёты, начертить круговую ВПП  и её сигнальную разметку.</a:t>
            </a:r>
            <a:endParaRPr lang="ru-RU" sz="4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9545" lvl="1" indent="-342900">
              <a:lnSpc>
                <a:spcPct val="107000"/>
              </a:lnSpc>
              <a:spcAft>
                <a:spcPts val="800"/>
              </a:spcAft>
              <a:buClr>
                <a:srgbClr val="70AD47">
                  <a:lumMod val="50000"/>
                </a:srgbClr>
              </a:buClr>
              <a:buFont typeface="+mj-lt"/>
              <a:buAutoNum type="arabicPeriod"/>
            </a:pPr>
            <a:r>
              <a:rPr lang="ru-RU" sz="49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Выявить достоинства и недостатки сделанного проекта.</a:t>
            </a:r>
            <a:endParaRPr lang="ru-RU" sz="4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>
              <a:lnSpc>
                <a:spcPct val="100000"/>
              </a:lnSpc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dirty="0" smtClean="0"/>
              <a:t>МБОУ СОШ №1 </a:t>
            </a:r>
            <a:r>
              <a:rPr lang="ru-RU" dirty="0" err="1" smtClean="0"/>
              <a:t>им.М.П.Кочнева</a:t>
            </a:r>
            <a:r>
              <a:rPr lang="ru-RU" dirty="0" smtClean="0"/>
              <a:t> </a:t>
            </a:r>
            <a:r>
              <a:rPr lang="ru-RU" dirty="0" err="1" smtClean="0"/>
              <a:t>г.Нерюнгри</a:t>
            </a:r>
            <a:r>
              <a:rPr lang="ru-RU" dirty="0" smtClean="0"/>
              <a:t>, РС(Я)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380" y="3349188"/>
            <a:ext cx="3231141" cy="23910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29581" y="5744748"/>
            <a:ext cx="5347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Аэропорт </a:t>
            </a:r>
            <a:r>
              <a:rPr lang="ru-RU" sz="1800" spc="10" dirty="0" err="1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Шоуду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принадлежит и управляется компанией </a:t>
            </a:r>
            <a:r>
              <a:rPr lang="ru-RU" sz="1800" spc="10" dirty="0" err="1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Beijing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spc="10" dirty="0" err="1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Capital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spc="10" dirty="0" err="1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97" y="1999384"/>
            <a:ext cx="5400600" cy="5949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030" y="-1"/>
            <a:ext cx="3844087" cy="288146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129717" y="2936277"/>
            <a:ext cx="3600400" cy="377370"/>
          </a:xfrm>
        </p:spPr>
        <p:txBody>
          <a:bodyPr>
            <a:noAutofit/>
          </a:bodyPr>
          <a:lstStyle/>
          <a:p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Аэропорт Лион-</a:t>
            </a:r>
            <a:r>
              <a:rPr lang="ru-RU" sz="1800" spc="10" dirty="0" err="1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Сент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Экзюпери</a:t>
            </a:r>
            <a:endParaRPr lang="ru-RU" sz="180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53" y="3082932"/>
            <a:ext cx="4166282" cy="31247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3772" y="-120401"/>
            <a:ext cx="11521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ED7D31">
                    <a:lumMod val="50000"/>
                  </a:srgbClr>
                </a:solidFill>
                <a:ea typeface="+mj-ea"/>
                <a:cs typeface="+mj-cs"/>
              </a:rPr>
              <a:t>Аэропорты с круговыми ВПП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8249" y="6216135"/>
            <a:ext cx="4322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Творческий проект «Круговая ВПП».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43" y="3074441"/>
            <a:ext cx="4166282" cy="31247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030" y="0"/>
            <a:ext cx="3844087" cy="288146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1720" y="2540588"/>
            <a:ext cx="6446828" cy="5188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Круговая ВПП спроектирована </a:t>
            </a:r>
            <a:r>
              <a:rPr lang="ru-RU" sz="1800" spc="10" dirty="0" err="1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Хессилинком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его </a:t>
            </a:r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командой Аэрокосмического</a:t>
            </a:r>
            <a:r>
              <a:rPr lang="ru-RU" dirty="0" smtClean="0"/>
              <a:t> </a:t>
            </a:r>
            <a:r>
              <a:rPr lang="ru-RU" sz="19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центра</a:t>
            </a:r>
            <a:r>
              <a:rPr lang="ru-RU" dirty="0" smtClean="0"/>
              <a:t> </a:t>
            </a:r>
            <a:r>
              <a:rPr lang="ru-RU" sz="19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Нидерландов</a:t>
            </a:r>
            <a:endParaRPr lang="ru-RU" sz="190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951" y="556196"/>
            <a:ext cx="3361905" cy="2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6252" y="24497"/>
            <a:ext cx="4973041" cy="512064"/>
          </a:xfrm>
        </p:spPr>
        <p:txBody>
          <a:bodyPr/>
          <a:lstStyle/>
          <a:p>
            <a:r>
              <a:rPr lang="ru-RU" sz="2500" b="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Круговая ВПП</a:t>
            </a:r>
            <a:endParaRPr lang="ru-RU" sz="2500" b="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34372" y="52316"/>
            <a:ext cx="6454453" cy="776721"/>
          </a:xfrm>
        </p:spPr>
        <p:txBody>
          <a:bodyPr/>
          <a:lstStyle/>
          <a:p>
            <a:r>
              <a:rPr lang="ru-RU" sz="2500" b="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Модель аэрокосмического порта  с круговой ВПП</a:t>
            </a:r>
            <a:endParaRPr lang="ru-RU" sz="2500" b="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dirty="0" smtClean="0"/>
              <a:t>МБОУ СОШ №1 </a:t>
            </a:r>
            <a:r>
              <a:rPr lang="ru-RU" dirty="0" err="1" smtClean="0"/>
              <a:t>им.М.П.Кочнева</a:t>
            </a:r>
            <a:r>
              <a:rPr lang="ru-RU" dirty="0" smtClean="0"/>
              <a:t> </a:t>
            </a:r>
            <a:r>
              <a:rPr lang="ru-RU" dirty="0" err="1" smtClean="0"/>
              <a:t>г.Нерюнгри</a:t>
            </a:r>
            <a:r>
              <a:rPr lang="ru-RU" dirty="0" smtClean="0"/>
              <a:t>, РС(Я)</a:t>
            </a:r>
            <a:endParaRPr lang="ru-RU" dirty="0"/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7826772" y="5749526"/>
            <a:ext cx="1689528" cy="484692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b="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3716" y="374828"/>
            <a:ext cx="45365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убедиться в правильности своих </a:t>
            </a:r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предполагаемых расчётов я воспользовался, компьютерным моделированием, 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взяв за основу </a:t>
            </a:r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 </a:t>
            </a:r>
            <a:r>
              <a:rPr lang="ru-RU" sz="1800" spc="10" dirty="0" err="1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авиасимулятора</a:t>
            </a:r>
            <a:r>
              <a:rPr lang="ru-RU" sz="1800" spc="10" dirty="0" smtClean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показывающего возможность взлёта и посадки  на круговую ВПП</a:t>
            </a:r>
            <a:r>
              <a:rPr lang="ru-RU" sz="1800" spc="10" dirty="0">
                <a:solidFill>
                  <a:srgbClr val="242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Круговая взлетная полоса должна иметь небольшой уклон к центру с обеих сторон ВПП, во избежание заносов на поворотах. Диаметр составит 3,6 км, а длина окружности – 11,3 км.</a:t>
            </a:r>
            <a:r>
              <a:rPr lang="ru-RU" sz="1800" dirty="0"/>
              <a:t> </a:t>
            </a:r>
            <a:endParaRPr lang="ru-RU" sz="180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Текст 4"/>
          <p:cNvSpPr txBox="1">
            <a:spLocks/>
          </p:cNvSpPr>
          <p:nvPr/>
        </p:nvSpPr>
        <p:spPr>
          <a:xfrm>
            <a:off x="10221109" y="3667283"/>
            <a:ext cx="1659373" cy="1849950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b="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Текст 4"/>
          <p:cNvSpPr txBox="1">
            <a:spLocks/>
          </p:cNvSpPr>
          <p:nvPr/>
        </p:nvSpPr>
        <p:spPr>
          <a:xfrm>
            <a:off x="10498996" y="3425243"/>
            <a:ext cx="1424527" cy="2324283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b="0" spc="10" dirty="0">
              <a:solidFill>
                <a:srgbClr val="242F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322" y="831112"/>
            <a:ext cx="6052697" cy="3606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342" y="4545710"/>
            <a:ext cx="3301774" cy="1886728"/>
          </a:xfrm>
          <a:prstGeom prst="rect">
            <a:avLst/>
          </a:prstGeom>
        </p:spPr>
      </p:pic>
      <p:pic>
        <p:nvPicPr>
          <p:cNvPr id="4" name="10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780" y="3470642"/>
            <a:ext cx="4976812" cy="2798763"/>
          </a:xfrm>
        </p:spPr>
      </p:pic>
    </p:spTree>
    <p:extLst>
      <p:ext uri="{BB962C8B-B14F-4D97-AF65-F5344CB8AC3E}">
        <p14:creationId xmlns:p14="http://schemas.microsoft.com/office/powerpoint/2010/main" val="30475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Проектирование круговой ВПП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8" y="1460176"/>
            <a:ext cx="10157354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Взлётно-посадочная полоса (сокр. ВПП) — часть аэродрома, входящая в качестве рабочей площади в состав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лётной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полосы.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МБОУ СОШ №1 им.Кочнева г.Нерюнгри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788" y="2178194"/>
            <a:ext cx="5256584" cy="15552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0803" y="1953596"/>
            <a:ext cx="5483860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7307" y="3729331"/>
            <a:ext cx="1000478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Посадка является завершающим этапом полёта и представляет собой замедленное движение самолета с высоты 25 м до полной остановки после пробега по земле. Посадка самолета, как правило, состоит из следующих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этапов: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планирования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(снижения);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выравнивания;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выдерживания;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приземления (парашютирования);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пробега.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798066"/>
          </a:xfrm>
        </p:spPr>
        <p:txBody>
          <a:bodyPr/>
          <a:lstStyle/>
          <a:p>
            <a:r>
              <a:rPr lang="ru-RU" dirty="0" smtClean="0"/>
              <a:t>Расчёты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20" y="1433972"/>
            <a:ext cx="6710993" cy="3528392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7154698" y="1890601"/>
                <a:ext cx="22775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ш.пол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698" y="1890601"/>
                <a:ext cx="227754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7154698" y="1406265"/>
                <a:ext cx="2128018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внут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1,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7км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698" y="1406265"/>
                <a:ext cx="2128018" cy="495649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7154598" y="961592"/>
                <a:ext cx="21873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внеш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1,8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км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598" y="961592"/>
                <a:ext cx="2187329" cy="461665"/>
              </a:xfrm>
              <a:prstGeom prst="rect">
                <a:avLst/>
              </a:prstGeom>
              <a:blipFill>
                <a:blip r:embed="rId5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7154698" y="2407889"/>
                <a:ext cx="20238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впп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6км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698" y="2407889"/>
                <a:ext cx="202388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7154698" y="3294885"/>
                <a:ext cx="351474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рад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3,6км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698" y="3294885"/>
                <a:ext cx="3514745" cy="461665"/>
              </a:xfrm>
              <a:prstGeom prst="rect">
                <a:avLst/>
              </a:prstGeom>
              <a:blipFill>
                <a:blip r:embed="rId7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7154698" y="2769667"/>
                <a:ext cx="35443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=11,3км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698" y="2769667"/>
                <a:ext cx="354430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7167817" y="3810322"/>
                <a:ext cx="410684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𝞿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рад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2∗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57,3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ru-RU" dirty="0" smtClean="0"/>
                  <a:t>=</a:t>
                </a:r>
                <a:endParaRPr lang="ru-RU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817" y="3810322"/>
                <a:ext cx="4106845" cy="461665"/>
              </a:xfrm>
              <a:prstGeom prst="rect">
                <a:avLst/>
              </a:prstGeom>
              <a:blipFill>
                <a:blip r:embed="rId9"/>
                <a:stretch>
                  <a:fillRect l="-593" t="-10526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7246540" y="4359313"/>
                <a:ext cx="1267599" cy="502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76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540" y="4359313"/>
                <a:ext cx="1267599" cy="502061"/>
              </a:xfrm>
              <a:prstGeom prst="rect">
                <a:avLst/>
              </a:prstGeom>
              <a:blipFill>
                <a:blip r:embed="rId10"/>
                <a:stretch>
                  <a:fillRect l="-2885" b="-121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7259230" y="4861374"/>
                <a:ext cx="341021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ru-RU" dirty="0" smtClean="0"/>
                  <a:t>-</a:t>
                </a:r>
                <a:endParaRPr lang="ru-RU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230" y="4861374"/>
                <a:ext cx="3410213" cy="461665"/>
              </a:xfrm>
              <a:prstGeom prst="rect">
                <a:avLst/>
              </a:prstGeom>
              <a:blipFill>
                <a:blip r:embed="rId11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8416903" y="4844437"/>
                <a:ext cx="13354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76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ru-RU" dirty="0" smtClean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903" y="4844437"/>
                <a:ext cx="1335494" cy="461665"/>
              </a:xfrm>
              <a:prstGeom prst="rect">
                <a:avLst/>
              </a:prstGeom>
              <a:blipFill>
                <a:blip r:embed="rId12"/>
                <a:stretch>
                  <a:fillRect l="-1370" t="-10667" b="-3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 стрелкой 19"/>
          <p:cNvCxnSpPr>
            <a:stCxn id="17" idx="1"/>
          </p:cNvCxnSpPr>
          <p:nvPr/>
        </p:nvCxnSpPr>
        <p:spPr>
          <a:xfrm flipH="1" flipV="1">
            <a:off x="6454452" y="2121433"/>
            <a:ext cx="804778" cy="2970774"/>
          </a:xfrm>
          <a:prstGeom prst="straightConnector1">
            <a:avLst/>
          </a:prstGeom>
          <a:ln w="1905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10177193" y="3756550"/>
                <a:ext cx="11544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114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193" y="3756550"/>
                <a:ext cx="1154419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Объект 4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20" y="1436153"/>
            <a:ext cx="671099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736" y="116632"/>
            <a:ext cx="10157354" cy="780504"/>
          </a:xfrm>
        </p:spPr>
        <p:txBody>
          <a:bodyPr/>
          <a:lstStyle/>
          <a:p>
            <a:r>
              <a:rPr lang="ru-RU" dirty="0" smtClean="0"/>
              <a:t>Сигнальная разметка ВПП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754" y="869705"/>
            <a:ext cx="4973041" cy="512064"/>
          </a:xfrm>
        </p:spPr>
        <p:txBody>
          <a:bodyPr/>
          <a:lstStyle/>
          <a:p>
            <a:r>
              <a:rPr lang="ru-RU" dirty="0" smtClean="0"/>
              <a:t>Прямая ВПП</a:t>
            </a:r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359" y="1505283"/>
            <a:ext cx="5051365" cy="350789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910892"/>
            <a:ext cx="4973041" cy="512064"/>
          </a:xfrm>
        </p:spPr>
        <p:txBody>
          <a:bodyPr/>
          <a:lstStyle/>
          <a:p>
            <a:r>
              <a:rPr lang="ru-RU" dirty="0" smtClean="0"/>
              <a:t>Круговая ВПП</a:t>
            </a:r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1918" y="1505282"/>
            <a:ext cx="4677342" cy="3507893"/>
          </a:xfr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МБОУ СОШ №1 им.М.П.Кочнева г.Нерюнгри, РС(Я)</a:t>
            </a:r>
            <a:endParaRPr lang="ru-RU" dirty="0"/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405780" y="5117184"/>
            <a:ext cx="5895842" cy="1283617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AutoNum type="arabicPeriod"/>
            </a:pPr>
            <a:r>
              <a:rPr lang="ru-RU" sz="1400" b="0" dirty="0" smtClean="0"/>
              <a:t>Граница ВВП. Её ширина определяется количеством этих линий </a:t>
            </a:r>
          </a:p>
          <a:p>
            <a:pPr marL="228600" indent="-228600">
              <a:buAutoNum type="arabicPeriod"/>
            </a:pPr>
            <a:r>
              <a:rPr lang="ru-RU" sz="1400" b="0" dirty="0"/>
              <a:t> </a:t>
            </a:r>
            <a:r>
              <a:rPr lang="ru-RU" sz="1400" b="0" dirty="0" smtClean="0"/>
              <a:t>Маркированный номер Аэропорта Чульман 08/28</a:t>
            </a:r>
          </a:p>
          <a:p>
            <a:pPr marL="228600" indent="-228600">
              <a:buAutoNum type="arabicPeriod"/>
            </a:pPr>
            <a:r>
              <a:rPr lang="ru-RU" sz="1400" b="0" dirty="0"/>
              <a:t> </a:t>
            </a:r>
            <a:r>
              <a:rPr lang="ru-RU" sz="1400" b="0" dirty="0" smtClean="0"/>
              <a:t>Зона приземления.</a:t>
            </a:r>
          </a:p>
          <a:p>
            <a:pPr marL="228600" indent="-228600">
              <a:buAutoNum type="arabicPeriod"/>
            </a:pPr>
            <a:r>
              <a:rPr lang="ru-RU" sz="1400" b="0" dirty="0"/>
              <a:t> </a:t>
            </a:r>
            <a:r>
              <a:rPr lang="ru-RU" sz="1400" b="0" dirty="0" smtClean="0"/>
              <a:t>Отметки фиксированного расстояния. Служат помощью пилотам при посадке.</a:t>
            </a:r>
            <a:endParaRPr lang="ru-RU" sz="1400" b="0" dirty="0"/>
          </a:p>
        </p:txBody>
      </p:sp>
      <p:sp>
        <p:nvSpPr>
          <p:cNvPr id="19" name="Выноска 1 18"/>
          <p:cNvSpPr/>
          <p:nvPr/>
        </p:nvSpPr>
        <p:spPr>
          <a:xfrm>
            <a:off x="7015992" y="5095501"/>
            <a:ext cx="428744" cy="368048"/>
          </a:xfrm>
          <a:prstGeom prst="borderCallout1">
            <a:avLst>
              <a:gd name="adj1" fmla="val 18750"/>
              <a:gd name="adj2" fmla="val -8333"/>
              <a:gd name="adj3" fmla="val -655423"/>
              <a:gd name="adj4" fmla="val 44761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0" name="Выноска 1 19"/>
          <p:cNvSpPr/>
          <p:nvPr/>
        </p:nvSpPr>
        <p:spPr>
          <a:xfrm>
            <a:off x="8317874" y="5117184"/>
            <a:ext cx="899197" cy="368048"/>
          </a:xfrm>
          <a:prstGeom prst="borderCallout1">
            <a:avLst>
              <a:gd name="adj1" fmla="val 18750"/>
              <a:gd name="adj2" fmla="val -8333"/>
              <a:gd name="adj3" fmla="val -658650"/>
              <a:gd name="adj4" fmla="val -91159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 </a:t>
            </a:r>
            <a:r>
              <a:rPr lang="ru-RU" sz="1200" dirty="0" smtClean="0"/>
              <a:t>08/28</a:t>
            </a:r>
            <a:endParaRPr lang="ru-RU" dirty="0"/>
          </a:p>
        </p:txBody>
      </p:sp>
      <p:sp>
        <p:nvSpPr>
          <p:cNvPr id="21" name="Выноска 1 20"/>
          <p:cNvSpPr/>
          <p:nvPr/>
        </p:nvSpPr>
        <p:spPr>
          <a:xfrm>
            <a:off x="9766820" y="5125191"/>
            <a:ext cx="428744" cy="368048"/>
          </a:xfrm>
          <a:prstGeom prst="borderCallout1">
            <a:avLst>
              <a:gd name="adj1" fmla="val 18750"/>
              <a:gd name="adj2" fmla="val -8333"/>
              <a:gd name="adj3" fmla="val -561853"/>
              <a:gd name="adj4" fmla="val 24418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22" name="Выноска 1 21"/>
          <p:cNvSpPr/>
          <p:nvPr/>
        </p:nvSpPr>
        <p:spPr>
          <a:xfrm>
            <a:off x="10744346" y="5117184"/>
            <a:ext cx="428744" cy="368048"/>
          </a:xfrm>
          <a:prstGeom prst="borderCallout1">
            <a:avLst>
              <a:gd name="adj1" fmla="val 18750"/>
              <a:gd name="adj2" fmla="val -8333"/>
              <a:gd name="adj3" fmla="val -616705"/>
              <a:gd name="adj4" fmla="val 86308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0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&quot;День открытых дверей в классе&quot;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5976420_TF03460507.potx" id="{8CAEB682-77FC-48E6-8096-ACAA76022EB9}" vid="{16ED71BE-33C8-4C00-95DF-D4E9B7080364}"/>
    </a:ext>
  </a:extLst>
</a:theme>
</file>

<file path=ppt/theme/theme2.xml><?xml version="1.0" encoding="utf-8"?>
<a:theme xmlns:a="http://schemas.openxmlformats.org/drawingml/2006/main" name="1_Презентация &quot;День открытых дверей в классе&quot;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5976420_TF03460507.potx" id="{8CAEB682-77FC-48E6-8096-ACAA76022EB9}" vid="{16ED71BE-33C8-4C00-95DF-D4E9B7080364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“День открытых дверей в классе”</Template>
  <TotalTime>20399</TotalTime>
  <Words>1673</Words>
  <Application>Microsoft Office PowerPoint</Application>
  <PresentationFormat>Произвольный</PresentationFormat>
  <Paragraphs>386</Paragraphs>
  <Slides>15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Презентация "День открытых дверей в классе"</vt:lpstr>
      <vt:lpstr>1_Презентация "День открытых дверей в классе"</vt:lpstr>
      <vt:lpstr>Круговая  взлётно-посадочная полоса</vt:lpstr>
      <vt:lpstr>Круговая взлётно-посадочная полоса</vt:lpstr>
      <vt:lpstr>Актуальность</vt:lpstr>
      <vt:lpstr>  Круговая взлётно-посадочная полоса Творческий проект</vt:lpstr>
      <vt:lpstr>Аэропорт Лион-Сент - Экзюпери</vt:lpstr>
      <vt:lpstr>Презентация PowerPoint</vt:lpstr>
      <vt:lpstr>Проектирование круговой ВПП</vt:lpstr>
      <vt:lpstr>Расчёты</vt:lpstr>
      <vt:lpstr>Сигнальная разметка ВПП</vt:lpstr>
      <vt:lpstr>Боковой ветер</vt:lpstr>
      <vt:lpstr>Боковой ветер</vt:lpstr>
      <vt:lpstr>Звуковая волна</vt:lpstr>
      <vt:lpstr>Звуковая волна</vt:lpstr>
      <vt:lpstr>Выводы:</vt:lpstr>
      <vt:lpstr>Аэрокосмический порт и круговая ВПП Творческий проект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открытых дверей</dc:title>
  <dc:creator>304</dc:creator>
  <cp:lastModifiedBy>Надежда Пронская</cp:lastModifiedBy>
  <cp:revision>149</cp:revision>
  <dcterms:created xsi:type="dcterms:W3CDTF">2021-11-07T02:27:58Z</dcterms:created>
  <dcterms:modified xsi:type="dcterms:W3CDTF">2022-04-15T11:03:50Z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