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256" r:id="rId2"/>
    <p:sldId id="307" r:id="rId3"/>
    <p:sldId id="306" r:id="rId4"/>
    <p:sldId id="305" r:id="rId5"/>
    <p:sldId id="303" r:id="rId6"/>
    <p:sldId id="262" r:id="rId7"/>
    <p:sldId id="302" r:id="rId8"/>
    <p:sldId id="318" r:id="rId9"/>
    <p:sldId id="310" r:id="rId10"/>
    <p:sldId id="311" r:id="rId11"/>
    <p:sldId id="309" r:id="rId12"/>
    <p:sldId id="312" r:id="rId13"/>
    <p:sldId id="301" r:id="rId14"/>
    <p:sldId id="314" r:id="rId15"/>
    <p:sldId id="315" r:id="rId16"/>
    <p:sldId id="316" r:id="rId17"/>
    <p:sldId id="317" r:id="rId18"/>
    <p:sldId id="289" r:id="rId19"/>
    <p:sldId id="320" r:id="rId20"/>
    <p:sldId id="283" r:id="rId21"/>
    <p:sldId id="29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7DEE9-CDC8-4FCE-98E6-0822AC651E9E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E7906-7AAA-4A46-A598-7E64CDD809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217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7E7906-7AAA-4A46-A598-7E64CDD80989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260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B5DA9-DFD3-4012-8B12-19A02D0D4F8F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95EF7B6-A1BC-4215-BBC5-F3A17EDA23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B5DA9-DFD3-4012-8B12-19A02D0D4F8F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F7B6-A1BC-4215-BBC5-F3A17EDA23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B5DA9-DFD3-4012-8B12-19A02D0D4F8F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F7B6-A1BC-4215-BBC5-F3A17EDA23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2437357-F557-43E4-803B-BEDE69456EE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73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B5DA9-DFD3-4012-8B12-19A02D0D4F8F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95EF7B6-A1BC-4215-BBC5-F3A17EDA23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B5DA9-DFD3-4012-8B12-19A02D0D4F8F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F7B6-A1BC-4215-BBC5-F3A17EDA239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B5DA9-DFD3-4012-8B12-19A02D0D4F8F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F7B6-A1BC-4215-BBC5-F3A17EDA23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B5DA9-DFD3-4012-8B12-19A02D0D4F8F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95EF7B6-A1BC-4215-BBC5-F3A17EDA239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B5DA9-DFD3-4012-8B12-19A02D0D4F8F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F7B6-A1BC-4215-BBC5-F3A17EDA23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B5DA9-DFD3-4012-8B12-19A02D0D4F8F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F7B6-A1BC-4215-BBC5-F3A17EDA23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B5DA9-DFD3-4012-8B12-19A02D0D4F8F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F7B6-A1BC-4215-BBC5-F3A17EDA239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B5DA9-DFD3-4012-8B12-19A02D0D4F8F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EF7B6-A1BC-4215-BBC5-F3A17EDA239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4BB5DA9-DFD3-4012-8B12-19A02D0D4F8F}" type="datetimeFigureOut">
              <a:rPr lang="ru-RU" smtClean="0"/>
              <a:t>29.10.2016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95EF7B6-A1BC-4215-BBC5-F3A17EDA239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7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458200" cy="3240360"/>
          </a:xfrm>
        </p:spPr>
        <p:txBody>
          <a:bodyPr>
            <a:noAutofit/>
          </a:bodyPr>
          <a:lstStyle/>
          <a:p>
            <a:pPr algn="ctr"/>
            <a:endParaRPr lang="ru-RU" sz="4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«Применение распределительного свойства умножения».</a:t>
            </a:r>
            <a:endParaRPr lang="ru-RU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260648"/>
            <a:ext cx="235282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20.11.15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0027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№3,4,5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4784725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Число, содержащее целую и дробную части, называют смешанным</a:t>
            </a:r>
            <a:r>
              <a:rPr lang="ru-RU" b="1" dirty="0" smtClean="0"/>
              <a:t>.</a:t>
            </a:r>
          </a:p>
          <a:p>
            <a:endParaRPr lang="ru-RU" b="1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b="1" dirty="0" smtClean="0"/>
              <a:t>Чтобы перевести обыкновенную дробь в           десятичную надо: числитель дроби    разделить на знаменатель дроби</a:t>
            </a:r>
          </a:p>
          <a:p>
            <a:endParaRPr lang="ru-RU" b="1" dirty="0" smtClean="0"/>
          </a:p>
          <a:p>
            <a:r>
              <a:rPr lang="ru-RU" b="1" dirty="0" smtClean="0"/>
              <a:t>Чтобы </a:t>
            </a:r>
            <a:r>
              <a:rPr lang="ru-RU" b="1" dirty="0"/>
              <a:t>умножить дробь на дробь, надо:1) найти произведение числителей и произведение знаменателей этих дробей; 2) первое произведение записать числителем, а второе - знаменателем.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82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№ 6,7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buNone/>
            </a:pPr>
            <a:r>
              <a:rPr lang="ru-RU" b="1" dirty="0"/>
              <a:t>Чтобы найти дробь от числа, нужно умножить число на эту дробь</a:t>
            </a:r>
            <a:r>
              <a:rPr lang="ru-RU" b="1" dirty="0" smtClean="0"/>
              <a:t>.</a:t>
            </a:r>
          </a:p>
          <a:p>
            <a:pPr marL="0" indent="0">
              <a:lnSpc>
                <a:spcPct val="107000"/>
              </a:lnSpc>
              <a:buNone/>
            </a:pPr>
            <a:endParaRPr lang="ru-RU" dirty="0"/>
          </a:p>
          <a:p>
            <a:pPr marL="0" indent="0">
              <a:lnSpc>
                <a:spcPct val="107000"/>
              </a:lnSpc>
              <a:buNone/>
            </a:pPr>
            <a:r>
              <a:rPr lang="ru-RU" b="1" dirty="0"/>
              <a:t>Чтобы найти несколько процентов от числа, нужно проценты перевести в обыкновенную или десятичную дробь и умножить число на эту дробь.</a:t>
            </a:r>
            <a:endParaRPr lang="ru-RU" dirty="0"/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243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№8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Распределительное свойство умножения. Чтобы умножить разность на число, можно умножить на это число уменьшаемое и вычитаемое и из первого произведения вычесть второе. Чтобы умножить сумму на число, можно умножить на это число каждое слагаемое и сложить получившиеся произведения.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055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528" y="332656"/>
            <a:ext cx="8424936" cy="612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40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528" y="764704"/>
            <a:ext cx="8371655" cy="54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49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457200"/>
            <a:ext cx="8686800" cy="5780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77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457200"/>
            <a:ext cx="8686799" cy="5996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684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1277" y="457200"/>
            <a:ext cx="8515672" cy="5924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65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0033CC"/>
                </a:solidFill>
                <a:latin typeface="Georgia" pitchFamily="18" charset="0"/>
              </a:rPr>
              <a:t>Ответы </a:t>
            </a:r>
            <a:endParaRPr lang="ru-RU" sz="3200" b="1" i="1" dirty="0">
              <a:solidFill>
                <a:srgbClr val="0033CC"/>
              </a:solidFill>
              <a:latin typeface="Georgia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351" name="Group 39"/>
              <p:cNvGraphicFramePr>
                <a:graphicFrameLocks noGrp="1"/>
              </p:cNvGraphicFramePr>
              <p:nvPr>
                <p:ph type="tbl" idx="1"/>
                <p:extLst>
                  <p:ext uri="{D42A27DB-BD31-4B8C-83A1-F6EECF244321}">
                    <p14:modId xmlns:p14="http://schemas.microsoft.com/office/powerpoint/2010/main" val="3387094637"/>
                  </p:ext>
                </p:extLst>
              </p:nvPr>
            </p:nvGraphicFramePr>
            <p:xfrm>
              <a:off x="107504" y="548680"/>
              <a:ext cx="8856983" cy="6264697"/>
            </p:xfrm>
            <a:graphic>
              <a:graphicData uri="http://schemas.openxmlformats.org/drawingml/2006/table">
                <a:tbl>
                  <a:tblPr firstCol="1"/>
                  <a:tblGrid>
                    <a:gridCol w="235672"/>
                    <a:gridCol w="3565089"/>
                    <a:gridCol w="5056222"/>
                  </a:tblGrid>
                  <a:tr h="536630">
                    <a:tc gridSpan="3"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ru-RU" sz="2800" b="1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Georgia" pitchFamily="18" charset="0"/>
                          </a:endParaRPr>
                        </a:p>
                      </a:txBody>
                      <a:tcPr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</a:tr>
                  <a:tr h="940681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ru-RU" sz="2800" b="1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A50021"/>
                            </a:solidFill>
                            <a:effectLst/>
                            <a:latin typeface="Georgia" pitchFamily="18" charset="0"/>
                          </a:endParaRPr>
                        </a:p>
                      </a:txBody>
                      <a:tcPr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ru-RU" sz="20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Уровень А 1 вариант</a:t>
                          </a: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ru-RU" sz="20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Уровень А  2 вариант</a:t>
                          </a:r>
                        </a:p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ru-RU" sz="2800" b="1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hlink"/>
                            </a:solidFill>
                            <a:effectLst/>
                            <a:latin typeface="Georgia" pitchFamily="18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1591806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ru-RU" sz="2800" b="1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A50021"/>
                            </a:solidFill>
                            <a:effectLst/>
                            <a:latin typeface="Georgia" pitchFamily="18" charset="0"/>
                          </a:endParaRPr>
                        </a:p>
                      </a:txBody>
                      <a:tcPr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ru-RU" sz="28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а) </a:t>
                          </a:r>
                          <a:r>
                            <a:rPr kumimoji="0" lang="ru-RU" sz="2800" b="0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17</a:t>
                          </a:r>
                          <a:r>
                            <a:rPr kumimoji="0" lang="ru-RU" sz="28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; б) </a:t>
                          </a:r>
                          <a:r>
                            <a:rPr kumimoji="0" lang="ru-RU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Georgia" pitchFamily="18" charset="0"/>
                            </a:rPr>
                            <a:t>5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0" lang="ru-RU" sz="2800" b="0" i="1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kumimoji="0" lang="ru-RU" sz="2800" b="0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kumimoji="0" lang="ru-RU" sz="2800" b="0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kumimoji="0" lang="ru-RU" sz="28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;  в)</a:t>
                          </a:r>
                          <a:r>
                            <a:rPr kumimoji="0" lang="ru-RU" sz="2800" b="0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Georgia" pitchFamily="18" charset="0"/>
                            </a:rPr>
                            <a:t>1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0" lang="ru-RU" sz="28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kumimoji="0" lang="ru-RU" sz="28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0" lang="ru-RU" sz="28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kumimoji="0" lang="ru-RU" sz="28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;</a:t>
                          </a:r>
                        </a:p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ru-RU" sz="28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г)</a:t>
                          </a:r>
                          <a:r>
                            <a:rPr kumimoji="0" lang="ru-RU" sz="32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0" lang="ru-RU" sz="3200" b="0" i="1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kumimoji="0" lang="ru-RU" sz="3200" b="0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kumimoji="0" lang="ru-RU" sz="3200" b="0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28</m:t>
                                  </m:r>
                                  <m:r>
                                    <m:rPr>
                                      <m:nor/>
                                    </m:rPr>
                                    <a:rPr kumimoji="0" lang="ru-RU" sz="3200" b="1" i="1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rgbClr val="0033CC"/>
                                      </a:solidFill>
                                      <a:effectLst/>
                                      <a:latin typeface="Georgia" pitchFamily="18" charset="0"/>
                                    </a:rPr>
                                    <m:t> </m:t>
                                  </m:r>
                                </m:den>
                              </m:f>
                            </m:oMath>
                          </a14:m>
                          <a:endParaRPr kumimoji="0" lang="ru-RU" sz="3200" b="1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0033CC"/>
                            </a:solidFill>
                            <a:effectLst/>
                            <a:latin typeface="Georgia" pitchFamily="18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ru-RU" sz="28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а) </a:t>
                          </a:r>
                          <a:r>
                            <a:rPr kumimoji="0" lang="ru-RU" sz="2800" b="0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13</a:t>
                          </a:r>
                          <a:r>
                            <a:rPr kumimoji="0" lang="ru-RU" sz="28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; б) </a:t>
                          </a:r>
                          <a:r>
                            <a:rPr kumimoji="0" lang="ru-RU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Georgia" pitchFamily="18" charset="0"/>
                            </a:rPr>
                            <a:t>10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0" lang="ru-RU" sz="2800" b="0" i="1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kumimoji="0" lang="ru-RU" sz="2800" b="0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0" lang="ru-RU" sz="2800" b="0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kumimoji="0" lang="ru-RU" sz="28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;  в) 4 ;</a:t>
                          </a:r>
                        </a:p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ru-RU" sz="28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 г</a:t>
                          </a:r>
                          <a14:m>
                            <m:oMath xmlns:m="http://schemas.openxmlformats.org/officeDocument/2006/math">
                              <m:r>
                                <a:rPr kumimoji="0" lang="ru-RU" sz="2800" b="1" i="1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) </m:t>
                              </m:r>
                              <m:f>
                                <m:fPr>
                                  <m:ctrlPr>
                                    <a:rPr kumimoji="0" lang="ru-RU" sz="2800" b="0" i="1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kumimoji="0" lang="ru-RU" sz="2800" b="0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kumimoji="0" lang="ru-RU" sz="2800" b="0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27</m:t>
                                  </m:r>
                                </m:den>
                              </m:f>
                            </m:oMath>
                          </a14:m>
                          <a:endParaRPr kumimoji="0" lang="ru-RU" sz="2800" b="1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hlink"/>
                            </a:solidFill>
                            <a:effectLst/>
                            <a:latin typeface="Georgia" pitchFamily="18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131947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ru-RU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latin typeface="Georgia" pitchFamily="18" charset="0"/>
                          </a:endParaRPr>
                        </a:p>
                      </a:txBody>
                      <a:tcPr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ru-RU" sz="20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Уровень Б </a:t>
                          </a:r>
                        </a:p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ru-RU" sz="20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1 вариант</a:t>
                          </a:r>
                        </a:p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ru-RU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0033CC"/>
                            </a:solidFill>
                            <a:effectLst/>
                            <a:latin typeface="Georgia" pitchFamily="18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ru-RU" sz="20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Уровень Б</a:t>
                          </a:r>
                        </a:p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ru-RU" sz="20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 1 вариант</a:t>
                          </a:r>
                        </a:p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ru-RU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hlink"/>
                            </a:solidFill>
                            <a:effectLst/>
                            <a:latin typeface="Georgia" pitchFamily="18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1876101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ru-RU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Georgia" pitchFamily="18" charset="0"/>
                          </a:endParaRPr>
                        </a:p>
                      </a:txBody>
                      <a:tcPr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ru-RU" sz="2800" b="0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Georgia" pitchFamily="18" charset="0"/>
                            </a:rPr>
                            <a:t>а) 17; </a:t>
                          </a:r>
                          <a:r>
                            <a:rPr kumimoji="0" lang="ru-RU" sz="28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б) </a:t>
                          </a:r>
                          <a:r>
                            <a:rPr kumimoji="0" lang="ru-RU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Georgia" pitchFamily="18" charset="0"/>
                            </a:rPr>
                            <a:t>5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0" lang="ru-RU" sz="2800" b="0" i="1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kumimoji="0" lang="ru-RU" sz="2800" b="0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kumimoji="0" lang="ru-RU" sz="2800" b="0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kumimoji="0" lang="ru-RU" sz="28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; </a:t>
                          </a:r>
                          <a:r>
                            <a:rPr kumimoji="0" lang="ru-RU" sz="2800" b="0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Georgia" pitchFamily="18" charset="0"/>
                            </a:rPr>
                            <a:t>       </a:t>
                          </a:r>
                          <a:r>
                            <a:rPr kumimoji="0" lang="ru-RU" sz="28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в)</a:t>
                          </a:r>
                          <a:r>
                            <a:rPr kumimoji="0" lang="ru-RU" sz="2800" b="0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Georgia" pitchFamily="18" charset="0"/>
                            </a:rPr>
                            <a:t>1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0" lang="ru-RU" sz="28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kumimoji="0" lang="ru-RU" sz="28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0" lang="ru-RU" sz="2800" b="0" i="1" u="none" strike="noStrike" cap="none" normalizeH="0" baseline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kumimoji="0" lang="ru-RU" sz="28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; </a:t>
                          </a:r>
                          <a:r>
                            <a:rPr kumimoji="0" lang="ru-RU" sz="32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 </a:t>
                          </a:r>
                          <a:r>
                            <a:rPr kumimoji="0" lang="ru-RU" sz="24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г)</a:t>
                          </a:r>
                          <a:r>
                            <a:rPr kumimoji="0" lang="ru-RU" sz="28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0" lang="ru-RU" sz="2800" b="0" i="1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kumimoji="0" lang="ru-RU" sz="2800" b="0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kumimoji="0" lang="ru-RU" sz="2800" b="0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28</m:t>
                                  </m:r>
                                  <m:r>
                                    <m:rPr>
                                      <m:nor/>
                                    </m:rPr>
                                    <a:rPr kumimoji="0" lang="ru-RU" sz="2800" b="1" i="1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rgbClr val="0033CC"/>
                                      </a:solidFill>
                                      <a:effectLst/>
                                      <a:latin typeface="Georgia" pitchFamily="18" charset="0"/>
                                    </a:rPr>
                                    <m:t> </m:t>
                                  </m:r>
                                </m:den>
                              </m:f>
                            </m:oMath>
                          </a14:m>
                          <a:r>
                            <a:rPr kumimoji="0" lang="ru-RU" sz="28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;  </a:t>
                          </a:r>
                          <a:r>
                            <a:rPr kumimoji="0" lang="ru-RU" sz="20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 Д) </a:t>
                          </a:r>
                          <a:r>
                            <a:rPr kumimoji="0" lang="ru-RU" sz="20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Georgia" pitchFamily="18" charset="0"/>
                            </a:rPr>
                            <a:t>1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0" lang="ru-RU" sz="2000" b="0" i="1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kumimoji="0" lang="ru-RU" sz="2000" b="0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1  </m:t>
                                  </m:r>
                                </m:num>
                                <m:den>
                                  <m:r>
                                    <a:rPr kumimoji="0" lang="ru-RU" sz="2000" b="0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kumimoji="0" lang="ru-RU" sz="2000" b="1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0033CC"/>
                            </a:solidFill>
                            <a:effectLst/>
                            <a:latin typeface="Georgia" pitchFamily="18" charset="0"/>
                          </a:endParaRPr>
                        </a:p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ru-RU" sz="2800" b="0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Georgia" pitchFamily="18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ru-RU" sz="28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а) </a:t>
                          </a:r>
                          <a:r>
                            <a:rPr kumimoji="0" lang="ru-RU" sz="2800" b="0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13</a:t>
                          </a:r>
                          <a:r>
                            <a:rPr kumimoji="0" lang="ru-RU" sz="28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; б) </a:t>
                          </a:r>
                          <a:r>
                            <a:rPr kumimoji="0" lang="ru-RU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Georgia" pitchFamily="18" charset="0"/>
                            </a:rPr>
                            <a:t>10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0" lang="ru-RU" sz="2800" b="0" i="1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kumimoji="0" lang="ru-RU" sz="2800" b="0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kumimoji="0" lang="ru-RU" sz="2800" b="0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kumimoji="0" lang="ru-RU" sz="28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; в) 4 ;</a:t>
                          </a:r>
                        </a:p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ru-RU" sz="32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 </a:t>
                          </a:r>
                          <a:r>
                            <a:rPr kumimoji="0" lang="ru-RU" sz="28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г</a:t>
                          </a:r>
                          <a14:m>
                            <m:oMath xmlns:m="http://schemas.openxmlformats.org/officeDocument/2006/math">
                              <m:r>
                                <a:rPr kumimoji="0" lang="ru-RU" sz="2800" b="1" i="1" u="none" strike="noStrike" cap="none" normalizeH="0" baseline="0" dirty="0" smtClean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) </m:t>
                              </m:r>
                              <m:f>
                                <m:fPr>
                                  <m:ctrlPr>
                                    <a:rPr kumimoji="0" lang="ru-RU" sz="2800" b="0" i="1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kumimoji="0" lang="ru-RU" sz="2800" b="0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kumimoji="0" lang="ru-RU" sz="2800" b="0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27</m:t>
                                  </m:r>
                                </m:den>
                              </m:f>
                            </m:oMath>
                          </a14:m>
                          <a:r>
                            <a:rPr kumimoji="0" lang="ru-RU" sz="2800" b="0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Georgia" pitchFamily="18" charset="0"/>
                            </a:rPr>
                            <a:t>; д) 1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kumimoji="0" lang="ru-RU" sz="2800" b="0" i="1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kumimoji="0" lang="ru-RU" sz="2800" b="0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1  </m:t>
                                  </m:r>
                                </m:num>
                                <m:den>
                                  <m:r>
                                    <a:rPr kumimoji="0" lang="ru-RU" sz="2800" b="0" i="0" u="none" strike="noStrike" cap="none" normalizeH="0" baseline="0" dirty="0" smtClean="0">
                                      <a:ln>
                                        <a:noFill/>
                                      </a:ln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kumimoji="0" lang="ru-RU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Georgia" pitchFamily="18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3351" name="Group 39"/>
              <p:cNvGraphicFramePr>
                <a:graphicFrameLocks noGrp="1"/>
              </p:cNvGraphicFramePr>
              <p:nvPr>
                <p:ph type="tbl" idx="1"/>
                <p:extLst>
                  <p:ext uri="{D42A27DB-BD31-4B8C-83A1-F6EECF244321}">
                    <p14:modId xmlns:p14="http://schemas.microsoft.com/office/powerpoint/2010/main" val="3387094637"/>
                  </p:ext>
                </p:extLst>
              </p:nvPr>
            </p:nvGraphicFramePr>
            <p:xfrm>
              <a:off x="107504" y="548680"/>
              <a:ext cx="8856983" cy="6264697"/>
            </p:xfrm>
            <a:graphic>
              <a:graphicData uri="http://schemas.openxmlformats.org/drawingml/2006/table">
                <a:tbl>
                  <a:tblPr firstCol="1"/>
                  <a:tblGrid>
                    <a:gridCol w="235672"/>
                    <a:gridCol w="3565089"/>
                    <a:gridCol w="5056222"/>
                  </a:tblGrid>
                  <a:tr h="536630">
                    <a:tc gridSpan="3"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ru-RU" sz="2800" b="1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Georgia" pitchFamily="18" charset="0"/>
                          </a:endParaRPr>
                        </a:p>
                      </a:txBody>
                      <a:tcPr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</a:tr>
                  <a:tr h="940681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ru-RU" sz="2800" b="1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A50021"/>
                            </a:solidFill>
                            <a:effectLst/>
                            <a:latin typeface="Georgia" pitchFamily="18" charset="0"/>
                          </a:endParaRPr>
                        </a:p>
                      </a:txBody>
                      <a:tcPr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ru-RU" sz="20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Уровень А 1 вариант</a:t>
                          </a:r>
                          <a:endParaRPr kumimoji="0" lang="ru-RU" sz="2000" b="1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0033CC"/>
                            </a:solidFill>
                            <a:effectLst/>
                            <a:latin typeface="Georgia" pitchFamily="18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ru-RU" sz="20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Уровень А  2 вариант</a:t>
                          </a:r>
                        </a:p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ru-RU" sz="2800" b="1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hlink"/>
                            </a:solidFill>
                            <a:effectLst/>
                            <a:latin typeface="Georgia" pitchFamily="18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1591806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ru-RU" sz="2800" b="1" i="1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A50021"/>
                            </a:solidFill>
                            <a:effectLst/>
                            <a:latin typeface="Georgia" pitchFamily="18" charset="0"/>
                          </a:endParaRPr>
                        </a:p>
                      </a:txBody>
                      <a:tcPr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 rotWithShape="0">
                          <a:blip r:embed="rId3"/>
                          <a:stretch>
                            <a:fillRect l="-7009" t="-93511" r="-142735" b="-20190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 rotWithShape="0">
                          <a:blip r:embed="rId3"/>
                          <a:stretch>
                            <a:fillRect l="-75422" t="-93511" r="-602" b="-201908"/>
                          </a:stretch>
                        </a:blipFill>
                      </a:tcPr>
                    </a:tc>
                  </a:tr>
                  <a:tr h="1319479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ru-RU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FF0000"/>
                            </a:solidFill>
                            <a:effectLst/>
                            <a:latin typeface="Georgia" pitchFamily="18" charset="0"/>
                          </a:endParaRPr>
                        </a:p>
                      </a:txBody>
                      <a:tcPr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ru-RU" sz="20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Уровень Б </a:t>
                          </a:r>
                        </a:p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ru-RU" sz="20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1 вариант</a:t>
                          </a:r>
                        </a:p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ru-RU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0033CC"/>
                            </a:solidFill>
                            <a:effectLst/>
                            <a:latin typeface="Georgia" pitchFamily="18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ru-RU" sz="20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Уровень Б</a:t>
                          </a:r>
                        </a:p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ru-RU" sz="2000" b="1" i="1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0033CC"/>
                              </a:solidFill>
                              <a:effectLst/>
                              <a:latin typeface="Georgia" pitchFamily="18" charset="0"/>
                            </a:rPr>
                            <a:t> 1 вариант</a:t>
                          </a:r>
                        </a:p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ru-RU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hlink"/>
                            </a:solidFill>
                            <a:effectLst/>
                            <a:latin typeface="Georgia" pitchFamily="18" charset="0"/>
                          </a:endParaRPr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1876101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2000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endParaRPr kumimoji="0" lang="ru-RU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Georgia" pitchFamily="18" charset="0"/>
                          </a:endParaRPr>
                        </a:p>
                      </a:txBody>
                      <a:tcPr horzOverflow="overflow">
                        <a:lnL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 rotWithShape="0">
                          <a:blip r:embed="rId3"/>
                          <a:stretch>
                            <a:fillRect l="-7009" t="-234740" r="-142735" b="-16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 rotWithShape="0">
                          <a:blip r:embed="rId3"/>
                          <a:stretch>
                            <a:fillRect l="-75422" t="-234740" r="-602" b="-162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13353" name="Rectangle 41"/>
          <p:cNvSpPr>
            <a:spLocks noChangeArrowheads="1"/>
          </p:cNvSpPr>
          <p:nvPr/>
        </p:nvSpPr>
        <p:spPr bwMode="auto">
          <a:xfrm>
            <a:off x="0" y="2990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55" name="Rectangle 43"/>
          <p:cNvSpPr>
            <a:spLocks noChangeArrowheads="1"/>
          </p:cNvSpPr>
          <p:nvPr/>
        </p:nvSpPr>
        <p:spPr bwMode="auto">
          <a:xfrm>
            <a:off x="0" y="2990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57" name="Rectangle 45"/>
          <p:cNvSpPr>
            <a:spLocks noChangeArrowheads="1"/>
          </p:cNvSpPr>
          <p:nvPr/>
        </p:nvSpPr>
        <p:spPr bwMode="auto">
          <a:xfrm>
            <a:off x="0" y="2990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59" name="Rectangle 47"/>
          <p:cNvSpPr>
            <a:spLocks noChangeArrowheads="1"/>
          </p:cNvSpPr>
          <p:nvPr/>
        </p:nvSpPr>
        <p:spPr bwMode="auto">
          <a:xfrm>
            <a:off x="0" y="2990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61" name="Rectangle 49"/>
          <p:cNvSpPr>
            <a:spLocks noChangeArrowheads="1"/>
          </p:cNvSpPr>
          <p:nvPr/>
        </p:nvSpPr>
        <p:spPr bwMode="auto">
          <a:xfrm>
            <a:off x="0" y="2990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63" name="Rectangle 51"/>
          <p:cNvSpPr>
            <a:spLocks noChangeArrowheads="1"/>
          </p:cNvSpPr>
          <p:nvPr/>
        </p:nvSpPr>
        <p:spPr bwMode="auto">
          <a:xfrm>
            <a:off x="0" y="2990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65" name="Rectangle 53"/>
          <p:cNvSpPr>
            <a:spLocks noChangeArrowheads="1"/>
          </p:cNvSpPr>
          <p:nvPr/>
        </p:nvSpPr>
        <p:spPr bwMode="auto">
          <a:xfrm>
            <a:off x="0" y="2990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7887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Критерии оценок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1916832"/>
            <a:ext cx="6336704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Критерии оценок: Уровень А</a:t>
            </a:r>
            <a:endParaRPr lang="ru-RU" sz="2400" dirty="0"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заданий – «5»                                                                                    </a:t>
            </a:r>
            <a:endParaRPr lang="ru-RU" sz="2400" dirty="0"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заданий – «4»</a:t>
            </a:r>
            <a:endParaRPr lang="ru-RU" sz="2400" dirty="0"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задания – «3»</a:t>
            </a:r>
            <a:endParaRPr lang="ru-RU" sz="2400" dirty="0"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задание – «2»</a:t>
            </a:r>
            <a:endParaRPr lang="ru-RU" sz="2400" dirty="0"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Критерии оценок: Уровень Б</a:t>
            </a:r>
            <a:endParaRPr lang="ru-RU" sz="2400" dirty="0"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заданий – «5»                                                                                    </a:t>
            </a:r>
            <a:endParaRPr lang="ru-RU" sz="2400" dirty="0"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4-3 заданий – «4»</a:t>
            </a:r>
            <a:endParaRPr lang="ru-RU" sz="2400" dirty="0"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3-2 задания – «3»</a:t>
            </a:r>
            <a:endParaRPr lang="ru-RU" sz="2400" dirty="0"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задание – «2»</a:t>
            </a:r>
            <a:endParaRPr lang="ru-RU" sz="2400" dirty="0"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78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Проверим 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№ 538(</a:t>
            </a:r>
            <a:r>
              <a:rPr lang="ru-RU" dirty="0" err="1" smtClean="0"/>
              <a:t>а,б,в</a:t>
            </a:r>
            <a:r>
              <a:rPr lang="ru-RU" dirty="0" smtClean="0"/>
              <a:t>)</a:t>
            </a:r>
          </a:p>
          <a:p>
            <a:r>
              <a:rPr lang="ru-RU" dirty="0" smtClean="0"/>
              <a:t>№ 499</a:t>
            </a:r>
          </a:p>
          <a:p>
            <a:r>
              <a:rPr lang="ru-RU" dirty="0" smtClean="0"/>
              <a:t>№ 568 (а)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964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2071678"/>
            <a:ext cx="7265819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Домашнее </a:t>
            </a: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задание: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№ 565 (</a:t>
            </a:r>
            <a:r>
              <a:rPr lang="ru-RU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а,б,в</a:t>
            </a:r>
            <a:r>
              <a:rPr lang="ru-RU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), № 570, 571.</a:t>
            </a:r>
            <a:endParaRPr lang="ru-RU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261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 стрелкой 3"/>
          <p:cNvCxnSpPr/>
          <p:nvPr/>
        </p:nvCxnSpPr>
        <p:spPr>
          <a:xfrm flipV="1">
            <a:off x="1978365" y="1124744"/>
            <a:ext cx="0" cy="30963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1978366" y="4221088"/>
            <a:ext cx="532993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835696" y="3789040"/>
            <a:ext cx="2880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835696" y="3284984"/>
            <a:ext cx="2880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835696" y="2780928"/>
            <a:ext cx="2880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1835696" y="2276872"/>
            <a:ext cx="2880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1835696" y="1772816"/>
            <a:ext cx="28735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>
            <a:endCxn id="81" idx="0"/>
          </p:cNvCxnSpPr>
          <p:nvPr/>
        </p:nvCxnSpPr>
        <p:spPr>
          <a:xfrm>
            <a:off x="2858617" y="4077072"/>
            <a:ext cx="0" cy="2880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endCxn id="82" idx="0"/>
          </p:cNvCxnSpPr>
          <p:nvPr/>
        </p:nvCxnSpPr>
        <p:spPr>
          <a:xfrm>
            <a:off x="3794720" y="4077072"/>
            <a:ext cx="1" cy="2880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4658816" y="4077072"/>
            <a:ext cx="0" cy="3286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5594920" y="4077072"/>
            <a:ext cx="0" cy="2880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6732240" y="4077072"/>
            <a:ext cx="0" cy="3286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7596336" y="4221088"/>
            <a:ext cx="1431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Этапы урока</a:t>
            </a:r>
            <a:endParaRPr lang="ru-RU" dirty="0"/>
          </a:p>
        </p:txBody>
      </p:sp>
      <p:sp>
        <p:nvSpPr>
          <p:cNvPr id="81" name="TextBox 80"/>
          <p:cNvSpPr txBox="1"/>
          <p:nvPr/>
        </p:nvSpPr>
        <p:spPr>
          <a:xfrm>
            <a:off x="2627784" y="4365104"/>
            <a:ext cx="461665" cy="129614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повторение</a:t>
            </a:r>
            <a:endParaRPr lang="ru-RU" dirty="0"/>
          </a:p>
        </p:txBody>
      </p:sp>
      <p:sp>
        <p:nvSpPr>
          <p:cNvPr id="82" name="TextBox 81"/>
          <p:cNvSpPr txBox="1"/>
          <p:nvPr/>
        </p:nvSpPr>
        <p:spPr>
          <a:xfrm>
            <a:off x="3563888" y="4365104"/>
            <a:ext cx="461665" cy="129614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Устный счет</a:t>
            </a:r>
            <a:endParaRPr lang="ru-RU" dirty="0"/>
          </a:p>
        </p:txBody>
      </p:sp>
      <p:sp>
        <p:nvSpPr>
          <p:cNvPr id="83" name="TextBox 82"/>
          <p:cNvSpPr txBox="1"/>
          <p:nvPr/>
        </p:nvSpPr>
        <p:spPr>
          <a:xfrm>
            <a:off x="4427984" y="4221088"/>
            <a:ext cx="461665" cy="18002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Работа в парах</a:t>
            </a:r>
            <a:endParaRPr lang="ru-RU" dirty="0"/>
          </a:p>
        </p:txBody>
      </p:sp>
      <p:sp>
        <p:nvSpPr>
          <p:cNvPr id="84" name="TextBox 83"/>
          <p:cNvSpPr txBox="1"/>
          <p:nvPr/>
        </p:nvSpPr>
        <p:spPr>
          <a:xfrm>
            <a:off x="5364088" y="3789040"/>
            <a:ext cx="461665" cy="273630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Решение уравнения</a:t>
            </a:r>
            <a:endParaRPr lang="ru-RU" dirty="0"/>
          </a:p>
        </p:txBody>
      </p:sp>
      <p:sp>
        <p:nvSpPr>
          <p:cNvPr id="94" name="TextBox 93"/>
          <p:cNvSpPr txBox="1"/>
          <p:nvPr/>
        </p:nvSpPr>
        <p:spPr>
          <a:xfrm>
            <a:off x="6660232" y="4241413"/>
            <a:ext cx="738664" cy="206790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Самостоятельная работа</a:t>
            </a:r>
            <a:endParaRPr lang="ru-RU" dirty="0"/>
          </a:p>
        </p:txBody>
      </p:sp>
      <p:sp>
        <p:nvSpPr>
          <p:cNvPr id="98" name="TextBox 97"/>
          <p:cNvSpPr txBox="1"/>
          <p:nvPr/>
        </p:nvSpPr>
        <p:spPr>
          <a:xfrm>
            <a:off x="1331640" y="1484784"/>
            <a:ext cx="236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99" name="TextBox 98"/>
          <p:cNvSpPr txBox="1"/>
          <p:nvPr/>
        </p:nvSpPr>
        <p:spPr>
          <a:xfrm>
            <a:off x="1331641" y="2060848"/>
            <a:ext cx="421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100" name="TextBox 99"/>
          <p:cNvSpPr txBox="1"/>
          <p:nvPr/>
        </p:nvSpPr>
        <p:spPr>
          <a:xfrm>
            <a:off x="1331640" y="2564904"/>
            <a:ext cx="264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101" name="TextBox 100"/>
          <p:cNvSpPr txBox="1"/>
          <p:nvPr/>
        </p:nvSpPr>
        <p:spPr>
          <a:xfrm>
            <a:off x="1331640" y="3042248"/>
            <a:ext cx="437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02" name="TextBox 101"/>
          <p:cNvSpPr txBox="1"/>
          <p:nvPr/>
        </p:nvSpPr>
        <p:spPr>
          <a:xfrm>
            <a:off x="1331640" y="3573016"/>
            <a:ext cx="529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03" name="TextBox 102"/>
          <p:cNvSpPr txBox="1"/>
          <p:nvPr/>
        </p:nvSpPr>
        <p:spPr>
          <a:xfrm>
            <a:off x="1995629" y="575444"/>
            <a:ext cx="56007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Мое настроение на уроке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3470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 № 538 (</a:t>
            </a:r>
            <a:r>
              <a:rPr lang="ru-RU" dirty="0" err="1" smtClean="0"/>
              <a:t>а,б,в</a:t>
            </a:r>
            <a:r>
              <a:rPr lang="ru-RU" dirty="0" smtClean="0"/>
              <a:t>)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12776"/>
            <a:ext cx="7848872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2370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Задача: № 499</a:t>
            </a:r>
            <a:endParaRPr lang="ru-RU" dirty="0"/>
          </a:p>
        </p:txBody>
      </p:sp>
      <p:sp>
        <p:nvSpPr>
          <p:cNvPr id="14342" name="Объект 1434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Решение.</a:t>
            </a:r>
          </a:p>
          <a:p>
            <a:r>
              <a:rPr lang="ru-RU" dirty="0"/>
              <a:t>1) 60 · 0,15 = 9 (м) понизился уровень в июне.</a:t>
            </a:r>
          </a:p>
          <a:p>
            <a:r>
              <a:rPr lang="ru-RU" dirty="0"/>
              <a:t>2) 60 – 9 = 51 (м) стал уровень озера в июне.</a:t>
            </a:r>
          </a:p>
          <a:p>
            <a:r>
              <a:rPr lang="ru-RU" dirty="0"/>
              <a:t>3) 51 · 0,12 = 6,12 (м) понизился уровень в июле.</a:t>
            </a:r>
          </a:p>
          <a:p>
            <a:r>
              <a:rPr lang="ru-RU" dirty="0"/>
              <a:t>4) 51 – 6,12 = 44,88 (м) стала глубина озера к началу августа.</a:t>
            </a:r>
          </a:p>
          <a:p>
            <a:r>
              <a:rPr lang="ru-RU" dirty="0"/>
              <a:t>Ответ: 44,88 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853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Решение: №568(в)</a:t>
            </a:r>
            <a:endParaRPr lang="ru-RU" dirty="0"/>
          </a:p>
        </p:txBody>
      </p:sp>
      <p:pic>
        <p:nvPicPr>
          <p:cNvPr id="4" name="Объект 3" descr="Проверка выполнения домашнего задания. № 568 ( в ) Решение класса: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95400"/>
            <a:ext cx="8299648" cy="51579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170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>
            <a:off x="1908175" y="260350"/>
            <a:ext cx="5329238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i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Georgia"/>
            </a:endParaRPr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1268760"/>
            <a:ext cx="8640960" cy="3204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5415" indent="-685800">
              <a:lnSpc>
                <a:spcPct val="115000"/>
              </a:lnSpc>
              <a:spcAft>
                <a:spcPts val="1000"/>
              </a:spcAft>
              <a:tabLst>
                <a:tab pos="2581275" algn="l"/>
              </a:tabLst>
            </a:pP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36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Соотнесите свои ответы домашней работы с буквами, (в порядке убывания) и вы получите  математический термин о котором мы будем говорить на уроке.</a:t>
            </a:r>
            <a:endParaRPr lang="ru-RU" sz="3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17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2217019"/>
              </p:ext>
            </p:extLst>
          </p:nvPr>
        </p:nvGraphicFramePr>
        <p:xfrm>
          <a:off x="304800" y="1196753"/>
          <a:ext cx="8686800" cy="3676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360"/>
                <a:gridCol w="1737360"/>
                <a:gridCol w="1737360"/>
                <a:gridCol w="1737360"/>
                <a:gridCol w="1737360"/>
              </a:tblGrid>
              <a:tr h="1656183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cs typeface="Times New Roman" pitchFamily="18" charset="0"/>
                        </a:rPr>
                        <a:t>63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44,88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</a:t>
                      </a:r>
                      <a:endParaRPr lang="ru-RU" dirty="0"/>
                    </a:p>
                  </a:txBody>
                  <a:tcPr/>
                </a:tc>
              </a:tr>
              <a:tr h="2020519">
                <a:tc>
                  <a:txBody>
                    <a:bodyPr/>
                    <a:lstStyle/>
                    <a:p>
                      <a:r>
                        <a:rPr lang="ru-RU" dirty="0" smtClean="0"/>
                        <a:t>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Ь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468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 descr="Разминка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"/>
            <a:ext cx="8686800" cy="5780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463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Математические прятки ( Работа в парах)     </a:t>
            </a:r>
            <a:r>
              <a:rPr lang="ru-RU" dirty="0" smtClean="0"/>
              <a:t>№ 1,2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Деление числителя и знаменателя на их общий делитель, отличный от единицы, называется   сокращением дроби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 Чтобы сложить (вычесть) дроби с разными знаменателями, надо: 1) привести данные дроби к наименьшему общему знаменателю; 2) сложить (вычесть) полученные дроби.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993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962</TotalTime>
  <Words>513</Words>
  <Application>Microsoft Office PowerPoint</Application>
  <PresentationFormat>Экран (4:3)</PresentationFormat>
  <Paragraphs>86</Paragraphs>
  <Slides>21</Slides>
  <Notes>1</Notes>
  <HiddenSlides>2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Трек</vt:lpstr>
      <vt:lpstr>Презентация PowerPoint</vt:lpstr>
      <vt:lpstr>Проверим домашнее задание</vt:lpstr>
      <vt:lpstr>Решение № 538 (а,б,в)</vt:lpstr>
      <vt:lpstr>Задача: № 499</vt:lpstr>
      <vt:lpstr>Решение: №568(в)</vt:lpstr>
      <vt:lpstr>Презентация PowerPoint</vt:lpstr>
      <vt:lpstr>Презентация PowerPoint</vt:lpstr>
      <vt:lpstr>Презентация PowerPoint</vt:lpstr>
      <vt:lpstr>Математические прятки ( Работа в парах)     № 1,2</vt:lpstr>
      <vt:lpstr>№3,4,5</vt:lpstr>
      <vt:lpstr>№ 6,7</vt:lpstr>
      <vt:lpstr>№8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Ответы </vt:lpstr>
      <vt:lpstr>Критерии оценок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Цели:</dc:title>
  <dc:creator>Азат</dc:creator>
  <cp:lastModifiedBy>user</cp:lastModifiedBy>
  <cp:revision>50</cp:revision>
  <dcterms:created xsi:type="dcterms:W3CDTF">2011-11-20T11:37:15Z</dcterms:created>
  <dcterms:modified xsi:type="dcterms:W3CDTF">2016-10-29T06:46:24Z</dcterms:modified>
</cp:coreProperties>
</file>