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95604" y="885094"/>
            <a:ext cx="169679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1B1B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pPr marL="38100">
              <a:lnSpc>
                <a:spcPts val="2095"/>
              </a:lnSpc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pPr marL="38100">
              <a:lnSpc>
                <a:spcPts val="2095"/>
              </a:lnSpc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pPr marL="38100">
              <a:lnSpc>
                <a:spcPts val="2095"/>
              </a:lnSpc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2913" y="761781"/>
            <a:ext cx="7156388" cy="95252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9076080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18287998" y="1210918"/>
                </a:moveTo>
                <a:lnTo>
                  <a:pt x="0" y="121091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210918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9053410"/>
            <a:ext cx="18288000" cy="19050"/>
          </a:xfrm>
          <a:custGeom>
            <a:avLst/>
            <a:gdLst/>
            <a:ahLst/>
            <a:cxnLst/>
            <a:rect l="l" t="t" r="r" b="b"/>
            <a:pathLst>
              <a:path w="18288000" h="19050">
                <a:moveTo>
                  <a:pt x="0" y="0"/>
                </a:moveTo>
                <a:lnTo>
                  <a:pt x="18287999" y="0"/>
                </a:lnTo>
                <a:lnTo>
                  <a:pt x="18287999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pPr marL="38100">
              <a:lnSpc>
                <a:spcPts val="2095"/>
              </a:lnSpc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pPr marL="38100">
              <a:lnSpc>
                <a:spcPts val="2095"/>
              </a:lnSpc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9024" y="1894681"/>
            <a:ext cx="9944100" cy="1169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0381" y="2979677"/>
            <a:ext cx="9841230" cy="4151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0600" y="9529511"/>
            <a:ext cx="341630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defRPr>
            </a:lvl1pPr>
          </a:lstStyle>
          <a:p>
            <a:pPr marL="38100">
              <a:lnSpc>
                <a:spcPts val="2095"/>
              </a:lnSpc>
            </a:pPr>
            <a:fld id="{81D60167-4931-47E6-BA6A-407CBD079E47}" type="slidenum">
              <a:rPr spc="-100" dirty="0"/>
              <a:t>‹#›</a:t>
            </a:fld>
            <a:endParaRPr spc="-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93167"/>
            <a:ext cx="18288000" cy="4807585"/>
            <a:chOff x="0" y="3793167"/>
            <a:chExt cx="18288000" cy="4807585"/>
          </a:xfrm>
        </p:grpSpPr>
        <p:sp>
          <p:nvSpPr>
            <p:cNvPr id="3" name="object 3"/>
            <p:cNvSpPr/>
            <p:nvPr/>
          </p:nvSpPr>
          <p:spPr>
            <a:xfrm>
              <a:off x="0" y="7584668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7195" y="3793167"/>
              <a:ext cx="1218351" cy="4787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2182" y="3915646"/>
              <a:ext cx="2201056" cy="45933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6022" y="3793950"/>
              <a:ext cx="1600937" cy="4798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2494" y="3826697"/>
              <a:ext cx="1712828" cy="47474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7721" y="3799937"/>
              <a:ext cx="2482057" cy="480079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6787496" y="9075632"/>
            <a:ext cx="361950" cy="361950"/>
            <a:chOff x="16787496" y="9075632"/>
            <a:chExt cx="361950" cy="361950"/>
          </a:xfrm>
        </p:grpSpPr>
        <p:sp>
          <p:nvSpPr>
            <p:cNvPr id="10" name="object 10"/>
            <p:cNvSpPr/>
            <p:nvPr/>
          </p:nvSpPr>
          <p:spPr>
            <a:xfrm>
              <a:off x="16787496" y="9075632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76724" y="9219318"/>
              <a:ext cx="190500" cy="770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22237" y="1520213"/>
            <a:ext cx="14443710" cy="9400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борьбы с ненормативной лексикой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3</a:t>
            </a:r>
            <a:r>
              <a:rPr spc="-160" dirty="0"/>
              <a:t> ф</a:t>
            </a:r>
            <a:r>
              <a:rPr spc="-5" dirty="0"/>
              <a:t>е</a:t>
            </a:r>
            <a:r>
              <a:rPr spc="-85" dirty="0"/>
              <a:t>в</a:t>
            </a:r>
            <a:r>
              <a:rPr spc="15" dirty="0"/>
              <a:t>р</a:t>
            </a:r>
            <a:r>
              <a:rPr spc="-85" dirty="0"/>
              <a:t>а</a:t>
            </a:r>
            <a:r>
              <a:rPr spc="75" dirty="0"/>
              <a:t>л</a:t>
            </a:r>
            <a:r>
              <a:rPr spc="-100" dirty="0"/>
              <a:t>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910412" y="9088437"/>
            <a:ext cx="2201056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МАКАРОВА</a:t>
            </a:r>
            <a:r>
              <a:rPr sz="2000" spc="-2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spc="-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2000" spc="-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000" spc="-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sz="2000" spc="-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000" y="9059676"/>
            <a:ext cx="29083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01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3339" y="1044279"/>
            <a:ext cx="12542520" cy="4543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030"/>
              </a:lnSpc>
              <a:spcBef>
                <a:spcPts val="100"/>
              </a:spcBef>
            </a:pPr>
            <a:r>
              <a:rPr lang="ru-RU" sz="4050" dirty="0">
                <a:latin typeface="Tahoma" panose="020B0604030504040204"/>
                <a:cs typeface="Tahoma" panose="020B0604030504040204"/>
              </a:rPr>
              <a:t>Сейчас сквернословие в России по юридическим законам рассматривается как нарушение общественного порядка, оскорбление личности, оно может соответствовать статье о разжигании национальной, религиозной и этнической розни и повлечь за собой ряд соответствующих санкций. </a:t>
            </a:r>
            <a:endParaRPr sz="4050" dirty="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87496" y="9496585"/>
            <a:ext cx="361950" cy="361950"/>
            <a:chOff x="16787496" y="9496585"/>
            <a:chExt cx="361950" cy="361950"/>
          </a:xfrm>
        </p:grpSpPr>
        <p:sp>
          <p:nvSpPr>
            <p:cNvPr id="4" name="object 4"/>
            <p:cNvSpPr/>
            <p:nvPr/>
          </p:nvSpPr>
          <p:spPr>
            <a:xfrm>
              <a:off x="16787496" y="949658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73"/>
              <a:ext cx="190500" cy="770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228297"/>
            <a:ext cx="18288000" cy="6248400"/>
            <a:chOff x="0" y="3228297"/>
            <a:chExt cx="18288000" cy="6248400"/>
          </a:xfrm>
        </p:grpSpPr>
        <p:sp>
          <p:nvSpPr>
            <p:cNvPr id="7" name="object 7"/>
            <p:cNvSpPr/>
            <p:nvPr/>
          </p:nvSpPr>
          <p:spPr>
            <a:xfrm>
              <a:off x="0" y="9053410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783" y="3228297"/>
              <a:ext cx="3440732" cy="62484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5"/>
              </a:lnSpc>
            </a:pPr>
            <a:r>
              <a:rPr spc="-100" dirty="0"/>
              <a:t>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3158" y="845452"/>
            <a:ext cx="10774045" cy="7481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Нецензурная брань в общественном месте расценивается законом и нормами морали как проявление явного неуважения к окружающим людям.</a:t>
            </a: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Публичное употребление нецензурных выражений приравнивается к мелкому хулиганству, ответственность за которое предусмотрена статьей 20.1 Кодекса об административных правонарушениях РФ и влечет наложение административного штрафа в размере от 500 до 1 тысячи рублей или административный арест на срок до 15 суток.</a:t>
            </a: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Административной ответственности подлежит лицо, достигшее к моменту совершения административного правонарушения возраста шестнадцати лет (ст. 2.3 КоАП РФ).</a:t>
            </a:r>
          </a:p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Ответственность за административные правонарушения, совершенные несовершеннолетними в возрасте от 14 до 16 лет, несут родители или иные законные представители (опекуны, попечители).</a:t>
            </a:r>
          </a:p>
          <a:p>
            <a:pPr algn="ctr">
              <a:lnSpc>
                <a:spcPts val="4985"/>
              </a:lnSpc>
              <a:spcBef>
                <a:spcPts val="125"/>
              </a:spcBef>
            </a:pPr>
            <a:endParaRPr sz="2800" dirty="0">
              <a:latin typeface="Century" panose="02040604050505020304" pitchFamily="18" charset="0"/>
              <a:cs typeface="Tahoma" panose="020B060403050404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87496" y="9496579"/>
            <a:ext cx="361950" cy="361950"/>
            <a:chOff x="16787496" y="9496579"/>
            <a:chExt cx="361950" cy="361950"/>
          </a:xfrm>
        </p:grpSpPr>
        <p:sp>
          <p:nvSpPr>
            <p:cNvPr id="4" name="object 4"/>
            <p:cNvSpPr/>
            <p:nvPr/>
          </p:nvSpPr>
          <p:spPr>
            <a:xfrm>
              <a:off x="16787496" y="9496579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67"/>
              <a:ext cx="190500" cy="770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1162145"/>
            <a:ext cx="18288000" cy="8572500"/>
            <a:chOff x="0" y="1213405"/>
            <a:chExt cx="18288000" cy="8572500"/>
          </a:xfrm>
        </p:grpSpPr>
        <p:sp>
          <p:nvSpPr>
            <p:cNvPr id="7" name="object 7"/>
            <p:cNvSpPr/>
            <p:nvPr/>
          </p:nvSpPr>
          <p:spPr>
            <a:xfrm>
              <a:off x="0" y="9053405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086" y="1213405"/>
              <a:ext cx="3946986" cy="85725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5"/>
              </a:lnSpc>
            </a:pPr>
            <a:r>
              <a:rPr spc="-100" dirty="0"/>
              <a:t>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955" y="1164435"/>
            <a:ext cx="11622405" cy="5301451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89535" marR="5080" algn="ctr">
              <a:lnSpc>
                <a:spcPts val="4130"/>
              </a:lnSpc>
              <a:spcBef>
                <a:spcPts val="650"/>
              </a:spcBef>
            </a:pPr>
            <a:r>
              <a:rPr lang="ru-RU" sz="32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«Мы по праву можем гордиться нашим языком, который является одним из самых красивых, богатых и выразительных языков мира. На русском языке создана классическая литература, вызывающая восхищение, почтение и удивление других народов. Но русский мат, ставший неотъемлемой частью общения различных слоев населения, - это скверна, которой нужно стыдиться, поэтому каждый русский должен стремиться к тому, чтобы очистить от этой скверны как собственную речь, так и язык в целом».</a:t>
            </a:r>
            <a:endParaRPr sz="29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846878"/>
            <a:ext cx="18288000" cy="7684134"/>
            <a:chOff x="0" y="1846878"/>
            <a:chExt cx="18288000" cy="7684134"/>
          </a:xfrm>
        </p:grpSpPr>
        <p:sp>
          <p:nvSpPr>
            <p:cNvPr id="4" name="object 4"/>
            <p:cNvSpPr/>
            <p:nvPr/>
          </p:nvSpPr>
          <p:spPr>
            <a:xfrm>
              <a:off x="0" y="9053405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21852" y="1846878"/>
              <a:ext cx="5154126" cy="76836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16000" y="9529511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15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90540" cy="10287000"/>
            <a:chOff x="0" y="0"/>
            <a:chExt cx="1829054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90163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42025" y="1716552"/>
              <a:ext cx="10763250" cy="6858000"/>
            </a:xfrm>
            <a:custGeom>
              <a:avLst/>
              <a:gdLst/>
              <a:ahLst/>
              <a:cxnLst/>
              <a:rect l="l" t="t" r="r" b="b"/>
              <a:pathLst>
                <a:path w="10763250" h="6858000">
                  <a:moveTo>
                    <a:pt x="10763137" y="6857943"/>
                  </a:moveTo>
                  <a:lnTo>
                    <a:pt x="0" y="6857943"/>
                  </a:lnTo>
                  <a:lnTo>
                    <a:pt x="0" y="0"/>
                  </a:lnTo>
                  <a:lnTo>
                    <a:pt x="10763137" y="0"/>
                  </a:lnTo>
                  <a:lnTo>
                    <a:pt x="10763137" y="685794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7704" y="1702243"/>
              <a:ext cx="10791825" cy="6886575"/>
            </a:xfrm>
            <a:custGeom>
              <a:avLst/>
              <a:gdLst/>
              <a:ahLst/>
              <a:cxnLst/>
              <a:rect l="l" t="t" r="r" b="b"/>
              <a:pathLst>
                <a:path w="10791825" h="6886575">
                  <a:moveTo>
                    <a:pt x="10791762" y="0"/>
                  </a:moveTo>
                  <a:lnTo>
                    <a:pt x="10763136" y="0"/>
                  </a:lnTo>
                  <a:lnTo>
                    <a:pt x="10763136" y="28625"/>
                  </a:lnTo>
                  <a:lnTo>
                    <a:pt x="10763136" y="6857936"/>
                  </a:lnTo>
                  <a:lnTo>
                    <a:pt x="28625" y="6857936"/>
                  </a:lnTo>
                  <a:lnTo>
                    <a:pt x="28625" y="28625"/>
                  </a:lnTo>
                  <a:lnTo>
                    <a:pt x="10763136" y="28625"/>
                  </a:lnTo>
                  <a:lnTo>
                    <a:pt x="10763136" y="0"/>
                  </a:lnTo>
                  <a:lnTo>
                    <a:pt x="28625" y="0"/>
                  </a:lnTo>
                  <a:lnTo>
                    <a:pt x="0" y="0"/>
                  </a:lnTo>
                  <a:lnTo>
                    <a:pt x="0" y="6886575"/>
                  </a:lnTo>
                  <a:lnTo>
                    <a:pt x="28625" y="6886575"/>
                  </a:lnTo>
                  <a:lnTo>
                    <a:pt x="10763136" y="6886575"/>
                  </a:lnTo>
                  <a:lnTo>
                    <a:pt x="10791762" y="6886575"/>
                  </a:lnTo>
                  <a:lnTo>
                    <a:pt x="10791762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3756" y="2023276"/>
              <a:ext cx="10182224" cy="62388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3144" y="1828170"/>
            <a:ext cx="9617710" cy="20537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ts val="5330"/>
              </a:lnSpc>
              <a:spcBef>
                <a:spcPts val="115"/>
              </a:spcBef>
            </a:pPr>
            <a:r>
              <a:rPr lang="ru-RU" sz="4400" b="1" i="0" dirty="0">
                <a:solidFill>
                  <a:srgbClr val="21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 языком, с человеческим словом, с речью безнаказанно шутить нельзя…»</a:t>
            </a:r>
            <a:endParaRPr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4407" y="5315288"/>
            <a:ext cx="4638993" cy="592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750" b="1" spc="-2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  <a:r>
              <a:rPr sz="3750" b="1" spc="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750" b="1" spc="6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</a:t>
            </a:r>
            <a:endParaRPr sz="3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87496" y="9496586"/>
            <a:ext cx="361950" cy="361950"/>
            <a:chOff x="16787496" y="9496586"/>
            <a:chExt cx="361950" cy="361950"/>
          </a:xfrm>
        </p:grpSpPr>
        <p:sp>
          <p:nvSpPr>
            <p:cNvPr id="6" name="object 6"/>
            <p:cNvSpPr/>
            <p:nvPr/>
          </p:nvSpPr>
          <p:spPr>
            <a:xfrm>
              <a:off x="16787496" y="9496586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72"/>
              <a:ext cx="190500" cy="7706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545293"/>
            <a:ext cx="18288000" cy="8140700"/>
            <a:chOff x="0" y="1545293"/>
            <a:chExt cx="18288000" cy="8140700"/>
          </a:xfrm>
        </p:grpSpPr>
        <p:sp>
          <p:nvSpPr>
            <p:cNvPr id="9" name="object 9"/>
            <p:cNvSpPr/>
            <p:nvPr/>
          </p:nvSpPr>
          <p:spPr>
            <a:xfrm>
              <a:off x="0" y="9053409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4566" y="1545293"/>
              <a:ext cx="3746201" cy="81407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16000" y="9529518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02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87496" y="9496587"/>
            <a:ext cx="361950" cy="361950"/>
            <a:chOff x="16787496" y="9496587"/>
            <a:chExt cx="361950" cy="361950"/>
          </a:xfrm>
        </p:grpSpPr>
        <p:sp>
          <p:nvSpPr>
            <p:cNvPr id="3" name="object 3"/>
            <p:cNvSpPr/>
            <p:nvPr/>
          </p:nvSpPr>
          <p:spPr>
            <a:xfrm>
              <a:off x="16787496" y="9496587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75"/>
              <a:ext cx="190500" cy="7706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8551510" y="2196415"/>
            <a:ext cx="8420100" cy="4314825"/>
          </a:xfrm>
          <a:custGeom>
            <a:avLst/>
            <a:gdLst/>
            <a:ahLst/>
            <a:cxnLst/>
            <a:rect l="l" t="t" r="r" b="b"/>
            <a:pathLst>
              <a:path w="8420100" h="4314825">
                <a:moveTo>
                  <a:pt x="8391013" y="4314825"/>
                </a:moveTo>
                <a:lnTo>
                  <a:pt x="28837" y="4314825"/>
                </a:lnTo>
                <a:lnTo>
                  <a:pt x="17627" y="4312553"/>
                </a:lnTo>
                <a:lnTo>
                  <a:pt x="8459" y="4306365"/>
                </a:lnTo>
                <a:lnTo>
                  <a:pt x="2271" y="4297197"/>
                </a:lnTo>
                <a:lnTo>
                  <a:pt x="0" y="4285988"/>
                </a:lnTo>
                <a:lnTo>
                  <a:pt x="0" y="28836"/>
                </a:lnTo>
                <a:lnTo>
                  <a:pt x="2271" y="17627"/>
                </a:lnTo>
                <a:lnTo>
                  <a:pt x="8459" y="8459"/>
                </a:lnTo>
                <a:lnTo>
                  <a:pt x="17627" y="2271"/>
                </a:lnTo>
                <a:lnTo>
                  <a:pt x="28837" y="0"/>
                </a:lnTo>
                <a:lnTo>
                  <a:pt x="8391013" y="0"/>
                </a:lnTo>
                <a:lnTo>
                  <a:pt x="8402222" y="2271"/>
                </a:lnTo>
                <a:lnTo>
                  <a:pt x="8411390" y="8459"/>
                </a:lnTo>
                <a:lnTo>
                  <a:pt x="8415015" y="13829"/>
                </a:lnTo>
                <a:lnTo>
                  <a:pt x="20598" y="13829"/>
                </a:lnTo>
                <a:lnTo>
                  <a:pt x="13830" y="20597"/>
                </a:lnTo>
                <a:lnTo>
                  <a:pt x="13830" y="4294227"/>
                </a:lnTo>
                <a:lnTo>
                  <a:pt x="20598" y="4300994"/>
                </a:lnTo>
                <a:lnTo>
                  <a:pt x="8415015" y="4300994"/>
                </a:lnTo>
                <a:lnTo>
                  <a:pt x="8411390" y="4306365"/>
                </a:lnTo>
                <a:lnTo>
                  <a:pt x="8402222" y="4312553"/>
                </a:lnTo>
                <a:lnTo>
                  <a:pt x="8391013" y="4314825"/>
                </a:lnTo>
                <a:close/>
              </a:path>
              <a:path w="8420100" h="4314825">
                <a:moveTo>
                  <a:pt x="8415015" y="4300994"/>
                </a:moveTo>
                <a:lnTo>
                  <a:pt x="8399251" y="4300994"/>
                </a:lnTo>
                <a:lnTo>
                  <a:pt x="8406019" y="4294227"/>
                </a:lnTo>
                <a:lnTo>
                  <a:pt x="8406019" y="20597"/>
                </a:lnTo>
                <a:lnTo>
                  <a:pt x="8399251" y="13829"/>
                </a:lnTo>
                <a:lnTo>
                  <a:pt x="8415015" y="13829"/>
                </a:lnTo>
                <a:lnTo>
                  <a:pt x="8417578" y="17627"/>
                </a:lnTo>
                <a:lnTo>
                  <a:pt x="8419850" y="28836"/>
                </a:lnTo>
                <a:lnTo>
                  <a:pt x="8419850" y="4285988"/>
                </a:lnTo>
                <a:lnTo>
                  <a:pt x="8417578" y="4297197"/>
                </a:lnTo>
                <a:lnTo>
                  <a:pt x="8415015" y="4300994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1" y="1750751"/>
            <a:ext cx="6000576" cy="512063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4870"/>
              </a:lnSpc>
              <a:spcBef>
                <a:spcPts val="730"/>
              </a:spcBef>
            </a:pPr>
            <a:r>
              <a:rPr sz="4500" spc="1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</a:t>
            </a:r>
            <a:r>
              <a:rPr sz="4500" spc="-16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-1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</a:t>
            </a:r>
            <a:r>
              <a:rPr lang="ru-RU" sz="4500" spc="6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sz="4500" spc="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ИКТОВАНО </a:t>
            </a:r>
            <a:r>
              <a:rPr sz="4500" spc="-111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-1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НАМЕРЕНИЕ </a:t>
            </a:r>
            <a:r>
              <a:rPr sz="4500" spc="-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ОТМЕЧАТЬ </a:t>
            </a:r>
            <a:r>
              <a:rPr sz="4500" spc="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-6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  <a:r>
              <a:rPr sz="4500" spc="-5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500" spc="-5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sz="4500" spc="-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ЕНЬ </a:t>
            </a:r>
            <a:r>
              <a:rPr sz="4500" spc="-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-15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sz="4500" spc="15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4500" spc="-37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4500" spc="-2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</a:t>
            </a:r>
            <a:r>
              <a:rPr sz="4500" spc="-15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sz="4500" spc="-32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sz="4500" spc="-14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16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 </a:t>
            </a:r>
            <a:r>
              <a:rPr sz="4500" spc="1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НЕНОРМАТИВНОЙ</a:t>
            </a:r>
            <a:endParaRPr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2211070">
              <a:lnSpc>
                <a:spcPts val="4880"/>
              </a:lnSpc>
              <a:spcBef>
                <a:spcPts val="25"/>
              </a:spcBef>
            </a:pPr>
            <a:r>
              <a:rPr lang="ru-RU" sz="4500" spc="4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4500" spc="4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ЕКСИКОЙ</a:t>
            </a:r>
            <a:r>
              <a:rPr sz="4500" spc="-22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-18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sz="4500" spc="-111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500" spc="7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</a:t>
            </a:r>
            <a:r>
              <a:rPr sz="3450" spc="7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3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4677" y="2289804"/>
            <a:ext cx="7303770" cy="407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95"/>
              </a:spcBef>
            </a:pPr>
            <a:r>
              <a:rPr sz="2350" spc="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Видимо,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потребностью 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общества. 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Слишком </a:t>
            </a:r>
            <a:r>
              <a:rPr sz="2350" spc="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много 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стало </a:t>
            </a:r>
            <a:r>
              <a:rPr sz="235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ненормативности </a:t>
            </a:r>
            <a:r>
              <a:rPr sz="2350" spc="-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вокруг, </a:t>
            </a:r>
            <a:r>
              <a:rPr sz="2350" spc="-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 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что </a:t>
            </a:r>
            <a:r>
              <a:rPr sz="235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повлияли 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350" spc="-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з</a:t>
            </a:r>
            <a:r>
              <a:rPr sz="2350" spc="1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енен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350" spc="-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я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350" spc="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ц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35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</a:t>
            </a:r>
            <a:r>
              <a:rPr sz="23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</a:t>
            </a:r>
            <a:r>
              <a:rPr sz="2350" spc="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л</a:t>
            </a:r>
            <a:r>
              <a:rPr sz="2350" spc="-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ь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3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ной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3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2350" spc="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ц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ии</a:t>
            </a:r>
            <a:r>
              <a:rPr sz="2350" spc="-2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: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350" spc="1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2350" spc="-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  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не</a:t>
            </a:r>
            <a:r>
              <a:rPr sz="2350" spc="1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ш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не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й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ц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ен</a:t>
            </a:r>
            <a:r>
              <a:rPr sz="2350" spc="-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з</a:t>
            </a:r>
            <a:r>
              <a:rPr sz="23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350" spc="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ы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пе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ч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ны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й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пе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350" spc="1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д</a:t>
            </a:r>
            <a:r>
              <a:rPr sz="2350" spc="-1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235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 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следствие </a:t>
            </a:r>
            <a:r>
              <a:rPr sz="2350" spc="8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– 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утрата </a:t>
            </a:r>
            <a:r>
              <a:rPr sz="2350" spc="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многими </a:t>
            </a:r>
            <a:r>
              <a:rPr sz="235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представителями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социума 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цензуры </a:t>
            </a:r>
            <a:r>
              <a:rPr sz="2350" spc="-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внутренней; </a:t>
            </a:r>
            <a:r>
              <a:rPr sz="235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понимание 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свободы </a:t>
            </a:r>
            <a:r>
              <a:rPr sz="2350" spc="-7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слова как 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вседозволенности 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 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выборе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средств </a:t>
            </a:r>
            <a:r>
              <a:rPr sz="23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-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выражения, </a:t>
            </a:r>
            <a:r>
              <a:rPr sz="2350" spc="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общий 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упадок </a:t>
            </a:r>
            <a:r>
              <a:rPr sz="23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культуры 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 </a:t>
            </a:r>
            <a:r>
              <a:rPr sz="23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культуры </a:t>
            </a:r>
            <a:r>
              <a:rPr sz="235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ч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350" spc="-1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350" spc="-1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-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ча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3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23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3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23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3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350" spc="-1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235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053409"/>
            <a:ext cx="18288000" cy="19050"/>
          </a:xfrm>
          <a:custGeom>
            <a:avLst/>
            <a:gdLst/>
            <a:ahLst/>
            <a:cxnLst/>
            <a:rect l="l" t="t" r="r" b="b"/>
            <a:pathLst>
              <a:path w="18288000" h="19050">
                <a:moveTo>
                  <a:pt x="0" y="0"/>
                </a:moveTo>
                <a:lnTo>
                  <a:pt x="18287999" y="0"/>
                </a:lnTo>
                <a:lnTo>
                  <a:pt x="18287999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000" y="9529519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03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616" y="1003831"/>
            <a:ext cx="8868410" cy="2041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635"/>
              </a:spcBef>
            </a:pPr>
            <a:r>
              <a:rPr sz="32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3200" spc="-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НЕНОРМАТИВНОЙ</a:t>
            </a:r>
            <a:r>
              <a:rPr sz="3200" spc="2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spc="2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32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ЕКСИКЕ</a:t>
            </a:r>
            <a:r>
              <a:rPr sz="32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ОТНОСЯТСЯ </a:t>
            </a:r>
            <a:r>
              <a:rPr sz="3200" spc="-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БРАННЫЕ,</a:t>
            </a:r>
            <a:r>
              <a:rPr sz="32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ЖАРГОННЫЕ,</a:t>
            </a:r>
            <a:r>
              <a:rPr sz="32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МАТЕРНЫЕ</a:t>
            </a:r>
            <a:r>
              <a:rPr sz="3200" spc="-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428750">
              <a:lnSpc>
                <a:spcPts val="3900"/>
              </a:lnSpc>
              <a:spcBef>
                <a:spcPts val="5"/>
              </a:spcBef>
            </a:pPr>
            <a:r>
              <a:rPr sz="32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</a:t>
            </a:r>
            <a:r>
              <a:rPr lang="ru-RU" sz="3200" spc="-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32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ЬГАРНЫЕ </a:t>
            </a:r>
            <a:r>
              <a:rPr sz="3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ВЫРАЖЕНИЯ, </a:t>
            </a:r>
            <a:r>
              <a:rPr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200" spc="20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32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ОВА- </a:t>
            </a:r>
            <a:r>
              <a:rPr sz="3200" spc="-8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ПАРАЗИТЫ</a:t>
            </a:r>
            <a:r>
              <a:rPr sz="3200" spc="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32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КАНЦЕ</a:t>
            </a:r>
            <a:r>
              <a:rPr lang="ru-RU" sz="3200" spc="13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3200" spc="-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ЯРИЗМЫ</a:t>
            </a:r>
            <a:r>
              <a:rPr sz="3200" spc="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32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32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ЕЩЁ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616" y="3021163"/>
            <a:ext cx="74499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spc="146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</a:t>
            </a:r>
            <a:r>
              <a:rPr sz="3200" spc="-4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3200" spc="131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3200" spc="-7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ЕКТИЗМЫ</a:t>
            </a:r>
            <a:r>
              <a:rPr sz="3200" spc="-12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spc="-5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3200" spc="-1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ПРОСТОРЕЧИЯ.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1637" y="3090985"/>
            <a:ext cx="7830184" cy="187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95"/>
              </a:spcBef>
            </a:pPr>
            <a:r>
              <a:rPr sz="245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Впервые </a:t>
            </a:r>
            <a:r>
              <a:rPr sz="245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русский </a:t>
            </a:r>
            <a:r>
              <a:rPr sz="2450" spc="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мат </a:t>
            </a:r>
            <a:r>
              <a:rPr sz="2450" spc="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был </a:t>
            </a:r>
            <a:r>
              <a:rPr sz="245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упомянут </a:t>
            </a:r>
            <a:r>
              <a:rPr sz="2450" spc="-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 </a:t>
            </a:r>
            <a:r>
              <a:rPr sz="245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берестяной </a:t>
            </a:r>
            <a:r>
              <a:rPr sz="24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г</a:t>
            </a:r>
            <a:r>
              <a:rPr sz="24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450" spc="-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2450" spc="17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</a:t>
            </a:r>
            <a:r>
              <a:rPr sz="24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4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4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17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X</a:t>
            </a:r>
            <a:r>
              <a:rPr sz="2450" spc="-229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II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4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245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</a:t>
            </a:r>
            <a:r>
              <a:rPr sz="2450" spc="-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2450" spc="-18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</a:t>
            </a:r>
            <a:r>
              <a:rPr sz="24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450" spc="9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</a:t>
            </a:r>
            <a:r>
              <a:rPr sz="24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4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4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</a:t>
            </a:r>
            <a:r>
              <a:rPr sz="2450" spc="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ю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450" spc="9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</a:t>
            </a:r>
            <a:r>
              <a:rPr sz="24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</a:t>
            </a:r>
            <a:r>
              <a:rPr sz="2450" spc="-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24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4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</a:t>
            </a:r>
            <a:r>
              <a:rPr sz="2450" spc="1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ж</a:t>
            </a:r>
            <a:r>
              <a:rPr sz="24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450" spc="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л</a:t>
            </a:r>
            <a:r>
              <a:rPr sz="24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24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</a:t>
            </a:r>
            <a:r>
              <a:rPr sz="2450" spc="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х</a:t>
            </a:r>
            <a:r>
              <a:rPr sz="245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</a:t>
            </a:r>
            <a:r>
              <a:rPr sz="24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450" spc="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л</a:t>
            </a:r>
            <a:r>
              <a:rPr sz="24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2450" spc="-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г</a:t>
            </a:r>
            <a:r>
              <a:rPr sz="245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450" spc="-16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.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254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Д</a:t>
            </a:r>
            <a:r>
              <a:rPr sz="245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  </a:t>
            </a:r>
            <a:r>
              <a:rPr sz="245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XIV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века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2450" spc="-1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Руси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все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неприличные</a:t>
            </a:r>
            <a:r>
              <a:rPr sz="2450" spc="-1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слова</a:t>
            </a:r>
            <a:r>
              <a:rPr sz="2450" spc="-1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назывались</a:t>
            </a:r>
            <a:endParaRPr sz="2450" dirty="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«нелепыми</a:t>
            </a:r>
            <a:r>
              <a:rPr sz="2450" spc="-17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450" spc="-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глаголами».</a:t>
            </a:r>
            <a:endParaRPr sz="2450" dirty="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87496" y="9496582"/>
            <a:ext cx="361950" cy="361950"/>
            <a:chOff x="16787496" y="9496582"/>
            <a:chExt cx="361950" cy="361950"/>
          </a:xfrm>
        </p:grpSpPr>
        <p:sp>
          <p:nvSpPr>
            <p:cNvPr id="6" name="object 6"/>
            <p:cNvSpPr/>
            <p:nvPr/>
          </p:nvSpPr>
          <p:spPr>
            <a:xfrm>
              <a:off x="16787496" y="9496582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67"/>
              <a:ext cx="190500" cy="7706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4410437"/>
            <a:ext cx="18288000" cy="5626100"/>
            <a:chOff x="0" y="4410437"/>
            <a:chExt cx="18288000" cy="5626100"/>
          </a:xfrm>
        </p:grpSpPr>
        <p:sp>
          <p:nvSpPr>
            <p:cNvPr id="9" name="object 9"/>
            <p:cNvSpPr/>
            <p:nvPr/>
          </p:nvSpPr>
          <p:spPr>
            <a:xfrm>
              <a:off x="0" y="9053405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451" y="4410437"/>
              <a:ext cx="5896438" cy="56260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26706" y="5229793"/>
              <a:ext cx="7058025" cy="19050"/>
            </a:xfrm>
            <a:custGeom>
              <a:avLst/>
              <a:gdLst/>
              <a:ahLst/>
              <a:cxnLst/>
              <a:rect l="l" t="t" r="r" b="b"/>
              <a:pathLst>
                <a:path w="7058024" h="19050">
                  <a:moveTo>
                    <a:pt x="7058024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7058024" y="0"/>
                  </a:lnTo>
                  <a:lnTo>
                    <a:pt x="7058024" y="190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16000" y="9529517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04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623" y="1513707"/>
            <a:ext cx="7048500" cy="6419850"/>
          </a:xfrm>
          <a:custGeom>
            <a:avLst/>
            <a:gdLst/>
            <a:ahLst/>
            <a:cxnLst/>
            <a:rect l="l" t="t" r="r" b="b"/>
            <a:pathLst>
              <a:path w="7048500" h="6419850">
                <a:moveTo>
                  <a:pt x="7019674" y="6419781"/>
                </a:moveTo>
                <a:lnTo>
                  <a:pt x="28824" y="6419781"/>
                </a:lnTo>
                <a:lnTo>
                  <a:pt x="17620" y="6417510"/>
                </a:lnTo>
                <a:lnTo>
                  <a:pt x="8456" y="6411322"/>
                </a:lnTo>
                <a:lnTo>
                  <a:pt x="2270" y="6402154"/>
                </a:lnTo>
                <a:lnTo>
                  <a:pt x="0" y="6390945"/>
                </a:lnTo>
                <a:lnTo>
                  <a:pt x="0" y="28836"/>
                </a:lnTo>
                <a:lnTo>
                  <a:pt x="2270" y="17627"/>
                </a:lnTo>
                <a:lnTo>
                  <a:pt x="8456" y="8459"/>
                </a:lnTo>
                <a:lnTo>
                  <a:pt x="17620" y="2271"/>
                </a:lnTo>
                <a:lnTo>
                  <a:pt x="28824" y="0"/>
                </a:lnTo>
                <a:lnTo>
                  <a:pt x="7019674" y="0"/>
                </a:lnTo>
                <a:lnTo>
                  <a:pt x="7030878" y="2271"/>
                </a:lnTo>
                <a:lnTo>
                  <a:pt x="7040042" y="8459"/>
                </a:lnTo>
                <a:lnTo>
                  <a:pt x="7043666" y="13829"/>
                </a:lnTo>
                <a:lnTo>
                  <a:pt x="20589" y="13829"/>
                </a:lnTo>
                <a:lnTo>
                  <a:pt x="13824" y="20597"/>
                </a:lnTo>
                <a:lnTo>
                  <a:pt x="13824" y="6399184"/>
                </a:lnTo>
                <a:lnTo>
                  <a:pt x="20589" y="6405952"/>
                </a:lnTo>
                <a:lnTo>
                  <a:pt x="7043666" y="6405952"/>
                </a:lnTo>
                <a:lnTo>
                  <a:pt x="7040042" y="6411322"/>
                </a:lnTo>
                <a:lnTo>
                  <a:pt x="7030878" y="6417510"/>
                </a:lnTo>
                <a:lnTo>
                  <a:pt x="7019674" y="6419781"/>
                </a:lnTo>
                <a:close/>
              </a:path>
              <a:path w="7048500" h="6419850">
                <a:moveTo>
                  <a:pt x="7043666" y="6405952"/>
                </a:moveTo>
                <a:lnTo>
                  <a:pt x="7027910" y="6405952"/>
                </a:lnTo>
                <a:lnTo>
                  <a:pt x="7034674" y="6399184"/>
                </a:lnTo>
                <a:lnTo>
                  <a:pt x="7034674" y="20597"/>
                </a:lnTo>
                <a:lnTo>
                  <a:pt x="7027910" y="13829"/>
                </a:lnTo>
                <a:lnTo>
                  <a:pt x="7043666" y="13829"/>
                </a:lnTo>
                <a:lnTo>
                  <a:pt x="7046228" y="17627"/>
                </a:lnTo>
                <a:lnTo>
                  <a:pt x="7048499" y="28836"/>
                </a:lnTo>
                <a:lnTo>
                  <a:pt x="7048499" y="6390945"/>
                </a:lnTo>
                <a:lnTo>
                  <a:pt x="7046228" y="6402154"/>
                </a:lnTo>
                <a:lnTo>
                  <a:pt x="7043666" y="6405952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62200" y="3413289"/>
            <a:ext cx="3913504" cy="1788951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marR="5080" indent="114300">
              <a:lnSpc>
                <a:spcPts val="6530"/>
              </a:lnSpc>
              <a:spcBef>
                <a:spcPts val="950"/>
              </a:spcBef>
            </a:pPr>
            <a:r>
              <a:rPr sz="6000" spc="-105" dirty="0" err="1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</a:t>
            </a:r>
            <a:r>
              <a:rPr sz="6000" spc="-10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000" spc="-40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материмся</a:t>
            </a:r>
            <a:r>
              <a:rPr sz="6000" spc="-8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1701" y="2699768"/>
            <a:ext cx="6988175" cy="120840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315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Психологи</a:t>
            </a:r>
            <a:r>
              <a:rPr sz="3150" spc="-1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15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объясняют</a:t>
            </a:r>
            <a:r>
              <a:rPr sz="3150" spc="-1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150" spc="-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все</a:t>
            </a:r>
            <a:r>
              <a:rPr sz="3150" spc="-1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15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стрессами,</a:t>
            </a:r>
            <a:endParaRPr sz="3150" dirty="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150" b="1" spc="-70" dirty="0">
                <a:solidFill>
                  <a:srgbClr val="1B1B1B"/>
                </a:solidFill>
                <a:latin typeface="Cambria" panose="02040503050406030204"/>
                <a:cs typeface="Cambria" panose="02040503050406030204"/>
              </a:rPr>
              <a:t>воспитанием</a:t>
            </a:r>
            <a:r>
              <a:rPr sz="3150" spc="-7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315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1701" y="4626699"/>
            <a:ext cx="6195060" cy="1071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3150" b="1" spc="-9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Лингвисты </a:t>
            </a:r>
            <a:r>
              <a:rPr sz="3150" b="1" spc="25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3150" b="1" spc="-2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слабым </a:t>
            </a:r>
            <a:r>
              <a:rPr sz="3150" b="1" spc="-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словарным </a:t>
            </a:r>
            <a:r>
              <a:rPr sz="3150" b="1" spc="-68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150" b="1" spc="-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запасом.</a:t>
            </a:r>
            <a:endParaRPr sz="3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87496" y="9496588"/>
            <a:ext cx="361950" cy="361950"/>
            <a:chOff x="16787496" y="9496588"/>
            <a:chExt cx="361950" cy="361950"/>
          </a:xfrm>
        </p:grpSpPr>
        <p:sp>
          <p:nvSpPr>
            <p:cNvPr id="7" name="object 7"/>
            <p:cNvSpPr/>
            <p:nvPr/>
          </p:nvSpPr>
          <p:spPr>
            <a:xfrm>
              <a:off x="16787496" y="9496588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70"/>
              <a:ext cx="190500" cy="77060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9053407"/>
            <a:ext cx="18288000" cy="19050"/>
          </a:xfrm>
          <a:custGeom>
            <a:avLst/>
            <a:gdLst/>
            <a:ahLst/>
            <a:cxnLst/>
            <a:rect l="l" t="t" r="r" b="b"/>
            <a:pathLst>
              <a:path w="18288000" h="19050">
                <a:moveTo>
                  <a:pt x="0" y="0"/>
                </a:moveTo>
                <a:lnTo>
                  <a:pt x="18287999" y="0"/>
                </a:lnTo>
                <a:lnTo>
                  <a:pt x="18287999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6000" y="9529520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05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935830"/>
            <a:ext cx="11633200" cy="107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445"/>
              </a:lnSpc>
              <a:spcBef>
                <a:spcPts val="90"/>
              </a:spcBef>
            </a:pPr>
            <a:r>
              <a:rPr lang="ru-RU" sz="2950" b="1" dirty="0">
                <a:latin typeface="Tahoma" panose="020B0604030504040204"/>
                <a:cs typeface="Tahoma" panose="020B0604030504040204"/>
              </a:rPr>
              <a:t>НА РУСИ СКВЕРНОЕ СЛОВО СЧИТАЛОСЬ ТАКИМ ЖЕ ТЯЖКИМ ГРЕХОМ, КАК И ПЛОХОЕ ДЕЛО.</a:t>
            </a:r>
            <a:endParaRPr sz="2950" b="1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3260540"/>
            <a:ext cx="8047355" cy="5323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7000"/>
              </a:lnSpc>
              <a:spcBef>
                <a:spcPts val="90"/>
              </a:spcBef>
            </a:pP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Сквернословие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приравнивалось </a:t>
            </a:r>
            <a:r>
              <a:rPr sz="210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 </a:t>
            </a:r>
            <a:r>
              <a:rPr sz="210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нарушению христианских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заповедей </a:t>
            </a:r>
            <a:r>
              <a:rPr sz="2100" spc="-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«Не </a:t>
            </a:r>
            <a:r>
              <a:rPr sz="2100" spc="-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убий!», </a:t>
            </a:r>
            <a:r>
              <a:rPr sz="2100" spc="-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«Не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прелюбодействуй!», </a:t>
            </a:r>
            <a:r>
              <a:rPr sz="2100" spc="-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«Не </a:t>
            </a:r>
            <a:r>
              <a:rPr sz="2100" spc="-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лжесвидетельствуй!».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Словесная </a:t>
            </a:r>
            <a:r>
              <a:rPr sz="2100" spc="-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брань, </a:t>
            </a:r>
            <a:r>
              <a:rPr sz="210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чрезмерно громкая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 </a:t>
            </a:r>
            <a:r>
              <a:rPr sz="210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крикливая </a:t>
            </a:r>
            <a:r>
              <a:rPr sz="2100" spc="-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речь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рассматривались </a:t>
            </a:r>
            <a:r>
              <a:rPr sz="210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нашими </a:t>
            </a:r>
            <a:r>
              <a:rPr sz="2100" spc="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предками </a:t>
            </a:r>
            <a:r>
              <a:rPr sz="210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как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проявление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бесовского </a:t>
            </a:r>
            <a:r>
              <a:rPr sz="2100" spc="-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начала, </a:t>
            </a:r>
            <a:r>
              <a:rPr sz="2100" spc="-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а </a:t>
            </a:r>
            <a:r>
              <a:rPr sz="210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сквернословящих </a:t>
            </a:r>
            <a:r>
              <a:rPr sz="2100" spc="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людей </a:t>
            </a:r>
            <a:r>
              <a:rPr sz="2100" spc="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называли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богохульниками.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1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многочисленных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древнерусских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 </a:t>
            </a:r>
            <a:r>
              <a:rPr sz="2100" spc="-6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более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поздних </a:t>
            </a:r>
            <a:r>
              <a:rPr sz="210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источниках </a:t>
            </a:r>
            <a:r>
              <a:rPr sz="210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отмечалось,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что </a:t>
            </a:r>
            <a:r>
              <a:rPr sz="2100" spc="-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«матерная </a:t>
            </a:r>
            <a:r>
              <a:rPr sz="2100" spc="-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лая» </a:t>
            </a:r>
            <a:r>
              <a:rPr sz="2100" spc="-7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оскорбительна </a:t>
            </a:r>
            <a:r>
              <a:rPr sz="2100" spc="2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сразу </a:t>
            </a:r>
            <a:r>
              <a:rPr sz="2100" spc="6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для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трех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матерей: </a:t>
            </a:r>
            <a:r>
              <a:rPr sz="2100" spc="9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Матери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Господа,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всех </a:t>
            </a:r>
            <a:r>
              <a:rPr sz="2100" spc="-6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матерей </a:t>
            </a:r>
            <a:r>
              <a:rPr sz="2100" spc="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человеческих </a:t>
            </a:r>
            <a:r>
              <a:rPr sz="2100" spc="-2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(включая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собственную </a:t>
            </a:r>
            <a:r>
              <a:rPr sz="210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мать </a:t>
            </a:r>
            <a:r>
              <a:rPr sz="2100" spc="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сквернослова)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матери-земли.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Осквернившему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себя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руганью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-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 </a:t>
            </a:r>
            <a:r>
              <a:rPr sz="2100" spc="-6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этот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день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запрещалось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входить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-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церковь,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7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ним</a:t>
            </a:r>
            <a:r>
              <a:rPr sz="2100" spc="-10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5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вместе</a:t>
            </a:r>
            <a:r>
              <a:rPr sz="2100" spc="-10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нельзя </a:t>
            </a:r>
            <a:r>
              <a:rPr sz="2100" spc="-6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8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было </a:t>
            </a:r>
            <a:r>
              <a:rPr sz="2100" spc="4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принимать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пищу, </a:t>
            </a:r>
            <a:r>
              <a:rPr sz="210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 </a:t>
            </a:r>
            <a:r>
              <a:rPr sz="2100" spc="3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его </a:t>
            </a:r>
            <a:r>
              <a:rPr sz="2100" spc="5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поведением </a:t>
            </a:r>
            <a:r>
              <a:rPr sz="2100" spc="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связывались </a:t>
            </a:r>
            <a:r>
              <a:rPr sz="2100" spc="1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насылаемые</a:t>
            </a:r>
            <a:r>
              <a:rPr sz="2100" spc="-114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8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Богом</a:t>
            </a:r>
            <a:r>
              <a:rPr sz="2100" spc="-1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9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беды</a:t>
            </a:r>
            <a:r>
              <a:rPr sz="2100" spc="-1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45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100" spc="-11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00" spc="30" dirty="0">
                <a:solidFill>
                  <a:srgbClr val="1B1B1B"/>
                </a:solidFill>
                <a:latin typeface="Tahoma" panose="020B0604030504040204"/>
                <a:cs typeface="Tahoma" panose="020B0604030504040204"/>
              </a:rPr>
              <a:t>скорби.</a:t>
            </a:r>
            <a:endParaRPr sz="2100" dirty="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87496" y="9496585"/>
            <a:ext cx="361950" cy="361950"/>
            <a:chOff x="16787496" y="9496585"/>
            <a:chExt cx="361950" cy="361950"/>
          </a:xfrm>
        </p:grpSpPr>
        <p:sp>
          <p:nvSpPr>
            <p:cNvPr id="5" name="object 5"/>
            <p:cNvSpPr/>
            <p:nvPr/>
          </p:nvSpPr>
          <p:spPr>
            <a:xfrm>
              <a:off x="16787496" y="949658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67"/>
              <a:ext cx="190500" cy="7706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2259443"/>
            <a:ext cx="18288000" cy="7226300"/>
            <a:chOff x="0" y="2259443"/>
            <a:chExt cx="18288000" cy="7226300"/>
          </a:xfrm>
        </p:grpSpPr>
        <p:sp>
          <p:nvSpPr>
            <p:cNvPr id="8" name="object 8"/>
            <p:cNvSpPr/>
            <p:nvPr/>
          </p:nvSpPr>
          <p:spPr>
            <a:xfrm>
              <a:off x="0" y="9053404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45810" y="2259443"/>
              <a:ext cx="4823745" cy="7226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16000" y="9529517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06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87496" y="9496585"/>
            <a:ext cx="361950" cy="361950"/>
            <a:chOff x="16787496" y="9496585"/>
            <a:chExt cx="361950" cy="361950"/>
          </a:xfrm>
        </p:grpSpPr>
        <p:sp>
          <p:nvSpPr>
            <p:cNvPr id="3" name="object 3"/>
            <p:cNvSpPr/>
            <p:nvPr/>
          </p:nvSpPr>
          <p:spPr>
            <a:xfrm>
              <a:off x="16787496" y="9496585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67"/>
              <a:ext cx="190500" cy="7706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9053404"/>
            <a:ext cx="18288000" cy="19050"/>
          </a:xfrm>
          <a:custGeom>
            <a:avLst/>
            <a:gdLst/>
            <a:ahLst/>
            <a:cxnLst/>
            <a:rect l="l" t="t" r="r" b="b"/>
            <a:pathLst>
              <a:path w="18288000" h="19050">
                <a:moveTo>
                  <a:pt x="0" y="0"/>
                </a:moveTo>
                <a:lnTo>
                  <a:pt x="18287999" y="0"/>
                </a:lnTo>
                <a:lnTo>
                  <a:pt x="18287999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79764" y="4368233"/>
            <a:ext cx="3393606" cy="4127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987" y="2182262"/>
            <a:ext cx="2241956" cy="629828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43400" y="1676400"/>
            <a:ext cx="10322124" cy="1678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05"/>
              </a:lnSpc>
              <a:spcBef>
                <a:spcPts val="95"/>
              </a:spcBef>
            </a:pPr>
            <a:r>
              <a:rPr lang="ru-RU" sz="3000" b="1" dirty="0">
                <a:latin typeface="Tahoma" panose="020B0604030504040204"/>
                <a:cs typeface="Tahoma" panose="020B0604030504040204"/>
              </a:rPr>
              <a:t>В истории нашей страны сквернословие запрещалось царскими указами, обличалось в посланиях патриархов и митрополитов.</a:t>
            </a:r>
            <a:endParaRPr sz="3000" b="1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6000" y="9529517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07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569024" y="3460304"/>
            <a:ext cx="9841230" cy="349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 dirty="0">
              <a:latin typeface="Tahoma" panose="020B0604030504040204"/>
              <a:cs typeface="Tahoma" panose="020B0604030504040204"/>
            </a:endParaRPr>
          </a:p>
          <a:p>
            <a:pPr marL="12700" marR="5080" algn="ctr">
              <a:lnSpc>
                <a:spcPct val="126000"/>
              </a:lnSpc>
            </a:pPr>
            <a:r>
              <a:rPr sz="2650" spc="95" dirty="0">
                <a:latin typeface="Tahoma" panose="020B0604030504040204"/>
                <a:cs typeface="Tahoma" panose="020B0604030504040204"/>
              </a:rPr>
              <a:t>На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55" dirty="0">
                <a:latin typeface="Tahoma" panose="020B0604030504040204"/>
                <a:cs typeface="Tahoma" panose="020B0604030504040204"/>
              </a:rPr>
              <a:t>борьбу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65" dirty="0">
                <a:latin typeface="Tahoma" panose="020B0604030504040204"/>
                <a:cs typeface="Tahoma" panose="020B0604030504040204"/>
              </a:rPr>
              <a:t>со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45" dirty="0">
                <a:latin typeface="Tahoma" panose="020B0604030504040204"/>
                <a:cs typeface="Tahoma" panose="020B0604030504040204"/>
              </a:rPr>
              <a:t>сквернословием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85" dirty="0">
                <a:latin typeface="Tahoma" panose="020B0604030504040204"/>
                <a:cs typeface="Tahoma" panose="020B0604030504040204"/>
              </a:rPr>
              <a:t>были</a:t>
            </a:r>
            <a:r>
              <a:rPr sz="265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60" dirty="0">
                <a:latin typeface="Tahoma" panose="020B0604030504040204"/>
                <a:cs typeface="Tahoma" panose="020B0604030504040204"/>
              </a:rPr>
              <a:t>также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10" dirty="0">
                <a:latin typeface="Tahoma" panose="020B0604030504040204"/>
                <a:cs typeface="Tahoma" panose="020B0604030504040204"/>
              </a:rPr>
              <a:t>направлены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30" dirty="0">
                <a:latin typeface="Tahoma" panose="020B0604030504040204"/>
                <a:cs typeface="Tahoma" panose="020B0604030504040204"/>
              </a:rPr>
              <a:t>указы </a:t>
            </a:r>
            <a:r>
              <a:rPr sz="2650" spc="-815" dirty="0">
                <a:latin typeface="Tahoma" panose="020B0604030504040204"/>
                <a:cs typeface="Tahoma" panose="020B0604030504040204"/>
              </a:rPr>
              <a:t> </a:t>
            </a:r>
            <a:r>
              <a:rPr sz="2650" dirty="0">
                <a:latin typeface="Tahoma" panose="020B0604030504040204"/>
                <a:cs typeface="Tahoma" panose="020B0604030504040204"/>
              </a:rPr>
              <a:t>царя </a:t>
            </a:r>
            <a:r>
              <a:rPr sz="2650" spc="55" dirty="0">
                <a:latin typeface="Tahoma" panose="020B0604030504040204"/>
                <a:cs typeface="Tahoma" panose="020B0604030504040204"/>
              </a:rPr>
              <a:t>Алексея </a:t>
            </a:r>
            <a:r>
              <a:rPr sz="2650" spc="30" dirty="0">
                <a:latin typeface="Tahoma" panose="020B0604030504040204"/>
                <a:cs typeface="Tahoma" panose="020B0604030504040204"/>
              </a:rPr>
              <a:t>Михайловича, </a:t>
            </a:r>
            <a:r>
              <a:rPr sz="2650" spc="50" dirty="0">
                <a:latin typeface="Tahoma" panose="020B0604030504040204"/>
                <a:cs typeface="Tahoma" panose="020B0604030504040204"/>
              </a:rPr>
              <a:t>когда </a:t>
            </a:r>
            <a:r>
              <a:rPr sz="2650" spc="-35" dirty="0">
                <a:latin typeface="Tahoma" panose="020B0604030504040204"/>
                <a:cs typeface="Tahoma" panose="020B0604030504040204"/>
              </a:rPr>
              <a:t>за </a:t>
            </a:r>
            <a:r>
              <a:rPr sz="2650" spc="35" dirty="0">
                <a:latin typeface="Tahoma" panose="020B0604030504040204"/>
                <a:cs typeface="Tahoma" panose="020B0604030504040204"/>
              </a:rPr>
              <a:t>сквернословие </a:t>
            </a:r>
            <a:r>
              <a:rPr sz="2650" spc="95" dirty="0">
                <a:latin typeface="Tahoma" panose="020B0604030504040204"/>
                <a:cs typeface="Tahoma" panose="020B0604030504040204"/>
              </a:rPr>
              <a:t>было </a:t>
            </a:r>
            <a:r>
              <a:rPr sz="2650" spc="10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70" dirty="0">
                <a:latin typeface="Tahoma" panose="020B0604030504040204"/>
                <a:cs typeface="Tahoma" panose="020B0604030504040204"/>
              </a:rPr>
              <a:t>положено</a:t>
            </a:r>
            <a:r>
              <a:rPr sz="2650" spc="-15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50" dirty="0">
                <a:latin typeface="Tahoma" panose="020B0604030504040204"/>
                <a:cs typeface="Tahoma" panose="020B0604030504040204"/>
              </a:rPr>
              <a:t>телесное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-30" dirty="0">
                <a:latin typeface="Tahoma" panose="020B0604030504040204"/>
                <a:cs typeface="Tahoma" panose="020B0604030504040204"/>
              </a:rPr>
              <a:t>наказание: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-25" dirty="0">
                <a:latin typeface="Tahoma" panose="020B0604030504040204"/>
                <a:cs typeface="Tahoma" panose="020B0604030504040204"/>
              </a:rPr>
              <a:t>на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30" dirty="0">
                <a:latin typeface="Tahoma" panose="020B0604030504040204"/>
                <a:cs typeface="Tahoma" panose="020B0604030504040204"/>
              </a:rPr>
              <a:t>рынках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45" dirty="0">
                <a:latin typeface="Tahoma" panose="020B0604030504040204"/>
                <a:cs typeface="Tahoma" panose="020B0604030504040204"/>
              </a:rPr>
              <a:t>и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60" dirty="0">
                <a:latin typeface="Tahoma" panose="020B0604030504040204"/>
                <a:cs typeface="Tahoma" panose="020B0604030504040204"/>
              </a:rPr>
              <a:t>площадях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75" dirty="0">
                <a:latin typeface="Tahoma" panose="020B0604030504040204"/>
                <a:cs typeface="Tahoma" panose="020B0604030504040204"/>
              </a:rPr>
              <a:t>ходили </a:t>
            </a:r>
            <a:r>
              <a:rPr sz="2650" spc="-81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60" dirty="0">
                <a:latin typeface="Tahoma" panose="020B0604030504040204"/>
                <a:cs typeface="Tahoma" panose="020B0604030504040204"/>
              </a:rPr>
              <a:t>переодетые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dirty="0">
                <a:latin typeface="Tahoma" panose="020B0604030504040204"/>
                <a:cs typeface="Tahoma" panose="020B0604030504040204"/>
              </a:rPr>
              <a:t>чиновники,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15" dirty="0">
                <a:latin typeface="Tahoma" panose="020B0604030504040204"/>
                <a:cs typeface="Tahoma" panose="020B0604030504040204"/>
              </a:rPr>
              <a:t>хватали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35" dirty="0">
                <a:latin typeface="Tahoma" panose="020B0604030504040204"/>
                <a:cs typeface="Tahoma" panose="020B0604030504040204"/>
              </a:rPr>
              <a:t>ругателей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45" dirty="0">
                <a:latin typeface="Tahoma" panose="020B0604030504040204"/>
                <a:cs typeface="Tahoma" panose="020B0604030504040204"/>
              </a:rPr>
              <a:t>и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95" dirty="0">
                <a:latin typeface="Tahoma" panose="020B0604030504040204"/>
                <a:cs typeface="Tahoma" panose="020B0604030504040204"/>
              </a:rPr>
              <a:t>тут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dirty="0">
                <a:latin typeface="Tahoma" panose="020B0604030504040204"/>
                <a:cs typeface="Tahoma" panose="020B0604030504040204"/>
              </a:rPr>
              <a:t>же,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-25" dirty="0">
                <a:latin typeface="Tahoma" panose="020B0604030504040204"/>
                <a:cs typeface="Tahoma" panose="020B0604030504040204"/>
              </a:rPr>
              <a:t>на</a:t>
            </a:r>
            <a:r>
              <a:rPr sz="2650" spc="-14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80" dirty="0">
                <a:latin typeface="Tahoma" panose="020B0604030504040204"/>
                <a:cs typeface="Tahoma" panose="020B0604030504040204"/>
              </a:rPr>
              <a:t>месте </a:t>
            </a:r>
            <a:r>
              <a:rPr sz="2650" spc="-81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15" dirty="0">
                <a:latin typeface="Tahoma" panose="020B0604030504040204"/>
                <a:cs typeface="Tahoma" panose="020B0604030504040204"/>
              </a:rPr>
              <a:t>преступления,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5" dirty="0">
                <a:latin typeface="Tahoma" panose="020B0604030504040204"/>
                <a:cs typeface="Tahoma" panose="020B0604030504040204"/>
              </a:rPr>
              <a:t>наказывали</a:t>
            </a:r>
            <a:r>
              <a:rPr sz="265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30" dirty="0">
                <a:latin typeface="Tahoma" panose="020B0604030504040204"/>
                <a:cs typeface="Tahoma" panose="020B0604030504040204"/>
              </a:rPr>
              <a:t>беззаконных</a:t>
            </a:r>
            <a:r>
              <a:rPr sz="265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40" dirty="0">
                <a:latin typeface="Tahoma" panose="020B0604030504040204"/>
                <a:cs typeface="Tahoma" panose="020B0604030504040204"/>
              </a:rPr>
              <a:t>розгами</a:t>
            </a:r>
            <a:r>
              <a:rPr sz="2650" spc="-140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65" dirty="0">
                <a:latin typeface="Tahoma" panose="020B0604030504040204"/>
                <a:cs typeface="Tahoma" panose="020B0604030504040204"/>
              </a:rPr>
              <a:t>для</a:t>
            </a:r>
            <a:r>
              <a:rPr sz="265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40" dirty="0">
                <a:latin typeface="Tahoma" panose="020B0604030504040204"/>
                <a:cs typeface="Tahoma" panose="020B0604030504040204"/>
              </a:rPr>
              <a:t>примера </a:t>
            </a:r>
            <a:r>
              <a:rPr sz="2650" spc="-815" dirty="0">
                <a:latin typeface="Tahoma" panose="020B0604030504040204"/>
                <a:cs typeface="Tahoma" panose="020B0604030504040204"/>
              </a:rPr>
              <a:t> </a:t>
            </a:r>
            <a:r>
              <a:rPr sz="2650" spc="-5" dirty="0">
                <a:latin typeface="Tahoma" panose="020B0604030504040204"/>
                <a:cs typeface="Tahoma" panose="020B0604030504040204"/>
              </a:rPr>
              <a:t>прочих.</a:t>
            </a:r>
            <a:endParaRPr sz="2650" dirty="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703" y="3451567"/>
            <a:ext cx="5614035" cy="2107628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412240" marR="5080" indent="-1400175" algn="l">
              <a:lnSpc>
                <a:spcPts val="7650"/>
              </a:lnSpc>
              <a:spcBef>
                <a:spcPts val="1035"/>
              </a:spcBef>
            </a:pPr>
            <a:r>
              <a:rPr lang="ru-RU" sz="705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бороться с матом?</a:t>
            </a:r>
            <a:endParaRPr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529517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08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0000" y="1028700"/>
            <a:ext cx="10727218" cy="706796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1526540">
              <a:lnSpc>
                <a:spcPts val="5350"/>
              </a:lnSpc>
              <a:spcBef>
                <a:spcPts val="815"/>
              </a:spcBef>
            </a:pPr>
            <a:r>
              <a:rPr sz="4000" spc="-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sz="4000" spc="6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</a:t>
            </a:r>
            <a:r>
              <a:rPr sz="4000" spc="2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СТРАНАХ </a:t>
            </a:r>
            <a:r>
              <a:rPr sz="40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 </a:t>
            </a:r>
            <a:r>
              <a:rPr sz="4000" spc="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5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</a:t>
            </a:r>
            <a:r>
              <a:rPr lang="ru-RU" sz="4000" spc="-15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4000" spc="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ТСЯ</a:t>
            </a:r>
            <a:r>
              <a:rPr sz="4000" spc="-17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2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4000" spc="-17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НЕНОРМАТИВНОЙ</a:t>
            </a:r>
            <a:r>
              <a:rPr lang="ru-RU" sz="40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4000" spc="6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ЕКСИКОЙ,</a:t>
            </a:r>
            <a:r>
              <a:rPr sz="4000" spc="-114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spc="1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СОЗДАЮТ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1264920">
              <a:lnSpc>
                <a:spcPts val="5350"/>
              </a:lnSpc>
              <a:spcBef>
                <a:spcPts val="395"/>
              </a:spcBef>
            </a:pPr>
            <a:r>
              <a:rPr lang="ru-RU" sz="4000" spc="9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СПЕЦИАЛЬНЫЕ </a:t>
            </a:r>
            <a:r>
              <a:rPr sz="4000" spc="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КОМИТЕТЫ, </a:t>
            </a:r>
            <a:r>
              <a:rPr sz="4000" spc="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spc="-3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ПРОВОДЯТ РЯД </a:t>
            </a:r>
            <a:r>
              <a:rPr sz="4000" spc="-4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4945"/>
              </a:lnSpc>
            </a:pPr>
            <a:r>
              <a:rPr lang="ru-RU" sz="4000" spc="2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ДАЖЕ</a:t>
            </a:r>
            <a:r>
              <a:rPr sz="4000" spc="-1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8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  <a:r>
              <a:rPr lang="ru-RU" sz="4000" spc="-1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ДЕНЬ </a:t>
            </a:r>
            <a:r>
              <a:rPr sz="4000" spc="-22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БОРЬБЫ</a:t>
            </a:r>
            <a:r>
              <a:rPr sz="4000" spc="-1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2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895985">
              <a:lnSpc>
                <a:spcPts val="5350"/>
              </a:lnSpc>
              <a:spcBef>
                <a:spcPts val="395"/>
              </a:spcBef>
            </a:pPr>
            <a:r>
              <a:rPr sz="40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НЕНОРМАТИВНОЙ</a:t>
            </a:r>
            <a:r>
              <a:rPr sz="4000" spc="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spc="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ЛЕКСИКОЙ</a:t>
            </a:r>
            <a:r>
              <a:rPr sz="4000" spc="3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spc="-6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ПОЯВИЛСЯ</a:t>
            </a:r>
            <a:r>
              <a:rPr sz="4000" spc="27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4000" spc="-10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spc="-8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ВЕДЬ </a:t>
            </a:r>
            <a:r>
              <a:rPr sz="4000" spc="1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ИСКОРЕНЕНИЕ  </a:t>
            </a:r>
            <a:r>
              <a:rPr sz="4000" spc="-5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НЕЦЕНЗУРНЫХ </a:t>
            </a:r>
            <a:r>
              <a:rPr sz="4000" spc="-4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ВЫРАЖЕНИЙ </a:t>
            </a:r>
            <a:r>
              <a:rPr sz="4000" spc="-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9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ПОВЫШАЕТ</a:t>
            </a:r>
            <a:r>
              <a:rPr sz="4000" spc="-18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11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ПРЕСТИЖ</a:t>
            </a:r>
            <a:r>
              <a:rPr sz="4000" spc="-17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5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СТРАНЫ.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87496" y="9496591"/>
            <a:ext cx="361950" cy="361950"/>
            <a:chOff x="16787496" y="9496591"/>
            <a:chExt cx="361950" cy="361950"/>
          </a:xfrm>
        </p:grpSpPr>
        <p:sp>
          <p:nvSpPr>
            <p:cNvPr id="4" name="object 4"/>
            <p:cNvSpPr/>
            <p:nvPr/>
          </p:nvSpPr>
          <p:spPr>
            <a:xfrm>
              <a:off x="16787496" y="9496591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6724" y="9640273"/>
              <a:ext cx="190500" cy="770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1922317"/>
            <a:ext cx="18288000" cy="7556500"/>
            <a:chOff x="0" y="1922317"/>
            <a:chExt cx="18288000" cy="7556500"/>
          </a:xfrm>
        </p:grpSpPr>
        <p:sp>
          <p:nvSpPr>
            <p:cNvPr id="7" name="object 7"/>
            <p:cNvSpPr/>
            <p:nvPr/>
          </p:nvSpPr>
          <p:spPr>
            <a:xfrm>
              <a:off x="0" y="9053416"/>
              <a:ext cx="18288000" cy="19050"/>
            </a:xfrm>
            <a:custGeom>
              <a:avLst/>
              <a:gdLst/>
              <a:ahLst/>
              <a:cxnLst/>
              <a:rect l="l" t="t" r="r" b="b"/>
              <a:pathLst>
                <a:path w="18288000" h="19050">
                  <a:moveTo>
                    <a:pt x="0" y="0"/>
                  </a:moveTo>
                  <a:lnTo>
                    <a:pt x="18287999" y="0"/>
                  </a:lnTo>
                  <a:lnTo>
                    <a:pt x="18287999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0533" y="1922317"/>
              <a:ext cx="5016361" cy="75565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16000" y="9529523"/>
            <a:ext cx="290830" cy="27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950" spc="-100" dirty="0">
                <a:solidFill>
                  <a:srgbClr val="1B1B1B"/>
                </a:solidFill>
                <a:latin typeface="Franklin Gothic Medium" panose="020B0603020102020204"/>
                <a:cs typeface="Franklin Gothic Medium" panose="020B0603020102020204"/>
              </a:rPr>
              <a:t>09</a:t>
            </a:r>
            <a:endParaRPr sz="1950">
              <a:latin typeface="Franklin Gothic Medium" panose="020B0603020102020204"/>
              <a:cs typeface="Franklin Gothic Medium" panose="020B06030201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638</Words>
  <Application>Microsoft Office PowerPoint</Application>
  <PresentationFormat>Произвольный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Cambria</vt:lpstr>
      <vt:lpstr>Century</vt:lpstr>
      <vt:lpstr>Franklin Gothic Medium</vt:lpstr>
      <vt:lpstr>Tahoma</vt:lpstr>
      <vt:lpstr>Office Theme</vt:lpstr>
      <vt:lpstr>3 февраля</vt:lpstr>
      <vt:lpstr>«С языком, с человеческим словом, с речью безнаказанно шутить нельзя…»</vt:lpstr>
      <vt:lpstr>Презентация PowerPoint</vt:lpstr>
      <vt:lpstr>К НЕНОРМАТИВНОЙ ЛЕКСИКЕ ОТНОСЯТСЯ  БРАННЫЕ, ЖАРГОННЫЕ, МАТЕРНЫЕ И ВУЛЬГАРНЫЕ ВЫРАЖЕНИЯ, СЛОВА-  ПАРАЗИТЫ, КАНЦЕЛЯРИЗМЫ, А ЕЩЁ</vt:lpstr>
      <vt:lpstr>Презентация PowerPoint</vt:lpstr>
      <vt:lpstr>НА РУСИ СКВЕРНОЕ СЛОВО СЧИТАЛОСЬ ТАКИМ ЖЕ ТЯЖКИМ ГРЕХОМ, КАК И ПЛОХОЕ ДЕЛО.</vt:lpstr>
      <vt:lpstr>В истории нашей страны сквернословие запрещалось царскими указами, обличалось в посланиях патриархов и митрополитов.</vt:lpstr>
      <vt:lpstr>Как бороться с матом?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февраля</dc:title>
  <dc:creator>Татьяна</dc:creator>
  <cp:keywords>DAE2G5JoRPI,BAE2Gx39nLQ</cp:keywords>
  <cp:lastModifiedBy>Таня</cp:lastModifiedBy>
  <cp:revision>2</cp:revision>
  <dcterms:created xsi:type="dcterms:W3CDTF">2022-03-13T10:21:01Z</dcterms:created>
  <dcterms:modified xsi:type="dcterms:W3CDTF">2022-03-13T10:47:33Z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2022-02-04T03:00:00Z</vt:filetime>
  </property>
  <property fmtid="{D5CDD505-2E9C-101B-9397-08002B2CF9AE}" pid="3" name="Creator">
    <vt:lpwstr>Canva</vt:lpwstr>
  </property>
  <property fmtid="{D5CDD505-2E9C-101B-9397-08002B2CF9AE}" pid="4" name="LastSaved">
    <vt:filetime>2022-03-13T03:00:00Z</vt:filetime>
  </property>
  <property fmtid="{D5CDD505-2E9C-101B-9397-08002B2CF9AE}" pid="5" name="ICV">
    <vt:lpwstr>4C703244B5C045D5B1FCFFA05E3917D8</vt:lpwstr>
  </property>
  <property fmtid="{D5CDD505-2E9C-101B-9397-08002B2CF9AE}" pid="6" name="KSOProductBuildVer">
    <vt:lpwstr>1049-11.2.0.10463</vt:lpwstr>
  </property>
</Properties>
</file>