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C5D25-8F84-4497-B7E6-30F02BD9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3346BF-F237-4465-99E8-6E3480D72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08517-92A8-495F-A35F-3C39FC3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8875D-5940-4B75-BFE7-B6EFDB7B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D6868-71B0-40F3-A86E-FA153CE4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0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10672-989E-48DE-BDBE-430923B2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7BF391-6547-4F9B-8F6B-0A220B8E6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75931-7C05-44DC-AF9B-F6FEA010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DF137-6E8C-4102-9560-39BDB61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5E47F-BF0C-4D9D-BF9A-167084EB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B0B131-19F3-4D64-BC82-79438F6FD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D5C57-69DF-4150-BF2C-70A47E0B4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60C27-55EE-4C49-A205-FD3DF8B1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7909A-E897-4CD4-889D-742C88B6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1CF37B-1867-4CD0-9B70-16AB3017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8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B2CA8-2BBC-408C-BA6C-96EE079B3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BED6C-9DFC-47B5-9598-3F9D18623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34BA2-7C7C-4C37-8F73-903ECB5F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C703D-A6F5-4CCB-A283-69F4C97C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3EA78-7BFA-49CF-B15A-434D2315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4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4748-5B96-4D98-9E45-1185F865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ED898-235A-44F1-B74F-9E1F5883B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12DE5-822D-4D00-A8B7-3A5C6576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D7B33-EC31-4920-80C1-89BA55CE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B6431-9E22-4CFD-8435-CE6CFFA3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0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B9D27-ABB9-46A9-A9B3-F0622B72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7004C-22FA-4E11-832B-C676EB679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97982E-2FEA-49AD-BB10-97B8754FF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CDBDBB-F80A-4D36-8D5D-406B7C35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F9007B-92E6-4774-9879-E9A0AF92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41B4B0-1DB5-42A3-A471-C78A4257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4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69FCC-99DD-4783-B1D8-F291948F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9FA0B-8237-4E57-894D-70D5D1027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9CF833-866A-4824-8CE5-050AA31F5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2E9A0B-3C7B-4C37-A587-6A8EBF95B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3EBD8D-F74F-42C0-8C7C-815BB8A84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A909B1-EC90-4DA7-B43F-688E8A97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80CB0E-E1E6-4574-9749-E89C9D99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C837AA-9219-452A-96C9-B95597AE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64E17-9629-4E0E-A563-8AFCD1DA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AD907B-1C2E-47AB-9136-E956B9B3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8890C7-A562-4B27-A66E-E99BAEFE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9188DF-3E8F-4150-AEFB-A31186CC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7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4807F1-1080-44E6-B71E-6ECBB077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74F3CB-24EC-4303-B458-97562CF8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7A70F7-26F4-4386-8B77-788EB7DB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0DC38-9FFE-4104-8130-EAB4AA94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0FB65-8A02-4AC7-9F71-41EF35B8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A49F33-8CC0-4C0B-B494-2CB7FBCE6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7828ED-CD2E-4D9C-920B-D042C7B0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D3F55-001D-4BF9-9986-16EAF079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B7E7B2-4092-4F49-A87C-E5D43C04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9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86BAC-9FB3-4411-BF3B-28593C70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B3421-7EAA-435B-8F11-127CACC84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0453AA-D520-45F6-AB19-368F41A90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8BE81C-084F-48D0-A9D0-7CCAD1D5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4734F6-6B14-4F8E-9E1F-9DEFE2D4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659288-A8E3-41F8-846A-70D0A425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C4F2B-3A26-4993-B7B9-F2F58B3D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F8AE41-1DCD-4C6F-A5F7-2A9E06E2F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7DB2A-01B0-491D-A37B-FEE03028E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55F9-84D8-4C84-938D-0BA7836F2DC0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05E21-94CE-4D52-A8E0-B6529B001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B99DD-256F-4027-9F43-E86742F51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15CA-6F71-435C-A3DB-857D548DE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B9F01-561B-492F-99F4-D1B11430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55" y="1122363"/>
            <a:ext cx="11305309" cy="4613274"/>
          </a:xfrm>
        </p:spPr>
        <p:txBody>
          <a:bodyPr>
            <a:normAutofit/>
          </a:bodyPr>
          <a:lstStyle/>
          <a:p>
            <a:pPr algn="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О.Э. Мандельштам.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Жизнь и творчество.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Трагический конфликт поэта и эпохи</a:t>
            </a:r>
            <a:endParaRPr lang="ru-RU" sz="1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3D87E6-637A-41F2-A473-1C2D4EBA7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10404763" cy="59228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Подготовила учитель литературы 11-го класса Костикова Т.С.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71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E6BEF5E-0035-4BBE-A451-3174D670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30" y="5896"/>
            <a:ext cx="9925140" cy="10064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О.Э. Мандельштаму на углу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Старосадского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переулка в центре Москвы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92B6944-8923-4551-86BF-F74F61EF1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60" y="1012371"/>
            <a:ext cx="9334680" cy="548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4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E6BEF5E-0035-4BBE-A451-3174D670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197"/>
            <a:ext cx="10515600" cy="6962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О.Э. Мандельштаму в Воронеже</a:t>
            </a:r>
            <a:endParaRPr lang="ru-RU" sz="40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BF16709-8788-4B04-8215-8A034F5CD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05" y="816429"/>
            <a:ext cx="8853389" cy="5872748"/>
          </a:xfrm>
        </p:spPr>
      </p:pic>
    </p:spTree>
    <p:extLst>
      <p:ext uri="{BB962C8B-B14F-4D97-AF65-F5344CB8AC3E}">
        <p14:creationId xmlns:p14="http://schemas.microsoft.com/office/powerpoint/2010/main" val="269119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E6BEF5E-0035-4BBE-A451-3174D670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196"/>
            <a:ext cx="10515600" cy="130038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Даймонд (от лат. «бриллиант», «алмаз» и , наконец, «ромб»)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A3128-6276-4278-A84E-4DD374CA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028" y="1858282"/>
            <a:ext cx="7815943" cy="4351338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750"/>
              </a:spcAft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Поэт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75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свободный, правдивый</a:t>
            </a:r>
          </a:p>
          <a:p>
            <a:pPr marL="0" indent="0" algn="ctr">
              <a:spcAft>
                <a:spcPts val="75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творит, отражает, несет истину</a:t>
            </a:r>
          </a:p>
          <a:p>
            <a:pPr marL="0" indent="0" algn="ctr">
              <a:spcAft>
                <a:spcPts val="750"/>
              </a:spcAft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противостоит веку-волкодаву, вступает в конфликт с эпохой, лишающей свободы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75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убивает, угнетает, лишает</a:t>
            </a:r>
          </a:p>
          <a:p>
            <a:pPr marL="0" indent="0" algn="ctr">
              <a:spcAft>
                <a:spcPts val="75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страшная, давящая</a:t>
            </a:r>
          </a:p>
          <a:p>
            <a:pPr marL="0" indent="0" algn="ctr">
              <a:spcAft>
                <a:spcPts val="750"/>
              </a:spcAft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Эпоха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7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E6BEF5E-0035-4BBE-A451-3174D670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886"/>
            <a:ext cx="10515600" cy="102869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A3128-6276-4278-A84E-4DD374CA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029"/>
            <a:ext cx="10515600" cy="398893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750"/>
              </a:spcAft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Закончить анализ стихотворения «За гремучую доблесть грядущих веков…» + (дополнительно - по желанию) написать анализ стихотворения «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Нет, никогда, ничей я не был…»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Осипа Мандельштама,</a:t>
            </a:r>
          </a:p>
          <a:p>
            <a:pPr marL="342900" indent="-342900">
              <a:lnSpc>
                <a:spcPct val="100000"/>
              </a:lnSpc>
              <a:spcAft>
                <a:spcPts val="750"/>
              </a:spcAft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Одно стихотворение (по выбору) выучить наизусть</a:t>
            </a:r>
            <a:endParaRPr lang="ru-RU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CC39-C328-44B9-9DA4-5A1E2223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разминка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08ACE-C5C4-4850-9FB7-8DEEE4DE0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1820 год. А.С. Пушкин. За написание оды "Вольность" царь Александр 1-й хотел сослать Пушкина в Сибирь или в Соловецкий монастырь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1837год. Причиной именно первой ссылки Лермонтова на Кавказ послужило его стихотворение «На смерть поэта»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 участие в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таганцевском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заговоре» ранним утром 25 августа расстрелян Николай Гумилёв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Признанная классиком отечественной поэзии ещё в 1920-е годы, Ахматова за свои произведения и взгляды подвергалась замалчиванию, цензуре и травле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29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CC39-C328-44B9-9DA4-5A1E2223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0827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поэта и признаки эпохи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18E96EA-7490-4CBE-92DB-06AD2637C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293117"/>
              </p:ext>
            </p:extLst>
          </p:nvPr>
        </p:nvGraphicFramePr>
        <p:xfrm>
          <a:off x="838197" y="2951018"/>
          <a:ext cx="10515597" cy="2639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56647696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48985941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749136111"/>
                    </a:ext>
                  </a:extLst>
                </a:gridCol>
              </a:tblGrid>
              <a:tr h="1319645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ПОЭТ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КОНФЛИКТ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ЭПОХА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839635"/>
                  </a:ext>
                </a:extLst>
              </a:tr>
              <a:tr h="13196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(какой?)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5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какой</a:t>
                      </a:r>
                      <a:r>
                        <a:rPr lang="ru-RU" sz="5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(какая?)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3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19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CC39-C328-44B9-9DA4-5A1E2223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787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Осип Эмильевич Мандельштам</a:t>
            </a:r>
            <a:b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(15.01.1891 – 28.12.1938)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4FD4A28-A480-4AA7-914B-1176DD0A8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38" y="174567"/>
            <a:ext cx="6517523" cy="518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47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CC39-C328-44B9-9DA4-5A1E2223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314"/>
            <a:ext cx="10515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поэта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07D2A76-7EE9-43BB-BDBE-9CC1872BC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r="5888"/>
          <a:stretch/>
        </p:blipFill>
        <p:spPr>
          <a:xfrm>
            <a:off x="2189224" y="1154112"/>
            <a:ext cx="3231266" cy="475374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8F3497-0471-4085-B47D-7A333320C0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/>
          <a:stretch/>
        </p:blipFill>
        <p:spPr>
          <a:xfrm>
            <a:off x="7045036" y="1143000"/>
            <a:ext cx="3223036" cy="4753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D30BC9-A880-43CF-A881-F90383314A6B}"/>
              </a:ext>
            </a:extLst>
          </p:cNvPr>
          <p:cNvSpPr txBox="1"/>
          <p:nvPr/>
        </p:nvSpPr>
        <p:spPr>
          <a:xfrm>
            <a:off x="1433945" y="5918964"/>
            <a:ext cx="466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Эмилий</a:t>
            </a:r>
            <a:r>
              <a:rPr lang="ru-RU" sz="2000" dirty="0">
                <a:solidFill>
                  <a:schemeClr val="bg1"/>
                </a:solidFill>
              </a:rPr>
              <a:t> Вениаминович Мандельштам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(1856—1938)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DBCB64-5077-41D7-94A4-5DC82988E2E9}"/>
              </a:ext>
            </a:extLst>
          </p:cNvPr>
          <p:cNvSpPr txBox="1"/>
          <p:nvPr/>
        </p:nvSpPr>
        <p:spPr>
          <a:xfrm>
            <a:off x="6325526" y="5918964"/>
            <a:ext cx="466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Флора </a:t>
            </a:r>
            <a:r>
              <a:rPr lang="ru-RU" sz="2000" dirty="0" err="1">
                <a:solidFill>
                  <a:schemeClr val="bg1"/>
                </a:solidFill>
              </a:rPr>
              <a:t>Овсеевна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Вербловская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(1866—1916)</a:t>
            </a:r>
          </a:p>
        </p:txBody>
      </p:sp>
    </p:spTree>
    <p:extLst>
      <p:ext uri="{BB962C8B-B14F-4D97-AF65-F5344CB8AC3E}">
        <p14:creationId xmlns:p14="http://schemas.microsoft.com/office/powerpoint/2010/main" val="189922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CC39-C328-44B9-9DA4-5A1E2223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1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(1913 г.)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8838DCE-BE21-4C87-9725-4CA0ADC0A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6875"/>
            <a:ext cx="3200400" cy="559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E9F118-FC35-48DD-A3AB-324409FAF065}"/>
              </a:ext>
            </a:extLst>
          </p:cNvPr>
          <p:cNvSpPr txBox="1"/>
          <p:nvPr/>
        </p:nvSpPr>
        <p:spPr>
          <a:xfrm>
            <a:off x="4512130" y="996875"/>
            <a:ext cx="728254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23 стихотворения 1908 – 1913 (позднее сборник был дополнен текстами – 67 стихотворений)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Название в духе акмеизма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Камень – природный материал, прочный и основательный, вечный материал в руках мастера. У Мандельштама камень являет собой первичный строительный материал культуры духовной, а не только материальной.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Настроение «Камня» – меланхолическое. </a:t>
            </a:r>
            <a:r>
              <a:rPr lang="ru-RU" sz="2200">
                <a:solidFill>
                  <a:schemeClr val="bg1"/>
                </a:solidFill>
              </a:rPr>
              <a:t>Рефреном большинства </a:t>
            </a:r>
            <a:r>
              <a:rPr lang="ru-RU" sz="2200" dirty="0">
                <a:solidFill>
                  <a:schemeClr val="bg1"/>
                </a:solidFill>
              </a:rPr>
              <a:t>стихотворений стало слово «печаль» – «куда печаль забилась, лицемерка».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О книге в большинстве восторженно писали многие рецензенты, отмечая «ювелирное мастерство», «чеканность строк», «безупречность формы», «отточенность стиха», «несомненное чувство красоты».</a:t>
            </a:r>
          </a:p>
        </p:txBody>
      </p:sp>
    </p:spTree>
    <p:extLst>
      <p:ext uri="{BB962C8B-B14F-4D97-AF65-F5344CB8AC3E}">
        <p14:creationId xmlns:p14="http://schemas.microsoft.com/office/powerpoint/2010/main" val="102217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492D1E0-5ACD-4911-B5D7-33DF554DB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536" y="155122"/>
            <a:ext cx="5927272" cy="65477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Notre Dame</a:t>
            </a:r>
            <a:endParaRPr lang="en-US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римский судия судил чужой народ,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Стоит базилика, и — радостный и первый —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некогда Адам, распластывая нервы,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мышцами крестовый легкий свод.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 выдает себя снаружи тайный план,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позаботилась подпружных арок сила,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масса грузная стены не сокрушила,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 свода дерзкого бездействует таран.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Стихийный лабиринт, непостижимый лес,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Души готической рассудочная пропасть,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Египетская мощь и христианства робость,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 тростинкой рядом — дуб, и всюду царь — отвес.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 чем внимательней, твердыня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Dame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 изучал твои чудовищные ребра, —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 чаще думал я: из тяжести недоброй</a:t>
            </a:r>
            <a:b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 я когда-нибудь прекрасное создам…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1912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2E9A75-9968-416E-93F9-FD997F43F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2" y="710293"/>
            <a:ext cx="5464628" cy="409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245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492D1E0-5ACD-4911-B5D7-33DF554DB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536" y="155122"/>
            <a:ext cx="5927272" cy="654775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Бессонница. Гомер. Тугие паруса</a:t>
            </a:r>
            <a:endParaRPr lang="en-US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Бессонница. Гомер. Тугие паруса.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список кораблей прочел до середины: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Сей длинный выводок, сей поезд журавлиный,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Элладою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когда-то поднялся.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журавлиный клин в чужие рубежи, —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головах царей божественная пена, —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Куда плывете вы? Когда бы не Елена,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Троя вам одна, ахейские мужи?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море, и Гомер — всё движется любовью.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Кого же слушать мне? И вот Гомер молчит,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море черное, витийствуя, шумит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 тяжким грохотом подходит к изголовью.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191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E67AEC-F934-42DD-96BD-38D2CE7F0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67"/>
          <a:stretch/>
        </p:blipFill>
        <p:spPr>
          <a:xfrm>
            <a:off x="291192" y="873918"/>
            <a:ext cx="5521779" cy="4522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605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492D1E0-5ACD-4911-B5D7-33DF554DB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65" y="0"/>
            <a:ext cx="5927272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гремучую доблесть грядущих веков…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гремучую доблесть грядущих веков,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высокое племя людей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лишился и чаши на пире отцов,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веселья, и чести своей.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Мне на плечи кидается век-волкодав,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не волк я по крови своей,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Запихай меня лучше, как шапку, в рукав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Жаркой шубы сибирских степей.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видеть ни труса, ни хлипкой грязцы,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 кровавых костей в колесе,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сияли всю ночь голубые песцы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Мне в своей первобытной красе,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Уведи меня в ночь, где течет Енисей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сосна до звезды достает,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не волк я по крови своей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меня только равный убьет.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1931 г.</a:t>
            </a:r>
            <a:endParaRPr lang="en-US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41A8A6-7A19-4850-934C-9C2D64EBD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27" y="0"/>
            <a:ext cx="4585608" cy="672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373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722</Words>
  <Application>Microsoft Office PowerPoint</Application>
  <PresentationFormat>Широкоэкранный</PresentationFormat>
  <Paragraphs>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О.Э. Мандельштам. Жизнь и творчество. Трагический конфликт поэта и эпохи</vt:lpstr>
      <vt:lpstr>Литературная разминка</vt:lpstr>
      <vt:lpstr>Качества поэта и признаки эпохи</vt:lpstr>
      <vt:lpstr>Осип Эмильевич Мандельштам (15.01.1891 – 28.12.1938)</vt:lpstr>
      <vt:lpstr>Родители поэта</vt:lpstr>
      <vt:lpstr>Камень (1913 г.)</vt:lpstr>
      <vt:lpstr>Презентация PowerPoint</vt:lpstr>
      <vt:lpstr>Презентация PowerPoint</vt:lpstr>
      <vt:lpstr>Презентация PowerPoint</vt:lpstr>
      <vt:lpstr>Памятник О.Э. Мандельштаму на углу Старосадского переулка в центре Москвы</vt:lpstr>
      <vt:lpstr>Памятник О.Э. Мандельштаму в Воронеже</vt:lpstr>
      <vt:lpstr>Даймонд (от лат. «бриллиант», «алмаз» и , наконец, «ромб») 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О.Э. Мандельштам. Жизнь и творчество. Трагический конфликт поэта и эпохи</dc:title>
  <dc:creator>Дмитрий</dc:creator>
  <cp:lastModifiedBy>User</cp:lastModifiedBy>
  <cp:revision>7</cp:revision>
  <dcterms:created xsi:type="dcterms:W3CDTF">2022-01-16T15:09:20Z</dcterms:created>
  <dcterms:modified xsi:type="dcterms:W3CDTF">2022-01-16T18:25:07Z</dcterms:modified>
</cp:coreProperties>
</file>