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00CC"/>
    <a:srgbClr val="FF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-192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5C7BA-614C-4315-A73F-6B1C12DCDFF6}" type="datetimeFigureOut">
              <a:rPr lang="ru-RU"/>
              <a:pPr>
                <a:defRPr/>
              </a:pPr>
              <a:t>14.01.2022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831D7-2C1A-4D81-9295-FB3EC3EB57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929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29B9F-53E0-4F57-9917-703AF5284D90}" type="datetimeFigureOut">
              <a:rPr lang="ru-RU"/>
              <a:pPr>
                <a:defRPr/>
              </a:pPr>
              <a:t>14.01.2022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5DAC1-FF10-49B7-BC33-3E6952F706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129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3E853-4C77-4B3E-99D2-7811EA1FE70B}" type="datetimeFigureOut">
              <a:rPr lang="ru-RU"/>
              <a:pPr>
                <a:defRPr/>
              </a:pPr>
              <a:t>14.01.2022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0143D-51F2-48A9-9203-31A284110D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197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0CFC0-4FB2-41EC-8ECB-93144F189B50}" type="datetimeFigureOut">
              <a:rPr lang="ru-RU"/>
              <a:pPr>
                <a:defRPr/>
              </a:pPr>
              <a:t>14.01.2022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3F454-609B-49A0-BF9F-1078E80CC6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325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1E181-315D-4566-925A-DBFD064E15A1}" type="datetimeFigureOut">
              <a:rPr lang="ru-RU"/>
              <a:pPr>
                <a:defRPr/>
              </a:pPr>
              <a:t>14.01.2022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CABF7-8D48-4511-B8A4-0372DFF986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30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C93E3-D427-43E2-BC86-3CABEF6A8B18}" type="datetimeFigureOut">
              <a:rPr lang="ru-RU"/>
              <a:pPr>
                <a:defRPr/>
              </a:pPr>
              <a:t>14.01.2022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1CC62-1D64-4FF7-83E0-0FEC417109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412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F6C40-C853-4BC9-9FBF-0B72588670ED}" type="datetimeFigureOut">
              <a:rPr lang="ru-RU"/>
              <a:pPr>
                <a:defRPr/>
              </a:pPr>
              <a:t>14.01.2022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FE77E-6B95-4039-AE51-AF8E412E5A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277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8E93D-B7E7-41AA-95CF-87EBB06C60C4}" type="datetimeFigureOut">
              <a:rPr lang="ru-RU"/>
              <a:pPr>
                <a:defRPr/>
              </a:pPr>
              <a:t>14.01.2022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FC774-3E27-466E-A638-3DBED48512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36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72B74-14AC-452A-BF42-90B3D5EA0545}" type="datetimeFigureOut">
              <a:rPr lang="ru-RU"/>
              <a:pPr>
                <a:defRPr/>
              </a:pPr>
              <a:t>14.01.2022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7A920-F3F9-49A7-89EA-9696E52014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669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72132-E0F4-4043-BB3E-DF1A30A61468}" type="datetimeFigureOut">
              <a:rPr lang="ru-RU"/>
              <a:pPr>
                <a:defRPr/>
              </a:pPr>
              <a:t>14.01.2022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4B2E3-38E8-4247-B146-A8808DDDA9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5147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C18A6-09A2-49EA-B614-486698A87D8A}" type="datetimeFigureOut">
              <a:rPr lang="ru-RU"/>
              <a:pPr>
                <a:defRPr/>
              </a:pPr>
              <a:t>14.01.2022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83C89-B431-40FE-A133-AD9A347D92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21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8CE73D-E0D1-4001-A2C5-62D633E0B21B}" type="datetimeFigureOut">
              <a:rPr lang="ru-RU"/>
              <a:pPr>
                <a:defRPr/>
              </a:pPr>
              <a:t>14.01.2022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FA09802-02F0-441C-8B28-C8C36D425C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332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ctrTitle"/>
          </p:nvPr>
        </p:nvSpPr>
        <p:spPr>
          <a:xfrm>
            <a:off x="0" y="338138"/>
            <a:ext cx="12192000" cy="993775"/>
          </a:xfrm>
        </p:spPr>
        <p:txBody>
          <a:bodyPr/>
          <a:lstStyle/>
          <a:p>
            <a:pPr eaLnBrk="1" hangingPunct="1"/>
            <a:r>
              <a:rPr lang="ru-RU" altLang="ru-RU" sz="4400" b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МБОУ «Лицей №28 г.Йошкар-Олы»</a:t>
            </a:r>
            <a:endParaRPr lang="ru-RU" altLang="ru-RU" sz="4400" smtClean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5900" y="1987550"/>
            <a:ext cx="11760200" cy="2308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solidFill>
                  <a:srgbClr val="003300"/>
                </a:solidFill>
                <a:latin typeface="Calibri Light" panose="020F0302020204030204"/>
                <a:ea typeface="+mj-ea"/>
                <a:cs typeface="+mj-cs"/>
              </a:rPr>
              <a:t>Презентация к уроку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solidFill>
                  <a:srgbClr val="003300"/>
                </a:solidFill>
                <a:latin typeface="Calibri Light" panose="020F0302020204030204"/>
                <a:ea typeface="+mj-ea"/>
                <a:cs typeface="+mj-cs"/>
              </a:rPr>
              <a:t>«Признаки осени»</a:t>
            </a:r>
            <a:endParaRPr lang="ru-RU" sz="7200" dirty="0">
              <a:solidFill>
                <a:srgbClr val="003300"/>
              </a:solidFill>
              <a:latin typeface="+mn-lt"/>
            </a:endParaRPr>
          </a:p>
        </p:txBody>
      </p:sp>
      <p:sp>
        <p:nvSpPr>
          <p:cNvPr id="2053" name="Прямоугольник 6"/>
          <p:cNvSpPr>
            <a:spLocks noChangeArrowheads="1"/>
          </p:cNvSpPr>
          <p:nvPr/>
        </p:nvSpPr>
        <p:spPr bwMode="auto">
          <a:xfrm>
            <a:off x="5057775" y="5314950"/>
            <a:ext cx="71755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b="1" dirty="0" smtClean="0"/>
              <a:t>Выполнила: учитель </a:t>
            </a:r>
            <a:r>
              <a:rPr lang="ru-RU" altLang="ru-RU" b="1" dirty="0" smtClean="0"/>
              <a:t>начальных классов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b="1" dirty="0"/>
              <a:t> </a:t>
            </a:r>
            <a:r>
              <a:rPr lang="ru-RU" altLang="ru-RU" b="1" dirty="0" smtClean="0"/>
              <a:t>                    </a:t>
            </a:r>
            <a:r>
              <a:rPr lang="ru-RU" altLang="ru-RU" b="1" dirty="0" err="1" smtClean="0"/>
              <a:t>Загайная</a:t>
            </a:r>
            <a:r>
              <a:rPr lang="ru-RU" altLang="ru-RU" b="1" dirty="0" smtClean="0"/>
              <a:t> Светлана Васильевна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b="1" dirty="0"/>
              <a:t> </a:t>
            </a:r>
            <a:r>
              <a:rPr lang="ru-RU" altLang="ru-RU" b="1" dirty="0" smtClean="0"/>
              <a:t>                    </a:t>
            </a:r>
            <a:endParaRPr lang="ru-RU" alt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12233275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0700" y="1541463"/>
            <a:ext cx="11409363" cy="50927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</a:rPr>
              <a:t>Цель: </a:t>
            </a:r>
            <a:r>
              <a:rPr lang="ru-RU" sz="4000" b="1" dirty="0" smtClean="0"/>
              <a:t>Формирование знаний и представлений </a:t>
            </a:r>
            <a:br>
              <a:rPr lang="ru-RU" sz="4000" b="1" dirty="0" smtClean="0"/>
            </a:br>
            <a:r>
              <a:rPr lang="ru-RU" sz="4000" b="1" dirty="0" smtClean="0"/>
              <a:t>                 детей о сезонных изменениях в природе</a:t>
            </a:r>
            <a:br>
              <a:rPr lang="ru-RU" sz="4000" b="1" dirty="0" smtClean="0"/>
            </a:br>
            <a:r>
              <a:rPr lang="ru-RU" b="1" dirty="0" smtClean="0">
                <a:solidFill>
                  <a:srgbClr val="C00000"/>
                </a:solidFill>
              </a:rPr>
              <a:t>Задачи: 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b="1" dirty="0" smtClean="0"/>
              <a:t>1.Расширять представления обучающихся о характерных </a:t>
            </a:r>
            <a:br>
              <a:rPr lang="ru-RU" sz="4000" b="1" dirty="0" smtClean="0"/>
            </a:br>
            <a:r>
              <a:rPr lang="ru-RU" sz="4000" b="1" dirty="0" smtClean="0"/>
              <a:t>   признаках осени, об изменениях</a:t>
            </a:r>
            <a:r>
              <a:rPr lang="ru-RU" sz="4000" b="1" smtClean="0"/>
              <a:t>, происходящих</a:t>
            </a: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   в жизни растений </a:t>
            </a:r>
            <a:r>
              <a:rPr lang="ru-RU" sz="4000" b="1" smtClean="0"/>
              <a:t>и животных </a:t>
            </a:r>
            <a:r>
              <a:rPr lang="ru-RU" sz="4000" b="1">
                <a:solidFill>
                  <a:prstClr val="black"/>
                </a:solidFill>
              </a:rPr>
              <a:t>осенью</a:t>
            </a:r>
            <a:r>
              <a:rPr lang="ru-RU" sz="4000" b="1" smtClean="0"/>
              <a:t>.</a:t>
            </a: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2.Развивать внимание, мышление, слуховую и зрительную</a:t>
            </a:r>
            <a:br>
              <a:rPr lang="ru-RU" sz="4000" b="1" dirty="0" smtClean="0"/>
            </a:br>
            <a:r>
              <a:rPr lang="ru-RU" sz="4000" b="1" dirty="0" smtClean="0"/>
              <a:t>   память, воображение, речь.</a:t>
            </a:r>
            <a:br>
              <a:rPr lang="ru-RU" sz="4000" b="1" dirty="0" smtClean="0"/>
            </a:br>
            <a:r>
              <a:rPr lang="ru-RU" sz="4000" b="1" dirty="0" smtClean="0"/>
              <a:t>3.Воспитывать любовь и бережное отношение к природе.</a:t>
            </a:r>
          </a:p>
        </p:txBody>
      </p:sp>
      <p:sp>
        <p:nvSpPr>
          <p:cNvPr id="3076" name="Заголовок 1"/>
          <p:cNvSpPr txBox="1">
            <a:spLocks/>
          </p:cNvSpPr>
          <p:nvPr/>
        </p:nvSpPr>
        <p:spPr bwMode="auto">
          <a:xfrm>
            <a:off x="201613" y="271463"/>
            <a:ext cx="1183005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6000" b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 урока: «Признаки осени»</a:t>
            </a:r>
            <a:endParaRPr lang="ru-RU" altLang="ru-RU" sz="6000">
              <a:solidFill>
                <a:srgbClr val="C00000"/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332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Заголовок 1"/>
          <p:cNvSpPr>
            <a:spLocks noGrp="1"/>
          </p:cNvSpPr>
          <p:nvPr>
            <p:ph type="ctrTitle"/>
          </p:nvPr>
        </p:nvSpPr>
        <p:spPr>
          <a:xfrm>
            <a:off x="320675" y="1997075"/>
            <a:ext cx="11591925" cy="3616325"/>
          </a:xfrm>
          <a:ln w="76200">
            <a:solidFill>
              <a:srgbClr val="99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ru-RU" altLang="ru-RU" b="1" smtClean="0"/>
              <a:t>Листья с веток облетают,</a:t>
            </a:r>
            <a:br>
              <a:rPr lang="ru-RU" altLang="ru-RU" b="1" smtClean="0"/>
            </a:br>
            <a:r>
              <a:rPr lang="ru-RU" altLang="ru-RU" b="1" smtClean="0"/>
              <a:t>Птицы к югу улетают.</a:t>
            </a:r>
            <a:br>
              <a:rPr lang="ru-RU" altLang="ru-RU" b="1" smtClean="0"/>
            </a:br>
            <a:r>
              <a:rPr lang="ru-RU" altLang="ru-RU" b="1" smtClean="0"/>
              <a:t>«Что за время года?» – спросим.</a:t>
            </a:r>
            <a:br>
              <a:rPr lang="ru-RU" altLang="ru-RU" b="1" smtClean="0"/>
            </a:br>
            <a:r>
              <a:rPr lang="ru-RU" altLang="ru-RU" b="1" smtClean="0"/>
              <a:t>Нам ответят: «Это...»</a:t>
            </a:r>
          </a:p>
        </p:txBody>
      </p:sp>
      <p:sp>
        <p:nvSpPr>
          <p:cNvPr id="4100" name="Заголовок 1"/>
          <p:cNvSpPr txBox="1">
            <a:spLocks/>
          </p:cNvSpPr>
          <p:nvPr/>
        </p:nvSpPr>
        <p:spPr bwMode="auto">
          <a:xfrm>
            <a:off x="1544638" y="349250"/>
            <a:ext cx="91440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6000" b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Загадка</a:t>
            </a:r>
            <a:endParaRPr lang="ru-RU" altLang="ru-RU" sz="6000">
              <a:solidFill>
                <a:srgbClr val="C00000"/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332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Заголовок 1"/>
          <p:cNvSpPr>
            <a:spLocks noGrp="1"/>
          </p:cNvSpPr>
          <p:nvPr>
            <p:ph type="ctrTitle"/>
          </p:nvPr>
        </p:nvSpPr>
        <p:spPr>
          <a:xfrm>
            <a:off x="41275" y="0"/>
            <a:ext cx="12192000" cy="879475"/>
          </a:xfrm>
        </p:spPr>
        <p:txBody>
          <a:bodyPr/>
          <a:lstStyle/>
          <a:p>
            <a:pPr eaLnBrk="1" hangingPunct="1"/>
            <a:r>
              <a:rPr lang="ru-RU" altLang="ru-RU" sz="5400" b="1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Работа по картинке «Признаки осени»</a:t>
            </a:r>
            <a:endParaRPr lang="ru-RU" altLang="ru-RU" sz="5400" b="1" smtClean="0">
              <a:solidFill>
                <a:srgbClr val="C00000"/>
              </a:solidFill>
            </a:endParaRPr>
          </a:p>
        </p:txBody>
      </p:sp>
      <p:pic>
        <p:nvPicPr>
          <p:cNvPr id="5124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5063" y="1111250"/>
            <a:ext cx="7735887" cy="5610225"/>
          </a:xfrm>
          <a:prstGeom prst="rect">
            <a:avLst/>
          </a:prstGeom>
          <a:noFill/>
          <a:ln w="76200">
            <a:solidFill>
              <a:srgbClr val="99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332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Заголовок 1"/>
          <p:cNvSpPr>
            <a:spLocks noGrp="1"/>
          </p:cNvSpPr>
          <p:nvPr>
            <p:ph type="ctrTitle"/>
          </p:nvPr>
        </p:nvSpPr>
        <p:spPr>
          <a:xfrm>
            <a:off x="20638" y="373063"/>
            <a:ext cx="12192000" cy="879475"/>
          </a:xfrm>
        </p:spPr>
        <p:txBody>
          <a:bodyPr/>
          <a:lstStyle/>
          <a:p>
            <a:pPr eaLnBrk="1" hangingPunct="1"/>
            <a:r>
              <a:rPr lang="ru-RU" altLang="ru-RU" sz="5400" b="1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«Осенние месяцы»</a:t>
            </a:r>
            <a:endParaRPr lang="ru-RU" altLang="ru-RU" sz="5400" b="1" smtClean="0">
              <a:solidFill>
                <a:srgbClr val="C00000"/>
              </a:solidFill>
            </a:endParaRPr>
          </a:p>
        </p:txBody>
      </p:sp>
      <p:pic>
        <p:nvPicPr>
          <p:cNvPr id="6148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3" y="1866900"/>
            <a:ext cx="10915650" cy="4375150"/>
          </a:xfrm>
          <a:prstGeom prst="rect">
            <a:avLst/>
          </a:prstGeom>
          <a:solidFill>
            <a:srgbClr val="990000"/>
          </a:solidFill>
          <a:ln w="76200">
            <a:solidFill>
              <a:srgbClr val="C00000"/>
            </a:solidFill>
            <a:miter lim="800000"/>
            <a:headEnd/>
            <a:tailEnd/>
          </a:ln>
        </p:spPr>
      </p:pic>
      <p:sp>
        <p:nvSpPr>
          <p:cNvPr id="6149" name="Прямоугольник 9"/>
          <p:cNvSpPr>
            <a:spLocks noChangeArrowheads="1"/>
          </p:cNvSpPr>
          <p:nvPr/>
        </p:nvSpPr>
        <p:spPr bwMode="auto">
          <a:xfrm>
            <a:off x="5116513" y="1851025"/>
            <a:ext cx="199866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3600" b="1">
                <a:solidFill>
                  <a:srgbClr val="990000"/>
                </a:solidFill>
              </a:rPr>
              <a:t>ОКТЯБРЬ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332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Заголовок 1"/>
          <p:cNvSpPr>
            <a:spLocks noGrp="1"/>
          </p:cNvSpPr>
          <p:nvPr>
            <p:ph type="ctrTitle"/>
          </p:nvPr>
        </p:nvSpPr>
        <p:spPr>
          <a:xfrm>
            <a:off x="41275" y="0"/>
            <a:ext cx="12192000" cy="879475"/>
          </a:xfrm>
        </p:spPr>
        <p:txBody>
          <a:bodyPr/>
          <a:lstStyle/>
          <a:p>
            <a:pPr eaLnBrk="1" hangingPunct="1"/>
            <a:r>
              <a:rPr lang="ru-RU" altLang="ru-RU" sz="5400" b="1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Собери картинку и приклей части</a:t>
            </a:r>
            <a:endParaRPr lang="ru-RU" altLang="ru-RU" sz="5400" b="1" smtClean="0">
              <a:solidFill>
                <a:srgbClr val="C00000"/>
              </a:solidFill>
            </a:endParaRPr>
          </a:p>
        </p:txBody>
      </p:sp>
      <p:pic>
        <p:nvPicPr>
          <p:cNvPr id="7172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3488" y="1079500"/>
            <a:ext cx="7821612" cy="5532438"/>
          </a:xfrm>
          <a:prstGeom prst="rect">
            <a:avLst/>
          </a:prstGeom>
          <a:noFill/>
          <a:ln w="76200">
            <a:solidFill>
              <a:srgbClr val="99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332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Заголовок 1"/>
          <p:cNvSpPr>
            <a:spLocks noGrp="1"/>
          </p:cNvSpPr>
          <p:nvPr>
            <p:ph type="ctrTitle"/>
          </p:nvPr>
        </p:nvSpPr>
        <p:spPr>
          <a:xfrm>
            <a:off x="41275" y="0"/>
            <a:ext cx="12192000" cy="879475"/>
          </a:xfrm>
        </p:spPr>
        <p:txBody>
          <a:bodyPr/>
          <a:lstStyle/>
          <a:p>
            <a:pPr eaLnBrk="1" hangingPunct="1"/>
            <a:r>
              <a:rPr lang="ru-RU" altLang="ru-RU" sz="5400" b="1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Осень в парке</a:t>
            </a:r>
            <a:endParaRPr lang="ru-RU" altLang="ru-RU" sz="5400" b="1" smtClean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2250" y="949325"/>
            <a:ext cx="11788775" cy="5686425"/>
          </a:xfrm>
          <a:prstGeom prst="rect">
            <a:avLst/>
          </a:prstGeom>
          <a:ln w="76200">
            <a:solidFill>
              <a:srgbClr val="990000"/>
            </a:solidFill>
          </a:ln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ru-RU" sz="5400" b="1" dirty="0">
                <a:latin typeface="+mj-lt"/>
                <a:ea typeface="+mj-ea"/>
                <a:cs typeface="+mj-cs"/>
              </a:rPr>
              <a:t>Ходит осень в нашем парке,</a:t>
            </a:r>
          </a:p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ru-RU" sz="5400" b="1" dirty="0">
                <a:latin typeface="+mj-lt"/>
                <a:ea typeface="+mj-ea"/>
                <a:cs typeface="+mj-cs"/>
              </a:rPr>
              <a:t>Дарит осень всем подарки:</a:t>
            </a:r>
          </a:p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ru-RU" sz="5400" b="1" dirty="0">
                <a:latin typeface="+mj-lt"/>
                <a:ea typeface="+mj-ea"/>
                <a:cs typeface="+mj-cs"/>
              </a:rPr>
              <a:t>Фартук розовый - осинке,</a:t>
            </a:r>
          </a:p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ru-RU" sz="5400" b="1" dirty="0">
                <a:latin typeface="+mj-lt"/>
                <a:ea typeface="+mj-ea"/>
                <a:cs typeface="+mj-cs"/>
              </a:rPr>
              <a:t>Бусы красные - рябинке,</a:t>
            </a:r>
          </a:p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ru-RU" sz="5400" b="1" dirty="0">
                <a:latin typeface="+mj-lt"/>
                <a:ea typeface="+mj-ea"/>
                <a:cs typeface="+mj-cs"/>
              </a:rPr>
              <a:t>Зонтик жёлтый - тополям,</a:t>
            </a:r>
          </a:p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ru-RU" sz="5400" b="1" dirty="0">
                <a:latin typeface="+mj-lt"/>
                <a:ea typeface="+mj-ea"/>
                <a:cs typeface="+mj-cs"/>
              </a:rPr>
              <a:t>Фрукты осень дарит нам.</a:t>
            </a:r>
          </a:p>
          <a:p>
            <a:pPr algn="r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ru-RU" sz="4000" b="1" dirty="0">
              <a:latin typeface="+mj-lt"/>
              <a:ea typeface="+mj-ea"/>
              <a:cs typeface="+mj-cs"/>
            </a:endParaRPr>
          </a:p>
          <a:p>
            <a:pPr algn="r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ru-RU" sz="4000" b="1" dirty="0">
                <a:latin typeface="+mj-lt"/>
                <a:ea typeface="+mj-ea"/>
                <a:cs typeface="+mj-cs"/>
              </a:rPr>
              <a:t>Автор: И. Винокуров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99</Words>
  <Application>Microsoft Office PowerPoint</Application>
  <PresentationFormat>Произвольный</PresentationFormat>
  <Paragraphs>23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МБОУ «Лицей №28 г.Йошкар-Олы»</vt:lpstr>
      <vt:lpstr>Цель: Формирование знаний и представлений                   детей о сезонных изменениях в природе Задачи:  1.Расширять представления обучающихся о характерных     признаках осени, об изменениях, происходящих    в жизни растений и животных осенью. 2.Развивать внимание, мышление, слуховую и зрительную    память, воображение, речь. 3.Воспитывать любовь и бережное отношение к природе.</vt:lpstr>
      <vt:lpstr>Листья с веток облетают, Птицы к югу улетают. «Что за время года?» – спросим. Нам ответят: «Это...»</vt:lpstr>
      <vt:lpstr>Работа по картинке «Признаки осени»</vt:lpstr>
      <vt:lpstr>«Осенние месяцы»</vt:lpstr>
      <vt:lpstr>Собери картинку и приклей части</vt:lpstr>
      <vt:lpstr>Осень в парке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Признаки осени.</dc:title>
  <dc:creator>Пользователь</dc:creator>
  <cp:lastModifiedBy>User</cp:lastModifiedBy>
  <cp:revision>10</cp:revision>
  <dcterms:created xsi:type="dcterms:W3CDTF">2022-01-04T14:57:47Z</dcterms:created>
  <dcterms:modified xsi:type="dcterms:W3CDTF">2022-01-14T13:52:00Z</dcterms:modified>
</cp:coreProperties>
</file>