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6" r:id="rId3"/>
    <p:sldId id="276" r:id="rId4"/>
    <p:sldId id="278" r:id="rId5"/>
    <p:sldId id="264" r:id="rId6"/>
    <p:sldId id="273" r:id="rId7"/>
    <p:sldId id="326" r:id="rId8"/>
    <p:sldId id="327" r:id="rId9"/>
    <p:sldId id="328" r:id="rId10"/>
    <p:sldId id="331" r:id="rId11"/>
    <p:sldId id="329" r:id="rId12"/>
    <p:sldId id="330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60" r:id="rId23"/>
    <p:sldId id="361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4" r:id="rId37"/>
    <p:sldId id="353" r:id="rId38"/>
    <p:sldId id="355" r:id="rId39"/>
    <p:sldId id="356" r:id="rId40"/>
    <p:sldId id="359" r:id="rId41"/>
    <p:sldId id="357" r:id="rId42"/>
    <p:sldId id="358" r:id="rId43"/>
    <p:sldId id="362" r:id="rId44"/>
    <p:sldId id="363" r:id="rId45"/>
    <p:sldId id="364" r:id="rId46"/>
    <p:sldId id="324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6441B-E817-481E-BF8D-7FE5F9AB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8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4FD8-C7E7-452C-81FE-E423FD6E2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3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B7D4-AB86-4D96-9E68-4BCB1026F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2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C64D-A0DE-4509-AF61-89413124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2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48DA-B57F-493E-BA89-6BD96905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6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92D0-05F7-46C6-9269-D1DC75AA1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8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19ED-1F92-42A3-A011-A1ACFEFAB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6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7AD0-8E94-4CE1-A088-8F6CA77B1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9FE3-D11B-49D7-8465-16D7A0C76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1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F7F3C-1F00-4543-94E9-F65A7F0AA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4A3C-5A91-4573-93AC-DC31B04A9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6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ECE0E2-8829-4FF0-B39A-6BF26C055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rodino.ru/wp-content/uploads/3d_summer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77800"/>
            <a:ext cx="6502400" cy="650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11269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9CD8F7EC-7B5B-4793-B073-BF66E9B2AC27}" type="slidenum">
                <a:rPr lang="ru-RU" sz="2000" b="1">
                  <a:ea typeface="ＭＳ Ｐゴシック" pitchFamily="34" charset="-128"/>
                </a:rPr>
                <a:pPr eaLnBrk="1" hangingPunct="1"/>
                <a:t>10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11270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№1</a:t>
              </a:r>
              <a:endParaRPr lang="ru-RU" b="1"/>
            </a:p>
          </p:txBody>
        </p:sp>
      </p:grpSp>
      <p:pic>
        <p:nvPicPr>
          <p:cNvPr id="11267" name="Picture 2" descr="https://kzref.org/proekt-borodinskoe-srajenie-v-jivopisi/66645_html_60648f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708275"/>
            <a:ext cx="8264525" cy="2665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cs typeface="Times New Roman" pitchFamily="18" charset="0"/>
              </a:rPr>
              <a:t>Бородинское сражение в цифрах</a:t>
            </a:r>
            <a:endParaRPr lang="ru-RU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3A5D-FB2A-4754-99ED-8F71DA8E0523}" type="slidenum">
              <a:rPr lang="ru-RU" sz="2000" b="1">
                <a:ea typeface="ＭＳ Ｐゴシック" pitchFamily="34" charset="-128"/>
              </a:rPr>
              <a:pPr eaLnBrk="1" hangingPunct="1"/>
              <a:t>11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292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№1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31775" y="1412875"/>
            <a:ext cx="8640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cs typeface="Times New Roman" pitchFamily="18" charset="0"/>
              </a:rPr>
              <a:t>Бородинское сражение в цифрах</a:t>
            </a:r>
            <a:endParaRPr lang="ru-RU" sz="3200" i="1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6238" y="2276475"/>
          <a:ext cx="8351837" cy="385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766"/>
                <a:gridCol w="2303955"/>
                <a:gridCol w="2140116"/>
              </a:tblGrid>
              <a:tr h="648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Русские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Французы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6482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Главнокомандующий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936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Численность войск в строю (тыс. чел.)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914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</a:t>
                      </a:r>
                      <a:r>
                        <a:rPr lang="ru-RU" sz="2000" dirty="0" smtClean="0">
                          <a:effectLst/>
                        </a:rPr>
                        <a:t>   </a:t>
                      </a:r>
                      <a:r>
                        <a:rPr lang="ru-RU" sz="2000" dirty="0">
                          <a:effectLst/>
                        </a:rPr>
                        <a:t>из них регулярные </a:t>
                      </a:r>
                      <a:r>
                        <a:rPr lang="ru-RU" sz="2000" dirty="0" smtClean="0">
                          <a:effectLst/>
                        </a:rPr>
                        <a:t>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(</a:t>
                      </a:r>
                      <a:r>
                        <a:rPr lang="ru-RU" sz="2000" dirty="0">
                          <a:effectLst/>
                        </a:rPr>
                        <a:t>кадровые) войска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(</a:t>
                      </a:r>
                      <a:r>
                        <a:rPr lang="ru-RU" sz="2000" dirty="0">
                          <a:effectLst/>
                        </a:rPr>
                        <a:t>тыс. чел.)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708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Пушки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0CFB0B-808B-4DD8-9581-9F3FA01AED01}" type="slidenum">
              <a:rPr lang="ru-RU" sz="2000" b="1">
                <a:ea typeface="ＭＳ Ｐゴシック" pitchFamily="34" charset="-128"/>
              </a:rPr>
              <a:pPr eaLnBrk="1" hangingPunct="1"/>
              <a:t>12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316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№1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31775" y="1412875"/>
            <a:ext cx="8640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cs typeface="Times New Roman" pitchFamily="18" charset="0"/>
              </a:rPr>
              <a:t>Бородинское сражение в цифрах</a:t>
            </a:r>
            <a:endParaRPr lang="ru-RU" sz="3200" i="1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6238" y="2276475"/>
          <a:ext cx="8351837" cy="385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766"/>
                <a:gridCol w="2303955"/>
                <a:gridCol w="2140116"/>
              </a:tblGrid>
              <a:tr h="648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Русские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Французы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6482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Главнокомандующий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Кутузов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Наполеон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936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Численность войск в строю (тыс. чел.)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120,0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130,0 –135,0</a:t>
                      </a:r>
                    </a:p>
                  </a:txBody>
                  <a:tcPr marL="68571" marR="68571" marT="0" marB="0"/>
                </a:tc>
              </a:tr>
              <a:tr h="914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</a:t>
                      </a:r>
                      <a:r>
                        <a:rPr lang="ru-RU" sz="2000" dirty="0" smtClean="0">
                          <a:effectLst/>
                        </a:rPr>
                        <a:t>   </a:t>
                      </a:r>
                      <a:r>
                        <a:rPr lang="ru-RU" sz="2000" dirty="0">
                          <a:effectLst/>
                        </a:rPr>
                        <a:t>из них регулярные </a:t>
                      </a:r>
                      <a:r>
                        <a:rPr lang="ru-RU" sz="2000" dirty="0" smtClean="0">
                          <a:effectLst/>
                        </a:rPr>
                        <a:t>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(</a:t>
                      </a:r>
                      <a:r>
                        <a:rPr lang="ru-RU" sz="2000" dirty="0">
                          <a:effectLst/>
                        </a:rPr>
                        <a:t>кадровые) войска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(</a:t>
                      </a:r>
                      <a:r>
                        <a:rPr lang="ru-RU" sz="2000" dirty="0">
                          <a:effectLst/>
                        </a:rPr>
                        <a:t>тыс. чел.)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115,3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134,0</a:t>
                      </a:r>
                    </a:p>
                  </a:txBody>
                  <a:tcPr marL="68571" marR="68571" marT="0" marB="0"/>
                </a:tc>
              </a:tr>
              <a:tr h="708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Пушки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640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587</a:t>
                      </a:r>
                    </a:p>
                  </a:txBody>
                  <a:tcPr marL="68571" marR="6857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1344639D-9970-47F2-B54D-72C3D07A966C}" type="slidenum">
                <a:rPr lang="ru-RU" sz="2000" b="1">
                  <a:ea typeface="ＭＳ Ｐゴシック" pitchFamily="34" charset="-128"/>
                </a:rPr>
                <a:pPr eaLnBrk="1" hangingPunct="1"/>
                <a:t>13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14343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№2</a:t>
              </a:r>
              <a:endParaRPr lang="ru-RU" b="1"/>
            </a:p>
          </p:txBody>
        </p:sp>
      </p:grp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cs typeface="Times New Roman" pitchFamily="18" charset="0"/>
              </a:rPr>
              <a:t>Схема Бородинского сражения</a:t>
            </a:r>
            <a:endParaRPr lang="ru-RU" sz="3200" i="1"/>
          </a:p>
        </p:txBody>
      </p:sp>
      <p:pic>
        <p:nvPicPr>
          <p:cNvPr id="14340" name="Picture 6" descr="https://mil.ru/files/morf/kart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90900"/>
            <a:ext cx="37433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s://www.pravmir.ru/wp-content/uploads/2013/09/%D0%91%D0%BE%D0%B3%D0%B0%D1%82%D0%BE%D0%B2-%D0%9D.-%D0%AD%D0%BF%D0%B8%D0%B7%D0%BE%D0%B4-%D0%91%D0%BE%D1%80%D0%BE%D0%B4%D0%B8%D0%BD%D1%81%D0%BA%D0%BE%D0%B3%D0%BE-%D1%81%D1%80%D0%B0%D0%B6%D0%B5%D0%BD%D0%B8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28850"/>
            <a:ext cx="4475163" cy="3182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027407-3988-4356-B411-015F3702E7E5}" type="slidenum">
              <a:rPr lang="ru-RU" sz="2000" b="1">
                <a:ea typeface="ＭＳ Ｐゴシック" pitchFamily="34" charset="-128"/>
              </a:rPr>
              <a:pPr eaLnBrk="1" hangingPunct="1"/>
              <a:t>14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№2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31775" y="1412875"/>
            <a:ext cx="8640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cs typeface="Times New Roman" pitchFamily="18" charset="0"/>
              </a:rPr>
              <a:t>Схема Бородинского сражения</a:t>
            </a:r>
            <a:endParaRPr lang="ru-RU" sz="3200" i="1"/>
          </a:p>
        </p:txBody>
      </p:sp>
      <p:pic>
        <p:nvPicPr>
          <p:cNvPr id="15366" name="Picture 1" descr="C:\Users\User\Desktop\статья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378618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588863-4287-4B81-ACC6-0F0143110789}" type="slidenum">
              <a:rPr lang="ru-RU" sz="2000" b="1">
                <a:ea typeface="ＭＳ Ｐゴシック" pitchFamily="34" charset="-128"/>
              </a:rPr>
              <a:pPr eaLnBrk="1" hangingPunct="1"/>
              <a:t>15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№2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31775" y="1412875"/>
            <a:ext cx="8640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cs typeface="Times New Roman" pitchFamily="18" charset="0"/>
              </a:rPr>
              <a:t>Схема Бородинского сражения</a:t>
            </a:r>
            <a:endParaRPr lang="ru-RU" sz="3200" i="1"/>
          </a:p>
        </p:txBody>
      </p:sp>
      <p:pic>
        <p:nvPicPr>
          <p:cNvPr id="16390" name="Picture 2" descr="C:\Users\User\Desktop\статья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025650"/>
            <a:ext cx="5484812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Хиллингфорд - Озил со своими войсками в Бородинском сражении, 1812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44783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17414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C139BE71-E205-4AC9-AE4D-C7CD7C9F61B7}" type="slidenum">
                <a:rPr lang="ru-RU" sz="2000" b="1">
                  <a:ea typeface="ＭＳ Ｐゴシック" pitchFamily="34" charset="-128"/>
                </a:rPr>
                <a:pPr eaLnBrk="1" hangingPunct="1"/>
                <a:t>16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17415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№3</a:t>
              </a:r>
              <a:endParaRPr lang="ru-RU" b="1"/>
            </a:p>
          </p:txBody>
        </p:sp>
      </p:grp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50825" y="1238250"/>
            <a:ext cx="86423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Цели Кутузова и Наполеона</a:t>
            </a:r>
          </a:p>
          <a:p>
            <a:pPr algn="ctr"/>
            <a:r>
              <a:rPr lang="ru-RU" sz="3200" b="1" i="1"/>
              <a:t>В Бородинском сражении</a:t>
            </a:r>
            <a:endParaRPr lang="ru-RU" sz="3200" i="1"/>
          </a:p>
        </p:txBody>
      </p:sp>
      <p:pic>
        <p:nvPicPr>
          <p:cNvPr id="17413" name="Picture 2" descr=": Михаил Кутузов во время Бородинского сражения. А.П. Шепелюк, 19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4005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E3EF34-526F-468E-B804-BEDFBACABDC8}" type="slidenum">
              <a:rPr lang="ru-RU" sz="2000" b="1">
                <a:ea typeface="ＭＳ Ｐゴシック" pitchFamily="34" charset="-128"/>
              </a:rPr>
              <a:pPr eaLnBrk="1" hangingPunct="1"/>
              <a:t>17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№3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31775" y="1166813"/>
            <a:ext cx="86407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Цели Кутузова и Наполеона </a:t>
            </a:r>
          </a:p>
          <a:p>
            <a:pPr algn="ctr"/>
            <a:r>
              <a:rPr lang="ru-RU" sz="3200" b="1" i="1"/>
              <a:t>в Бородинском сражении</a:t>
            </a:r>
            <a:endParaRPr lang="ru-RU" sz="3200" i="1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4188" y="2781300"/>
          <a:ext cx="8191500" cy="246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7544"/>
                <a:gridCol w="4033956"/>
              </a:tblGrid>
              <a:tr h="1061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Цели </a:t>
                      </a:r>
                      <a:r>
                        <a:rPr lang="ru-RU" sz="2000" dirty="0">
                          <a:effectLst/>
                        </a:rPr>
                        <a:t>Кутузова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Цели </a:t>
                      </a:r>
                      <a:r>
                        <a:rPr lang="ru-RU" sz="2000" dirty="0">
                          <a:effectLst/>
                        </a:rPr>
                        <a:t>Наполеона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1403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21357C-1AA4-4501-837F-B9EC2B887555}" type="slidenum">
              <a:rPr lang="ru-RU" sz="2000" b="1">
                <a:ea typeface="ＭＳ Ｐゴシック" pitchFamily="34" charset="-128"/>
              </a:rPr>
              <a:pPr eaLnBrk="1" hangingPunct="1"/>
              <a:t>18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№3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31775" y="1166813"/>
            <a:ext cx="86407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Цели Кутузова и Наполеона </a:t>
            </a:r>
          </a:p>
          <a:p>
            <a:pPr algn="ctr"/>
            <a:r>
              <a:rPr lang="ru-RU" sz="3200" b="1" i="1"/>
              <a:t>в Бородинском сражении</a:t>
            </a:r>
            <a:endParaRPr lang="ru-RU" sz="3200" i="1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4188" y="2349500"/>
          <a:ext cx="8191500" cy="4108450"/>
        </p:xfrm>
        <a:graphic>
          <a:graphicData uri="http://schemas.openxmlformats.org/drawingml/2006/table">
            <a:tbl>
              <a:tblPr/>
              <a:tblGrid>
                <a:gridCol w="4157662"/>
                <a:gridCol w="403383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Цели Кутузова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Цели Наполеона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Кутузов дал сражение, во-первых, потому что этого желала отступавшая армия.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Во-вторых, возбужденное общественное мнение не простило бы Кутузову, если бы он без решительной схватки с неприятелем отступил до самой Москвы.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Кроме того, принимая решение о Бородинском сражении, Кутузов с полным на то обоснованием, рассчитывал обескровить врага, лишить его надежды на легкую победу и этим положить начало позорному изгнанию оккупантов за пределы России.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Учитывая свое временное превосходство в силах, Наполеон надеялся в генеральном сражении разгромить русскую армию, принудить Александра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вынужденному миру и с блеском закончить очередную кампанию.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20486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937B6590-55DE-45DC-8B51-6FA6CF43BF8B}" type="slidenum">
                <a:rPr lang="ru-RU" sz="2000" b="1">
                  <a:ea typeface="ＭＳ Ｐゴシック" pitchFamily="34" charset="-128"/>
                </a:rPr>
                <a:pPr eaLnBrk="1" hangingPunct="1"/>
                <a:t>19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20487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№4</a:t>
              </a:r>
              <a:endParaRPr lang="ru-RU" b="1"/>
            </a:p>
          </p:txBody>
        </p:sp>
      </p:grp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50825" y="1238250"/>
            <a:ext cx="86423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Последовательность событий</a:t>
            </a:r>
          </a:p>
          <a:p>
            <a:pPr algn="ctr"/>
            <a:r>
              <a:rPr lang="ru-RU" sz="3200" b="1" i="1"/>
              <a:t>Бородинского сражения</a:t>
            </a:r>
            <a:endParaRPr lang="ru-RU" sz="3200" i="1"/>
          </a:p>
        </p:txBody>
      </p:sp>
      <p:pic>
        <p:nvPicPr>
          <p:cNvPr id="20484" name="Picture 4" descr="https://mil.ru/files/morf/1812borodin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838575"/>
            <a:ext cx="45561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Князь Багратион в Бородинской битве. Последняя контр-атака. Александр Аверьянов, 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5370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Бородинское сражение. Louis Lejeune, 1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08050"/>
            <a:ext cx="8456612" cy="49688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73050" y="1196975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«Подвигу доблести память и честь!»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195F22-D347-4DCA-B2C1-20879135041F}" type="slidenum">
              <a:rPr lang="ru-RU" sz="2000" b="1">
                <a:ea typeface="ＭＳ Ｐゴシック" pitchFamily="34" charset="-128"/>
              </a:rPr>
              <a:pPr eaLnBrk="1" hangingPunct="1"/>
              <a:t>20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508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№4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31775" y="1244600"/>
            <a:ext cx="86407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Последовательность событий </a:t>
            </a:r>
          </a:p>
          <a:p>
            <a:pPr algn="ctr"/>
            <a:r>
              <a:rPr lang="ru-RU" sz="3200" b="1" i="1"/>
              <a:t>Бородинского сражения</a:t>
            </a:r>
            <a:endParaRPr lang="ru-RU" sz="3200" i="1"/>
          </a:p>
        </p:txBody>
      </p:sp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428625" y="2781300"/>
            <a:ext cx="8191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b="1"/>
              <a:t>Рейд казаков Платова и кавалеристов Уварова в тыл к французам.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Атака французами левого фланга русских войск.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Атака французами Багратионовых флешей.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Атака французами батареи Раевского.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Отход русских войск от Багратионовых флешей.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Отступление французов и возвращение русских войск на исходные 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425341-93BF-40FB-8B8B-363A76EB1369}" type="slidenum">
              <a:rPr lang="ru-RU" sz="2000" b="1">
                <a:ea typeface="ＭＳ Ｐゴシック" pitchFamily="34" charset="-128"/>
              </a:rPr>
              <a:pPr eaLnBrk="1" hangingPunct="1"/>
              <a:t>21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№4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31775" y="1244600"/>
            <a:ext cx="86407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Последовательность событий </a:t>
            </a:r>
          </a:p>
          <a:p>
            <a:pPr algn="ctr"/>
            <a:r>
              <a:rPr lang="ru-RU" sz="3200" b="1" i="1"/>
              <a:t>Бородинского сражения</a:t>
            </a:r>
            <a:endParaRPr lang="ru-RU" sz="3200" i="1"/>
          </a:p>
        </p:txBody>
      </p:sp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428625" y="2492375"/>
            <a:ext cx="8191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b="1"/>
              <a:t>Рейд казаков Платова и кавалеристов Уварова в тыл к французам.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Атака французами левого фланга русских войск.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Атака французами Багратионовых флешей.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Атака французами батареи Раевского.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Отход русских войск от Багратионовых флешей.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Отступление французов и возвращение русских войск на исходные позиции.</a:t>
            </a:r>
          </a:p>
        </p:txBody>
      </p:sp>
      <p:sp>
        <p:nvSpPr>
          <p:cNvPr id="22535" name="Прямоугольник 1"/>
          <p:cNvSpPr>
            <a:spLocks noChangeArrowheads="1"/>
          </p:cNvSpPr>
          <p:nvPr/>
        </p:nvSpPr>
        <p:spPr bwMode="auto">
          <a:xfrm>
            <a:off x="2124075" y="53181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/>
              <a:t>Ответ:</a:t>
            </a:r>
            <a:endParaRPr lang="ru-RU"/>
          </a:p>
          <a:p>
            <a:pPr algn="ctr"/>
            <a:r>
              <a:rPr lang="ru-RU"/>
              <a:t>3 - 2 – 4 - 1- 5 - 6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107950" y="115888"/>
            <a:ext cx="8893175" cy="6597650"/>
            <a:chOff x="68" y="73"/>
            <a:chExt cx="5602" cy="4156"/>
          </a:xfrm>
        </p:grpSpPr>
        <p:sp>
          <p:nvSpPr>
            <p:cNvPr id="23555" name="Rectangle 2"/>
            <p:cNvSpPr>
              <a:spLocks noChangeArrowheads="1"/>
            </p:cNvSpPr>
            <p:nvPr/>
          </p:nvSpPr>
          <p:spPr bwMode="auto">
            <a:xfrm>
              <a:off x="68" y="73"/>
              <a:ext cx="5602" cy="4156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3731" name="Rectangle 3"/>
            <p:cNvSpPr>
              <a:spLocks noChangeArrowheads="1"/>
            </p:cNvSpPr>
            <p:nvPr/>
          </p:nvSpPr>
          <p:spPr bwMode="auto">
            <a:xfrm>
              <a:off x="113" y="1525"/>
              <a:ext cx="54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Физкультминутка</a:t>
              </a:r>
              <a:endParaRPr lang="en-US" sz="4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FCCA9471-8A79-48F8-8AB3-0D78189E8067}" type="slidenum">
                <a:rPr lang="ru-RU" sz="2000" b="1">
                  <a:ea typeface="ＭＳ Ｐゴシック" pitchFamily="34" charset="-128"/>
                </a:rPr>
                <a:pPr eaLnBrk="1" hangingPunct="1"/>
                <a:t>23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pic>
          <p:nvPicPr>
            <p:cNvPr id="24581" name="Picture 5" descr="Картинки по запросу картинки физкультминутк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82"/>
              <a:ext cx="5354" cy="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 descr="hello_html_m6869b2c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46"/>
              <a:ext cx="1136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25607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6A6D03BD-7CBA-47BB-B769-985FF626D902}" type="slidenum">
                <a:rPr lang="ru-RU" sz="2000" b="1">
                  <a:ea typeface="ＭＳ Ｐゴシック" pitchFamily="34" charset="-128"/>
                </a:rPr>
                <a:pPr eaLnBrk="1" hangingPunct="1"/>
                <a:t>24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25608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5609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№5</a:t>
              </a:r>
              <a:endParaRPr lang="ru-RU" b="1"/>
            </a:p>
          </p:txBody>
        </p:sp>
      </p:grp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марка</a:t>
            </a:r>
          </a:p>
        </p:txBody>
      </p:sp>
      <p:pic>
        <p:nvPicPr>
          <p:cNvPr id="25604" name="Picture 2" descr="C:\Users\User\Desktop\статья_1812\марки\марка_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708275"/>
            <a:ext cx="36988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User\Desktop\статья_1812\марки\марка_кутузов_са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205038"/>
            <a:ext cx="22320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User\Desktop\статья_1812\марки\марка_барклай де_толл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2812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A05D4-DC18-45C4-99F0-0139E08D0F7E}" type="slidenum">
              <a:rPr lang="ru-RU" sz="2000" b="1">
                <a:ea typeface="ＭＳ Ｐゴシック" pitchFamily="34" charset="-128"/>
              </a:rPr>
              <a:pPr eaLnBrk="1" hangingPunct="1"/>
              <a:t>25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№5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марка</a:t>
            </a:r>
          </a:p>
        </p:txBody>
      </p:sp>
      <p:pic>
        <p:nvPicPr>
          <p:cNvPr id="26630" name="Picture 2" descr="C:\Users\User\Desktop\статья_1812\марки\марка_кутуз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989138"/>
            <a:ext cx="504825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0C621D-A262-427A-AE94-AFF74FB586DE}" type="slidenum">
              <a:rPr lang="ru-RU" sz="2000" b="1">
                <a:ea typeface="ＭＳ Ｐゴシック" pitchFamily="34" charset="-128"/>
              </a:rPr>
              <a:pPr eaLnBrk="1" hangingPunct="1"/>
              <a:t>26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484188" y="661988"/>
            <a:ext cx="81359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№5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77813" y="1233488"/>
            <a:ext cx="8640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марка</a:t>
            </a:r>
          </a:p>
        </p:txBody>
      </p:sp>
      <p:pic>
        <p:nvPicPr>
          <p:cNvPr id="27654" name="Picture 2" descr="C:\Users\User\Desktop\статья_1812\марки\марка_кутуз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42950"/>
            <a:ext cx="17843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813" y="2636838"/>
            <a:ext cx="73707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/>
              <a:t>Ответ:</a:t>
            </a:r>
            <a:endParaRPr lang="ru-RU" sz="2400" b="1" dirty="0"/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Барклай-де-Толли, Кутузов, Багратион.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dirty="0"/>
              <a:t>Вычисления:</a:t>
            </a:r>
          </a:p>
          <a:p>
            <a:pPr>
              <a:defRPr/>
            </a:pPr>
            <a:r>
              <a:rPr lang="ru-RU" sz="2400" b="1" dirty="0"/>
              <a:t>2022 – 1962 = 60  </a:t>
            </a:r>
          </a:p>
          <a:p>
            <a:pPr>
              <a:defRPr/>
            </a:pPr>
            <a:r>
              <a:rPr lang="ru-RU" sz="2400" b="1" dirty="0"/>
              <a:t>150 + 60 = 210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dirty="0"/>
              <a:t>В 2022 году будет отмечаться 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210 лет </a:t>
            </a:r>
            <a:r>
              <a:rPr lang="ru-RU" sz="2400" b="1" dirty="0"/>
              <a:t>со времени Бородинского сражения в Отечественной войне 1812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28679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3B541E44-F41B-4C51-8BB0-425D5745B85E}" type="slidenum">
                <a:rPr lang="ru-RU" sz="2000" b="1">
                  <a:ea typeface="ＭＳ Ｐゴシック" pitchFamily="34" charset="-128"/>
                </a:rPr>
                <a:pPr eaLnBrk="1" hangingPunct="1"/>
                <a:t>27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28680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№6</a:t>
              </a:r>
              <a:endParaRPr lang="ru-RU" b="1"/>
            </a:p>
          </p:txBody>
        </p:sp>
      </p:grp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28676" name="Picture 2" descr="Атака на батарею Раевского. Александр Аверьянов, 200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3700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s://topwar.ru/uploads/posts/2012-09/1346982314_brdn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133600"/>
            <a:ext cx="33591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s://topwar.ru/uploads/posts/2012-09/1346982479_brdn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868863"/>
            <a:ext cx="26860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2F0C7-BDF2-4801-AFF8-C428BEDA5EBB}" type="slidenum">
              <a:rPr lang="ru-RU" sz="2000" b="1">
                <a:ea typeface="ＭＳ Ｐゴシック" pitchFamily="34" charset="-128"/>
              </a:rPr>
              <a:pPr eaLnBrk="1" hangingPunct="1"/>
              <a:t>28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700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29702" name="Picture 1" descr="C:\Users\User\Desktop\статья\рисунок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160588"/>
            <a:ext cx="62817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Прямоугольник 1"/>
          <p:cNvSpPr>
            <a:spLocks noChangeArrowheads="1"/>
          </p:cNvSpPr>
          <p:nvPr/>
        </p:nvSpPr>
        <p:spPr bwMode="auto">
          <a:xfrm>
            <a:off x="684213" y="5516563"/>
            <a:ext cx="8080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Земляные укрепления в форме тупого угла, используемые в Бородинской битве.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B7B344-37AF-4841-9CE8-F7B1B7FDE768}" type="slidenum">
              <a:rPr lang="ru-RU" sz="2000" b="1">
                <a:ea typeface="ＭＳ Ｐゴシック" pitchFamily="34" charset="-128"/>
              </a:rPr>
              <a:pPr eaLnBrk="1" hangingPunct="1"/>
              <a:t>29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4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30726" name="Picture 1" descr="C:\Users\User\Desktop\статья\рисунок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205038"/>
            <a:ext cx="53038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0113" y="5445125"/>
            <a:ext cx="71469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флеши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0" y="115888"/>
            <a:ext cx="9144000" cy="6742112"/>
            <a:chOff x="0" y="73"/>
            <a:chExt cx="5760" cy="4247"/>
          </a:xfrm>
        </p:grpSpPr>
        <p:sp>
          <p:nvSpPr>
            <p:cNvPr id="4099" name="Rectangle 2"/>
            <p:cNvSpPr>
              <a:spLocks noChangeArrowheads="1"/>
            </p:cNvSpPr>
            <p:nvPr/>
          </p:nvSpPr>
          <p:spPr bwMode="auto">
            <a:xfrm>
              <a:off x="0" y="4049"/>
              <a:ext cx="5760" cy="271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80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pic>
          <p:nvPicPr>
            <p:cNvPr id="4100" name="Picture 5" descr="gerb_licej_dlya_inet-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73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Subtitle 2"/>
            <p:cNvSpPr>
              <a:spLocks/>
            </p:cNvSpPr>
            <p:nvPr/>
          </p:nvSpPr>
          <p:spPr bwMode="auto">
            <a:xfrm>
              <a:off x="68" y="2976"/>
              <a:ext cx="5586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57200">
                <a:spcBef>
                  <a:spcPct val="20000"/>
                </a:spcBef>
              </a:pPr>
              <a:r>
                <a:rPr lang="ru-RU" sz="2000" b="1"/>
                <a:t>Гурьянова Светлана Юрьевна</a:t>
              </a:r>
            </a:p>
            <a:p>
              <a:pPr algn="ctr" defTabSz="457200">
                <a:spcBef>
                  <a:spcPct val="20000"/>
                </a:spcBef>
              </a:pPr>
              <a:r>
                <a:rPr lang="ru-RU" sz="1600"/>
                <a:t>доцент, канд .экном. наук, учитель истории и обществознания,</a:t>
              </a:r>
            </a:p>
            <a:p>
              <a:pPr algn="ctr" defTabSz="457200">
                <a:spcBef>
                  <a:spcPct val="20000"/>
                </a:spcBef>
              </a:pPr>
              <a:r>
                <a:rPr lang="ru-RU" sz="1600"/>
                <a:t>МАОУ Домодедовский лицей №3 </a:t>
              </a:r>
            </a:p>
            <a:p>
              <a:pPr algn="ctr" defTabSz="457200">
                <a:spcBef>
                  <a:spcPct val="20000"/>
                </a:spcBef>
              </a:pPr>
              <a:r>
                <a:rPr lang="ru-RU" sz="1600"/>
                <a:t>им. Героя Советского Союза Ю.П. Максимова</a:t>
              </a:r>
              <a:endParaRPr kumimoji="1" lang="ru-RU" sz="1600"/>
            </a:p>
          </p:txBody>
        </p:sp>
        <p:sp>
          <p:nvSpPr>
            <p:cNvPr id="4102" name="Subtitle 2"/>
            <p:cNvSpPr txBox="1">
              <a:spLocks/>
            </p:cNvSpPr>
            <p:nvPr/>
          </p:nvSpPr>
          <p:spPr bwMode="auto">
            <a:xfrm>
              <a:off x="899" y="4100"/>
              <a:ext cx="40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ru-RU" sz="800"/>
                <a:t>Домодедово</a:t>
              </a:r>
              <a:endParaRPr kumimoji="1" lang="ru-RU" sz="800">
                <a:latin typeface="Myriad Pro" charset="0"/>
                <a:ea typeface="ＭＳ Ｐゴシック" pitchFamily="34" charset="-128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58" y="1344"/>
              <a:ext cx="5444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«Недаром помнит вся Россия </a:t>
              </a: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про день Бородина!» </a:t>
              </a:r>
            </a:p>
            <a:p>
              <a:pPr algn="ctr">
                <a:defRPr/>
              </a:pPr>
              <a:endParaRPr lang="ru-RU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(формирование функциональной грамотности на уроках истории)</a:t>
              </a:r>
            </a:p>
          </p:txBody>
        </p:sp>
        <p:sp>
          <p:nvSpPr>
            <p:cNvPr id="4104" name="AutoShape 12" descr="Корпорация Российский учебник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AutoShape 14" descr="Корпорация Российский учебник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AutoShape 19" descr="logo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177104-D933-4E70-8518-C564B76921B7}" type="slidenum">
              <a:rPr lang="ru-RU" sz="2000" b="1">
                <a:ea typeface="ＭＳ Ｐゴシック" pitchFamily="34" charset="-128"/>
              </a:rPr>
              <a:pPr eaLnBrk="1" hangingPunct="1"/>
              <a:t>30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8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31750" name="Picture 2" descr="C:\Users\User\Desktop\статья\рисунок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014538"/>
            <a:ext cx="57261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Прямоугольник 1"/>
          <p:cNvSpPr>
            <a:spLocks noChangeArrowheads="1"/>
          </p:cNvSpPr>
          <p:nvPr/>
        </p:nvSpPr>
        <p:spPr bwMode="auto">
          <a:xfrm>
            <a:off x="268288" y="5157788"/>
            <a:ext cx="848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Отдельно стоящее земляное укрепление </a:t>
            </a:r>
          </a:p>
          <a:p>
            <a:pPr algn="ctr"/>
            <a:r>
              <a:rPr lang="ru-RU" sz="2400" b="1"/>
              <a:t>сомкнутого вида, с валом и рвом, </a:t>
            </a:r>
          </a:p>
          <a:p>
            <a:pPr algn="ctr"/>
            <a:r>
              <a:rPr lang="ru-RU" sz="2400" b="1"/>
              <a:t>предназначенное для круговой обороны.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70690-3551-4DF1-B244-B9F2DE78D62A}" type="slidenum">
              <a:rPr lang="ru-RU" sz="2000" b="1">
                <a:ea typeface="ＭＳ Ｐゴシック" pitchFamily="34" charset="-128"/>
              </a:rPr>
              <a:pPr eaLnBrk="1" hangingPunct="1"/>
              <a:t>31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772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32774" name="Picture 2" descr="C:\Users\User\Desktop\статья\рисунок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014538"/>
            <a:ext cx="57261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0113" y="5445125"/>
            <a:ext cx="71469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редут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10B67B-34B0-41C7-B197-AF1108308C9D}" type="slidenum">
              <a:rPr lang="ru-RU" sz="2000" b="1">
                <a:ea typeface="ＭＳ Ｐゴシック" pitchFamily="34" charset="-128"/>
              </a:rPr>
              <a:pPr eaLnBrk="1" hangingPunct="1"/>
              <a:t>32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6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33798" name="Picture 2" descr="C:\Users\User\Desktop\статья\рисунок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814513"/>
            <a:ext cx="5105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Прямоугольник 2"/>
          <p:cNvSpPr>
            <a:spLocks noChangeArrowheads="1"/>
          </p:cNvSpPr>
          <p:nvPr/>
        </p:nvSpPr>
        <p:spPr bwMode="auto">
          <a:xfrm>
            <a:off x="301625" y="5373688"/>
            <a:ext cx="8550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Корм, предназначенный для питания животных (лошадей, скота).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3AB4CB-D8D0-4FFE-BBA1-C398A08FE407}" type="slidenum">
              <a:rPr lang="ru-RU" sz="2000" b="1">
                <a:ea typeface="ＭＳ Ｐゴシック" pitchFamily="34" charset="-128"/>
              </a:rPr>
              <a:pPr eaLnBrk="1" hangingPunct="1"/>
              <a:t>33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34822" name="Picture 2" descr="C:\Users\User\Desktop\статья\рисунок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814513"/>
            <a:ext cx="5105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0113" y="5445125"/>
            <a:ext cx="71469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фураж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1C3945-5722-41F0-8C25-4DC56E4E0790}" type="slidenum">
              <a:rPr lang="ru-RU" sz="2000" b="1">
                <a:ea typeface="ＭＳ Ｐゴシック" pitchFamily="34" charset="-128"/>
              </a:rPr>
              <a:pPr eaLnBrk="1" hangingPunct="1"/>
              <a:t>34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844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35846" name="Picture 2" descr="C:\Users\User\Desktop\статья\рисунок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61791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42888" y="5300663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Широкомасштабные военные действия </a:t>
            </a:r>
          </a:p>
          <a:p>
            <a:pPr algn="ctr"/>
            <a:r>
              <a:rPr lang="ru-RU" sz="2400" b="1"/>
              <a:t>(генеральное сражение)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852655-B8DB-403D-A7BE-7255D7BBC7B8}" type="slidenum">
              <a:rPr lang="ru-RU" sz="2000" b="1">
                <a:ea typeface="ＭＳ Ｐゴシック" pitchFamily="34" charset="-128"/>
              </a:rPr>
              <a:pPr eaLnBrk="1" hangingPunct="1"/>
              <a:t>35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8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№6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Исторические ребусы</a:t>
            </a:r>
          </a:p>
        </p:txBody>
      </p:sp>
      <p:pic>
        <p:nvPicPr>
          <p:cNvPr id="36870" name="Picture 2" descr="C:\Users\User\Desktop\статья\рисунок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61791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0113" y="5445125"/>
            <a:ext cx="71469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битва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37893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6D4E9ACB-C576-4895-8AF9-2545607FB10D}" type="slidenum">
                <a:rPr lang="ru-RU" sz="2000" b="1">
                  <a:ea typeface="ＭＳ Ｐゴシック" pitchFamily="34" charset="-128"/>
                </a:rPr>
                <a:pPr eaLnBrk="1" hangingPunct="1"/>
                <a:t>36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37894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№7</a:t>
              </a:r>
              <a:endParaRPr lang="ru-RU" b="1"/>
            </a:p>
          </p:txBody>
        </p:sp>
      </p:grp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Итоги Бородинского сражения</a:t>
            </a:r>
          </a:p>
        </p:txBody>
      </p:sp>
      <p:pic>
        <p:nvPicPr>
          <p:cNvPr id="37892" name="Picture 4" descr="https://topwar.ru/uploads/posts/2012-09/1346982255_brdn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49500"/>
            <a:ext cx="52943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38917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5B4571A9-D8C6-440F-AFCB-5248E5EC80E3}" type="slidenum">
                <a:rPr lang="ru-RU" sz="2000" b="1">
                  <a:ea typeface="ＭＳ Ｐゴシック" pitchFamily="34" charset="-128"/>
                </a:rPr>
                <a:pPr eaLnBrk="1" hangingPunct="1"/>
                <a:t>37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38918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8919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№7</a:t>
              </a:r>
              <a:endParaRPr lang="ru-RU" b="1"/>
            </a:p>
          </p:txBody>
        </p:sp>
      </p:grp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Итоги Бородинского сражения</a:t>
            </a:r>
          </a:p>
        </p:txBody>
      </p:sp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395288" y="3068638"/>
            <a:ext cx="828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Выскажите свое мнение, </a:t>
            </a:r>
          </a:p>
          <a:p>
            <a:pPr algn="ctr"/>
            <a:r>
              <a:rPr lang="ru-RU" sz="2400" b="1"/>
              <a:t>как Вы оцениваете итоги Бородинского сражения и в чем его историческое значение? </a:t>
            </a:r>
          </a:p>
          <a:p>
            <a:pPr algn="ctr"/>
            <a:r>
              <a:rPr lang="ru-RU" sz="2400" b="1"/>
              <a:t>Дайте развернутый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39943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616B9F52-DCCF-4BB3-B692-252159EB5CB3}" type="slidenum">
                <a:rPr lang="ru-RU" sz="2000" b="1">
                  <a:ea typeface="ＭＳ Ｐゴシック" pitchFamily="34" charset="-128"/>
                </a:rPr>
                <a:pPr eaLnBrk="1" hangingPunct="1"/>
                <a:t>38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39944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9945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№8</a:t>
              </a:r>
              <a:endParaRPr lang="ru-RU" b="1"/>
            </a:p>
          </p:txBody>
        </p:sp>
      </p:grp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фотография</a:t>
            </a:r>
          </a:p>
        </p:txBody>
      </p:sp>
      <p:pic>
        <p:nvPicPr>
          <p:cNvPr id="39940" name="Picture 2" descr="Ветеранам было разрешено сидеть в присутствии Николая II и других высочайших особ. РГАКФД. / РГАКФ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419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Ветераны вставали только тогда, когда царь обращался к ним с вопросом. / Род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076700"/>
            <a:ext cx="33782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Триумфальная арка Бове в Москв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2713038"/>
            <a:ext cx="25161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E09F9D-6107-4D27-8261-46AD311A763E}" type="slidenum">
              <a:rPr lang="ru-RU" sz="2000" b="1">
                <a:ea typeface="ＭＳ Ｐゴシック" pitchFamily="34" charset="-128"/>
              </a:rPr>
              <a:pPr eaLnBrk="1" hangingPunct="1"/>
              <a:t>39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0964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№8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фотография</a:t>
            </a:r>
          </a:p>
        </p:txBody>
      </p:sp>
      <p:pic>
        <p:nvPicPr>
          <p:cNvPr id="40966" name="Picture 2" descr="C:\Users\User\Desktop\статья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060575"/>
            <a:ext cx="7283450" cy="3641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Прямоугольник 1"/>
          <p:cNvSpPr>
            <a:spLocks noChangeArrowheads="1"/>
          </p:cNvSpPr>
          <p:nvPr/>
        </p:nvSpPr>
        <p:spPr bwMode="auto">
          <a:xfrm>
            <a:off x="1501775" y="5949950"/>
            <a:ext cx="6175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Храм Христа Спасителя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07950" y="115888"/>
            <a:ext cx="8893175" cy="6597650"/>
            <a:chOff x="68" y="73"/>
            <a:chExt cx="5602" cy="4156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68" y="73"/>
              <a:ext cx="5602" cy="4156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25" name="AutoShape 2" descr="0f02b00756c228ab92061206f9db7ca5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2475" y="1982788"/>
            <a:ext cx="7943850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latin typeface="+mj-lt"/>
              </a:rPr>
              <a:t>«Грозный день сей Бородинский</a:t>
            </a:r>
          </a:p>
          <a:p>
            <a:pPr algn="r">
              <a:defRPr/>
            </a:pPr>
            <a:r>
              <a:rPr lang="ru-RU" b="1" i="1" dirty="0">
                <a:latin typeface="+mj-lt"/>
              </a:rPr>
              <a:t>Им и нам в почет равно.</a:t>
            </a:r>
          </a:p>
          <a:p>
            <a:pPr algn="r">
              <a:defRPr/>
            </a:pPr>
            <a:r>
              <a:rPr lang="ru-RU" b="1" i="1" dirty="0">
                <a:latin typeface="+mj-lt"/>
              </a:rPr>
              <a:t>Славься битвой исполинской,</a:t>
            </a:r>
          </a:p>
          <a:p>
            <a:pPr algn="r">
              <a:defRPr/>
            </a:pPr>
            <a:r>
              <a:rPr lang="ru-RU" b="1" i="1" dirty="0">
                <a:latin typeface="+mj-lt"/>
              </a:rPr>
              <a:t>Славься ввек, Бородино!..»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П.А. Вяземский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0FC1B5-D070-47CE-8118-DD062F6D4DCA}" type="slidenum">
              <a:rPr lang="ru-RU" sz="2000" b="1">
                <a:ea typeface="ＭＳ Ｐゴシック" pitchFamily="34" charset="-128"/>
              </a:rPr>
              <a:pPr eaLnBrk="1" hangingPunct="1"/>
              <a:t>40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1988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№8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фотография</a:t>
            </a:r>
          </a:p>
        </p:txBody>
      </p:sp>
      <p:pic>
        <p:nvPicPr>
          <p:cNvPr id="41990" name="Picture 2" descr="C:\Users\User\Desktop\статья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57400"/>
            <a:ext cx="4608513" cy="2303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288" y="4724400"/>
            <a:ext cx="8407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ctr">
              <a:defRPr/>
            </a:pPr>
            <a:r>
              <a:rPr lang="ru-RU" sz="2400" b="1" dirty="0"/>
              <a:t>Храм Христа Спасителя </a:t>
            </a:r>
          </a:p>
          <a:p>
            <a:pPr algn="ctr">
              <a:defRPr/>
            </a:pPr>
            <a:r>
              <a:rPr lang="ru-RU" sz="2400" b="1" dirty="0"/>
              <a:t>возведен в честь победы в </a:t>
            </a:r>
          </a:p>
          <a:p>
            <a:pPr algn="ctr">
              <a:defRPr/>
            </a:pPr>
            <a:r>
              <a:rPr lang="ru-RU" sz="2400" b="1" dirty="0"/>
              <a:t>Отечественной войне 1812 года над Наполеоном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43014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67BDA835-82B4-461E-B4DE-AB2A4972ACB3}" type="slidenum">
                <a:rPr lang="ru-RU" sz="2000" b="1">
                  <a:ea typeface="ＭＳ Ｐゴシック" pitchFamily="34" charset="-128"/>
                </a:rPr>
                <a:pPr eaLnBrk="1" hangingPunct="1"/>
                <a:t>41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43015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3016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№9</a:t>
              </a:r>
              <a:endParaRPr lang="ru-RU" b="1"/>
            </a:p>
          </p:txBody>
        </p:sp>
      </p:grp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экскурсия</a:t>
            </a:r>
          </a:p>
        </p:txBody>
      </p:sp>
      <p:pic>
        <p:nvPicPr>
          <p:cNvPr id="43012" name="Picture 3" descr="C:\Users\User\Desktop\статья_1812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11375"/>
            <a:ext cx="417036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 descr="C:\Users\User\Desktop\статья_1812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567237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7C9244-5759-47B6-96DE-7B6F18A669E2}" type="slidenum">
              <a:rPr lang="ru-RU" sz="2000" b="1">
                <a:ea typeface="ＭＳ Ｐゴシック" pitchFamily="34" charset="-128"/>
              </a:rPr>
              <a:pPr eaLnBrk="1" hangingPunct="1"/>
              <a:t>42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6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№9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Историческая экскурсия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2349500"/>
            <a:ext cx="8151812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000" b="1" dirty="0"/>
              <a:t>Вспомните, в каких городах Вы были вместе с родителями или одноклассниками, где находятся памятники посвященные героям Отечественной войны 1812 года?  Назовите их.</a:t>
            </a:r>
          </a:p>
          <a:p>
            <a:pPr marL="457200" indent="-457200">
              <a:buFontTx/>
              <a:buAutoNum type="arabicPeriod"/>
              <a:defRPr/>
            </a:pPr>
            <a:endParaRPr lang="ru-RU" sz="2000" b="1" dirty="0"/>
          </a:p>
          <a:p>
            <a:pPr marL="457200" indent="-457200">
              <a:buFontTx/>
              <a:buAutoNum type="arabicPeriod"/>
              <a:defRPr/>
            </a:pPr>
            <a:r>
              <a:rPr lang="ru-RU" sz="2000" b="1" dirty="0"/>
              <a:t>Какие места хранящие память об Отечественной войне 1812 года Вы хотели бы посетить?</a:t>
            </a:r>
          </a:p>
          <a:p>
            <a:pPr marL="457200" indent="-457200">
              <a:buFontTx/>
              <a:buAutoNum type="arabicPeriod"/>
              <a:defRPr/>
            </a:pPr>
            <a:endParaRPr lang="ru-RU" sz="2000" b="1" dirty="0"/>
          </a:p>
          <a:p>
            <a:pPr marL="457200" indent="-457200">
              <a:buFontTx/>
              <a:buAutoNum type="arabicPeriod"/>
              <a:defRPr/>
            </a:pPr>
            <a:r>
              <a:rPr lang="ru-RU" sz="2000" b="1" dirty="0"/>
              <a:t>Спланируйте рациональный </a:t>
            </a:r>
            <a:r>
              <a:rPr lang="ru-RU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экскурсионный маршрут </a:t>
            </a:r>
            <a:r>
              <a:rPr lang="ru-RU" sz="2000" b="1" dirty="0"/>
              <a:t>для школьников, позволяющий познакомиться с историей Отечественной войны 1812 года и узнать о ратном подвиге русского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39700" y="47625"/>
            <a:ext cx="9004300" cy="6694488"/>
            <a:chOff x="88" y="30"/>
            <a:chExt cx="5672" cy="4217"/>
          </a:xfrm>
        </p:grpSpPr>
        <p:sp>
          <p:nvSpPr>
            <p:cNvPr id="45063" name="Text Box 2"/>
            <p:cNvSpPr txBox="1">
              <a:spLocks noChangeArrowheads="1"/>
            </p:cNvSpPr>
            <p:nvPr/>
          </p:nvSpPr>
          <p:spPr bwMode="auto">
            <a:xfrm>
              <a:off x="5465" y="30"/>
              <a:ext cx="2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fld id="{4059C83C-2C84-4ADC-85D6-890600D21C90}" type="slidenum">
                <a:rPr lang="ru-RU" sz="2000" b="1">
                  <a:ea typeface="ＭＳ Ｐゴシック" pitchFamily="34" charset="-128"/>
                </a:rPr>
                <a:pPr eaLnBrk="1" hangingPunct="1"/>
                <a:t>43</a:t>
              </a:fld>
              <a:endParaRPr lang="ru-RU" sz="2000" b="1">
                <a:ea typeface="ＭＳ Ｐゴシック" pitchFamily="34" charset="-128"/>
              </a:endParaRPr>
            </a:p>
          </p:txBody>
        </p:sp>
        <p:sp>
          <p:nvSpPr>
            <p:cNvPr id="45064" name="Rectangle 3"/>
            <p:cNvSpPr>
              <a:spLocks noChangeArrowheads="1"/>
            </p:cNvSpPr>
            <p:nvPr/>
          </p:nvSpPr>
          <p:spPr bwMode="auto">
            <a:xfrm>
              <a:off x="88" y="300"/>
              <a:ext cx="5559" cy="3947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ru-RU" sz="6000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31" y="450"/>
              <a:ext cx="48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 i="1"/>
                <a:t>Задание №10</a:t>
              </a:r>
              <a:endParaRPr lang="ru-RU" b="1"/>
            </a:p>
          </p:txBody>
        </p:sp>
      </p:grp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250825" y="1484313"/>
            <a:ext cx="8642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Домашнее задание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149725"/>
            <a:ext cx="4186238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5513"/>
            <a:ext cx="396081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2924175"/>
            <a:ext cx="38354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1A2D4-531C-4647-AED5-450579AC6819}" type="slidenum">
              <a:rPr lang="ru-RU" sz="2000" b="1">
                <a:ea typeface="ＭＳ Ｐゴシック" pitchFamily="34" charset="-128"/>
              </a:rPr>
              <a:pPr eaLnBrk="1" hangingPunct="1"/>
              <a:t>44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4" name="Text Box 18"/>
          <p:cNvSpPr txBox="1">
            <a:spLocks noChangeArrowheads="1"/>
          </p:cNvSpPr>
          <p:nvPr/>
        </p:nvSpPr>
        <p:spPr bwMode="auto">
          <a:xfrm>
            <a:off x="484188" y="6921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/>
              <a:t>Задание №10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68288" y="1277938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Домашнее задание</a:t>
            </a:r>
          </a:p>
        </p:txBody>
      </p:sp>
      <p:sp>
        <p:nvSpPr>
          <p:cNvPr id="46086" name="Прямоугольник 1"/>
          <p:cNvSpPr>
            <a:spLocks noChangeArrowheads="1"/>
          </p:cNvSpPr>
          <p:nvPr/>
        </p:nvSpPr>
        <p:spPr bwMode="auto">
          <a:xfrm>
            <a:off x="484188" y="2436813"/>
            <a:ext cx="8264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/>
              <a:t>Посетите 3</a:t>
            </a:r>
            <a:r>
              <a:rPr lang="en-US" sz="2000" b="1"/>
              <a:t>D</a:t>
            </a:r>
            <a:r>
              <a:rPr lang="ru-RU" sz="2000" b="1"/>
              <a:t>-тур </a:t>
            </a:r>
          </a:p>
          <a:p>
            <a:pPr algn="ctr">
              <a:lnSpc>
                <a:spcPct val="150000"/>
              </a:lnSpc>
            </a:pPr>
            <a:r>
              <a:rPr lang="ru-RU" sz="2000" b="1"/>
              <a:t>музея-заповедника «Бородинское поле» (</a:t>
            </a:r>
            <a:r>
              <a:rPr lang="ru-RU" sz="2000" b="1" u="sng">
                <a:hlinkClick r:id="rId2"/>
              </a:rPr>
              <a:t>https://www.borodino.ru/wp-content/uploads/3d_summer/</a:t>
            </a:r>
            <a:r>
              <a:rPr lang="ru-RU" sz="2000" b="1"/>
              <a:t>) и напишите эссе на тему: </a:t>
            </a:r>
          </a:p>
          <a:p>
            <a:pPr algn="ctr">
              <a:lnSpc>
                <a:spcPct val="150000"/>
              </a:lnSpc>
            </a:pPr>
            <a:r>
              <a:rPr lang="ru-RU" sz="2000" b="1"/>
              <a:t>«Что значит для человека ХХ</a:t>
            </a:r>
            <a:r>
              <a:rPr lang="en-US" sz="2000" b="1"/>
              <a:t>I</a:t>
            </a:r>
            <a:r>
              <a:rPr lang="ru-RU" sz="2000" b="1"/>
              <a:t> века Бородинское сражение»?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888"/>
            <a:ext cx="8569325" cy="642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33400"/>
            <a:ext cx="8602662" cy="5861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395288" y="5251450"/>
            <a:ext cx="8229600" cy="9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/>
              <a:t>«Славься ввек, Бородино!..»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107950" y="115888"/>
            <a:ext cx="8893175" cy="6597650"/>
            <a:chOff x="68" y="73"/>
            <a:chExt cx="5602" cy="4156"/>
          </a:xfrm>
        </p:grpSpPr>
        <p:sp>
          <p:nvSpPr>
            <p:cNvPr id="6147" name="AutoShape 6"/>
            <p:cNvSpPr>
              <a:spLocks noChangeArrowheads="1"/>
            </p:cNvSpPr>
            <p:nvPr/>
          </p:nvSpPr>
          <p:spPr bwMode="auto">
            <a:xfrm>
              <a:off x="204" y="527"/>
              <a:ext cx="5398" cy="362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68" y="73"/>
              <a:ext cx="5602" cy="4156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49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748" y="164"/>
              <a:ext cx="4446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latin typeface="Verdana" pitchFamily="34" charset="0"/>
                </a:rPr>
                <a:t>Цели и задачи урока</a:t>
              </a:r>
            </a:p>
          </p:txBody>
        </p:sp>
        <p:sp>
          <p:nvSpPr>
            <p:cNvPr id="6150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158" y="572"/>
              <a:ext cx="5398" cy="36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342900" indent="-342900">
                <a:buFontTx/>
                <a:buChar char="•"/>
              </a:pPr>
              <a:r>
                <a:rPr lang="ru-RU" sz="1800" b="1"/>
                <a:t>Познакомить учащихся с основными событиями Отечественной войны 1812 года.</a:t>
              </a:r>
            </a:p>
            <a:p>
              <a:pPr marL="342900" indent="-342900"/>
              <a:endParaRPr lang="ru-RU" sz="1800" b="1"/>
            </a:p>
            <a:p>
              <a:pPr marL="342900" indent="-342900">
                <a:buFontTx/>
                <a:buChar char="•"/>
              </a:pPr>
              <a:r>
                <a:rPr lang="ru-RU" sz="1800" b="1"/>
                <a:t>Обобщить, углубить и расширить знания учащихся о Бородинском сражении.</a:t>
              </a:r>
            </a:p>
            <a:p>
              <a:pPr marL="342900" indent="-342900">
                <a:buFontTx/>
                <a:buChar char="•"/>
              </a:pPr>
              <a:endParaRPr lang="ru-RU" sz="1800" b="1"/>
            </a:p>
            <a:p>
              <a:pPr marL="342900" indent="-342900">
                <a:buFontTx/>
                <a:buChar char="•"/>
              </a:pPr>
              <a:r>
                <a:rPr lang="ru-RU" sz="1800" b="1"/>
                <a:t>Показать причины победы России в Отечественной войне 1812 года.</a:t>
              </a:r>
            </a:p>
            <a:p>
              <a:pPr marL="342900" indent="-342900">
                <a:buFontTx/>
                <a:buChar char="•"/>
              </a:pPr>
              <a:endParaRPr lang="ru-RU" sz="1800" b="1"/>
            </a:p>
            <a:p>
              <a:pPr marL="342900" indent="-342900">
                <a:buFontTx/>
                <a:buChar char="•"/>
              </a:pPr>
              <a:r>
                <a:rPr lang="ru-RU" sz="1800" b="1"/>
                <a:t>Содействовать воспитанию патриотизма на примере подвигов героев Отечественной войны 1812 года.</a:t>
              </a:r>
            </a:p>
            <a:p>
              <a:pPr marL="342900" indent="-342900"/>
              <a:endParaRPr lang="ru-RU" sz="1800" b="1"/>
            </a:p>
            <a:p>
              <a:pPr marL="342900" indent="-342900">
                <a:buFontTx/>
                <a:buChar char="•"/>
              </a:pPr>
              <a:r>
                <a:rPr lang="ru-RU" sz="1800" b="1"/>
                <a:t>Способствовать формированию и развитию функциональной грамотности у учащихся.</a:t>
              </a:r>
            </a:p>
            <a:p>
              <a:pPr marL="342900" indent="-342900"/>
              <a:endParaRPr lang="ru-RU" sz="1800" b="1"/>
            </a:p>
            <a:p>
              <a:pPr marL="342900" indent="-342900">
                <a:buFontTx/>
                <a:buChar char="•"/>
              </a:pPr>
              <a:r>
                <a:rPr lang="ru-RU" sz="1800" b="1"/>
                <a:t>Развивать творческие, интеллектуальные и коммуникативные способности учащихся.</a:t>
              </a:r>
            </a:p>
            <a:p>
              <a:pPr marL="342900" indent="-342900"/>
              <a:endParaRPr lang="ru-RU" sz="1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50B4BD-2038-41EB-B95E-F7DD7FBE9870}" type="slidenum">
              <a:rPr lang="ru-RU" sz="2000" b="1">
                <a:ea typeface="ＭＳ Ｐゴシック" pitchFamily="34" charset="-128"/>
              </a:rPr>
              <a:pPr eaLnBrk="1" hangingPunct="1"/>
              <a:t>6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72" name="Text Box 18"/>
          <p:cNvSpPr txBox="1">
            <a:spLocks noChangeArrowheads="1"/>
          </p:cNvSpPr>
          <p:nvPr/>
        </p:nvSpPr>
        <p:spPr bwMode="auto">
          <a:xfrm>
            <a:off x="395288" y="5805488"/>
            <a:ext cx="8137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/>
              <a:t>Герасимов С.В. М.И. Кутузов на Бородинском поле. (1952)</a:t>
            </a:r>
          </a:p>
        </p:txBody>
      </p:sp>
      <p:pic>
        <p:nvPicPr>
          <p:cNvPr id="7173" name="Picture 24" descr="C:\Users\User\Desktop\статья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650038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5A05AF-37E6-4E87-AF76-09F4F08094FB}" type="slidenum">
              <a:rPr lang="ru-RU" sz="2000" b="1">
                <a:ea typeface="ＭＳ Ｐゴシック" pitchFamily="34" charset="-128"/>
              </a:rPr>
              <a:pPr eaLnBrk="1" hangingPunct="1"/>
              <a:t>7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538163" y="5805488"/>
            <a:ext cx="8137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/>
              <a:t>Верещагин В.В. Наполеон </a:t>
            </a:r>
            <a:r>
              <a:rPr lang="en-US" sz="2000" b="1"/>
              <a:t>I</a:t>
            </a:r>
            <a:r>
              <a:rPr lang="ru-RU" sz="2000" b="1"/>
              <a:t> на Бородинских высотах. (1897)</a:t>
            </a:r>
          </a:p>
        </p:txBody>
      </p:sp>
      <p:pic>
        <p:nvPicPr>
          <p:cNvPr id="8197" name="Picture 2" descr="C:\Users\User\Desktop\статья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765175"/>
            <a:ext cx="7272337" cy="4810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D73BB4-255F-4A7C-B64B-44386E9BA69F}" type="slidenum">
              <a:rPr lang="ru-RU" sz="2000" b="1">
                <a:ea typeface="ＭＳ Ｐゴシック" pitchFamily="34" charset="-128"/>
              </a:rPr>
              <a:pPr eaLnBrk="1" hangingPunct="1"/>
              <a:t>8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20" name="Text Box 18"/>
          <p:cNvSpPr txBox="1">
            <a:spLocks noChangeArrowheads="1"/>
          </p:cNvSpPr>
          <p:nvPr/>
        </p:nvSpPr>
        <p:spPr bwMode="auto">
          <a:xfrm>
            <a:off x="538163" y="5805488"/>
            <a:ext cx="8137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/>
              <a:t>Аверьянов А. Защита флешей Багратиона. (1992)</a:t>
            </a:r>
          </a:p>
        </p:txBody>
      </p:sp>
      <p:pic>
        <p:nvPicPr>
          <p:cNvPr id="9221" name="Picture 2" descr="C:\Users\User\Desktop\статья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765175"/>
            <a:ext cx="7773987" cy="4808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675688" y="47625"/>
            <a:ext cx="46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3EAFE5-0631-4D89-A954-43CA19A0FBB8}" type="slidenum">
              <a:rPr lang="ru-RU" sz="2000" b="1">
                <a:ea typeface="ＭＳ Ｐゴシック" pitchFamily="34" charset="-128"/>
              </a:rPr>
              <a:pPr eaLnBrk="1" hangingPunct="1"/>
              <a:t>9</a:t>
            </a:fld>
            <a:endParaRPr lang="ru-RU" sz="2000" b="1">
              <a:ea typeface="ＭＳ Ｐゴシック" pitchFamily="34" charset="-128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39700" y="476250"/>
            <a:ext cx="8824913" cy="62658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60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538163" y="5805488"/>
            <a:ext cx="8137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/>
              <a:t>Верещагин В.В. Конец Бородинского боя. (1899)</a:t>
            </a:r>
          </a:p>
        </p:txBody>
      </p:sp>
      <p:pic>
        <p:nvPicPr>
          <p:cNvPr id="10245" name="Picture 2" descr="https://statehistory.ru/img_lib2/2012/09/1347054072_5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692150"/>
            <a:ext cx="7620000" cy="4905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933</Words>
  <Application>Microsoft Office PowerPoint</Application>
  <PresentationFormat>Экран (4:3)</PresentationFormat>
  <Paragraphs>241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HomePC</dc:creator>
  <cp:lastModifiedBy>User</cp:lastModifiedBy>
  <cp:revision>258</cp:revision>
  <dcterms:created xsi:type="dcterms:W3CDTF">2018-11-08T14:30:57Z</dcterms:created>
  <dcterms:modified xsi:type="dcterms:W3CDTF">2022-01-05T20:10:17Z</dcterms:modified>
</cp:coreProperties>
</file>