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9" r:id="rId8"/>
    <p:sldId id="268" r:id="rId9"/>
    <p:sldId id="265" r:id="rId10"/>
    <p:sldId id="266" r:id="rId11"/>
    <p:sldId id="262" r:id="rId12"/>
    <p:sldId id="267" r:id="rId13"/>
    <p:sldId id="270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05.01.2022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lvl="0">
              <a:spcBef>
                <a:spcPts val="250"/>
              </a:spcBef>
            </a:pPr>
            <a:r>
              <a:rPr lang="ru-RU" sz="2600" dirty="0">
                <a:solidFill>
                  <a:prstClr val="black"/>
                </a:solidFill>
                <a:effectLst/>
                <a:ea typeface="+mn-ea"/>
                <a:cs typeface="+mn-cs"/>
              </a:rPr>
              <a:t>Урок русского языка 3 класс </a:t>
            </a:r>
            <a:br>
              <a:rPr lang="ru-RU" sz="2600" dirty="0">
                <a:solidFill>
                  <a:prstClr val="black"/>
                </a:solidFill>
                <a:effectLst/>
                <a:ea typeface="+mn-ea"/>
                <a:cs typeface="+mn-cs"/>
              </a:rPr>
            </a:br>
            <a:r>
              <a:rPr lang="ru-RU" sz="2600" dirty="0">
                <a:solidFill>
                  <a:prstClr val="black"/>
                </a:solidFill>
                <a:effectLst/>
                <a:ea typeface="+mn-ea"/>
                <a:cs typeface="+mn-cs"/>
              </a:rPr>
              <a:t>«Что такое корень слова?» </a:t>
            </a:r>
            <a:br>
              <a:rPr lang="ru-RU" sz="2600" dirty="0">
                <a:solidFill>
                  <a:prstClr val="black"/>
                </a:solidFill>
                <a:effectLst/>
                <a:ea typeface="+mn-ea"/>
                <a:cs typeface="+mn-cs"/>
              </a:rPr>
            </a:br>
            <a:r>
              <a:rPr lang="ru-RU" sz="2600" dirty="0">
                <a:solidFill>
                  <a:prstClr val="black"/>
                </a:solidFill>
                <a:effectLst/>
                <a:ea typeface="+mn-ea"/>
                <a:cs typeface="+mn-cs"/>
              </a:rPr>
              <a:t>УМК «Школа России»</a:t>
            </a:r>
            <a:br>
              <a:rPr lang="ru-RU" sz="2600" dirty="0">
                <a:solidFill>
                  <a:prstClr val="black"/>
                </a:solidFill>
                <a:effectLst/>
                <a:ea typeface="+mn-ea"/>
                <a:cs typeface="+mn-cs"/>
              </a:rPr>
            </a:br>
            <a:r>
              <a:rPr lang="ru-RU" dirty="0" smtClean="0"/>
              <a:t>Смысловое </a:t>
            </a:r>
            <a:r>
              <a:rPr lang="ru-RU" dirty="0"/>
              <a:t>чтение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учитель начальных классов </a:t>
            </a:r>
          </a:p>
          <a:p>
            <a:r>
              <a:rPr lang="ru-RU" dirty="0" smtClean="0"/>
              <a:t>МОБУ СОШ № 34 ЛГО </a:t>
            </a:r>
          </a:p>
          <a:p>
            <a:r>
              <a:rPr lang="ru-RU" dirty="0" err="1" smtClean="0"/>
              <a:t>Ризун</a:t>
            </a:r>
            <a:r>
              <a:rPr lang="ru-RU" dirty="0" smtClean="0"/>
              <a:t> Н.Д.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37750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058888"/>
          </a:xfrm>
        </p:spPr>
        <p:txBody>
          <a:bodyPr>
            <a:normAutofit/>
          </a:bodyPr>
          <a:lstStyle/>
          <a:p>
            <a:pPr marL="0" lvl="0" indent="0">
              <a:buClr>
                <a:srgbClr val="F07F09"/>
              </a:buClr>
              <a:buNone/>
            </a:pPr>
            <a:r>
              <a:rPr lang="ru-RU" sz="2400" b="1" i="1" dirty="0">
                <a:solidFill>
                  <a:prstClr val="black"/>
                </a:solidFill>
              </a:rPr>
              <a:t>Постановка цели</a:t>
            </a:r>
          </a:p>
          <a:p>
            <a:pPr marL="0" lvl="0" indent="0">
              <a:buClr>
                <a:srgbClr val="F07F09"/>
              </a:buClr>
              <a:buNone/>
            </a:pPr>
            <a:r>
              <a:rPr lang="ru-RU" sz="2400" b="1" i="1" dirty="0">
                <a:solidFill>
                  <a:prstClr val="black"/>
                </a:solidFill>
              </a:rPr>
              <a:t>Учитель.</a:t>
            </a:r>
            <a:r>
              <a:rPr lang="ru-RU" sz="2400" dirty="0">
                <a:solidFill>
                  <a:prstClr val="black"/>
                </a:solidFill>
              </a:rPr>
              <a:t> Какова цель нашего урока?</a:t>
            </a:r>
          </a:p>
          <a:p>
            <a:pPr marL="0" lvl="0" indent="0">
              <a:buClr>
                <a:srgbClr val="F07F09"/>
              </a:buClr>
              <a:buNone/>
            </a:pPr>
            <a:r>
              <a:rPr lang="ru-RU" sz="2400" b="1" i="1" dirty="0">
                <a:solidFill>
                  <a:prstClr val="black"/>
                </a:solidFill>
              </a:rPr>
              <a:t>Ученик. </a:t>
            </a:r>
            <a:r>
              <a:rPr lang="ru-RU" sz="2400" dirty="0">
                <a:solidFill>
                  <a:prstClr val="black"/>
                </a:solidFill>
              </a:rPr>
              <a:t>Проверить предположения и выяснить какие слова называют </a:t>
            </a:r>
            <a:r>
              <a:rPr lang="ru-RU" sz="2400" dirty="0" smtClean="0">
                <a:solidFill>
                  <a:prstClr val="black"/>
                </a:solidFill>
              </a:rPr>
              <a:t>«родственными»?</a:t>
            </a:r>
            <a:endParaRPr lang="ru-RU" sz="2400" dirty="0">
              <a:solidFill>
                <a:prstClr val="black"/>
              </a:solidFill>
            </a:endParaRPr>
          </a:p>
          <a:p>
            <a:pPr marL="0" lvl="0" indent="0">
              <a:buClr>
                <a:srgbClr val="F07F09"/>
              </a:buClr>
              <a:buNone/>
            </a:pPr>
            <a:r>
              <a:rPr lang="ru-RU" sz="2400" b="1" i="1" dirty="0">
                <a:solidFill>
                  <a:prstClr val="black"/>
                </a:solidFill>
              </a:rPr>
              <a:t>Учитель</a:t>
            </a:r>
            <a:r>
              <a:rPr lang="ru-RU" sz="2400" dirty="0">
                <a:solidFill>
                  <a:prstClr val="black"/>
                </a:solidFill>
              </a:rPr>
              <a:t>. Чему мы должны </a:t>
            </a:r>
            <a:r>
              <a:rPr lang="ru-RU" sz="2400" dirty="0" smtClean="0">
                <a:solidFill>
                  <a:prstClr val="black"/>
                </a:solidFill>
              </a:rPr>
              <a:t>научиться?</a:t>
            </a:r>
            <a:endParaRPr lang="ru-RU" sz="2400" dirty="0">
              <a:solidFill>
                <a:prstClr val="black"/>
              </a:solidFill>
            </a:endParaRPr>
          </a:p>
          <a:p>
            <a:pPr marL="0" lvl="0" indent="0">
              <a:buClr>
                <a:srgbClr val="F07F09"/>
              </a:buClr>
              <a:buNone/>
            </a:pPr>
            <a:r>
              <a:rPr lang="ru-RU" sz="2400" b="1" i="1" dirty="0">
                <a:solidFill>
                  <a:prstClr val="black"/>
                </a:solidFill>
              </a:rPr>
              <a:t>Ученик</a:t>
            </a:r>
            <a:r>
              <a:rPr lang="ru-RU" sz="2400" dirty="0">
                <a:solidFill>
                  <a:prstClr val="black"/>
                </a:solidFill>
              </a:rPr>
              <a:t>. Распознавать </a:t>
            </a:r>
            <a:r>
              <a:rPr lang="ru-RU" sz="2400" dirty="0" smtClean="0">
                <a:solidFill>
                  <a:prstClr val="black"/>
                </a:solidFill>
              </a:rPr>
              <a:t>родственные  </a:t>
            </a:r>
            <a:r>
              <a:rPr lang="ru-RU" sz="2400" dirty="0">
                <a:solidFill>
                  <a:prstClr val="black"/>
                </a:solidFill>
              </a:rPr>
              <a:t>слова. </a:t>
            </a:r>
          </a:p>
          <a:p>
            <a:pPr marL="0" lvl="0" indent="0">
              <a:buClr>
                <a:srgbClr val="F07F09"/>
              </a:buClr>
              <a:buNone/>
            </a:pPr>
            <a:r>
              <a:rPr lang="ru-RU" sz="2400" b="1" i="1" dirty="0">
                <a:solidFill>
                  <a:prstClr val="black"/>
                </a:solidFill>
              </a:rPr>
              <a:t>Учитель</a:t>
            </a:r>
            <a:r>
              <a:rPr lang="ru-RU" sz="2400" dirty="0">
                <a:solidFill>
                  <a:prstClr val="black"/>
                </a:solidFill>
              </a:rPr>
              <a:t>. Как мы узнаем, что цель нашего урока достигнута и вы научились? Что нам нужно сделать, чтобы достичь цели? Предлагаю составить план.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53236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3245955"/>
              </p:ext>
            </p:extLst>
          </p:nvPr>
        </p:nvGraphicFramePr>
        <p:xfrm>
          <a:off x="503238" y="530225"/>
          <a:ext cx="7669162" cy="44996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6916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538978">
                <a:tc>
                  <a:txBody>
                    <a:bodyPr/>
                    <a:lstStyle/>
                    <a:p>
                      <a:r>
                        <a:rPr lang="ru-RU" dirty="0"/>
                        <a:t>1. </a:t>
                      </a:r>
                      <a:r>
                        <a:rPr lang="ru-RU" dirty="0" smtClean="0"/>
                        <a:t>О</a:t>
                      </a:r>
                      <a:r>
                        <a:rPr lang="ru-RU" baseline="0" dirty="0" smtClean="0"/>
                        <a:t>пределить, </a:t>
                      </a:r>
                      <a:r>
                        <a:rPr lang="ru-RU" baseline="0" dirty="0"/>
                        <a:t>чем похожи </a:t>
                      </a:r>
                      <a:r>
                        <a:rPr lang="ru-RU" baseline="0" dirty="0" smtClean="0"/>
                        <a:t>родственные   </a:t>
                      </a:r>
                      <a:r>
                        <a:rPr lang="ru-RU" baseline="0" dirty="0"/>
                        <a:t>слова.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07988">
                <a:tc>
                  <a:txBody>
                    <a:bodyPr/>
                    <a:lstStyle/>
                    <a:p>
                      <a:r>
                        <a:rPr lang="ru-RU" dirty="0"/>
                        <a:t>2. </a:t>
                      </a:r>
                      <a:r>
                        <a:rPr lang="ru-RU" dirty="0" smtClean="0"/>
                        <a:t>Узнать,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baseline="0" dirty="0"/>
                        <a:t>как называется общая </a:t>
                      </a:r>
                      <a:r>
                        <a:rPr lang="ru-RU" baseline="0" dirty="0" smtClean="0"/>
                        <a:t>часть и как будут называться родственные слова. 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38978">
                <a:tc>
                  <a:txBody>
                    <a:bodyPr/>
                    <a:lstStyle/>
                    <a:p>
                      <a:r>
                        <a:rPr lang="ru-RU" dirty="0"/>
                        <a:t>3. Учиться  объяснять лексическое значение слов.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769969">
                <a:tc>
                  <a:txBody>
                    <a:bodyPr/>
                    <a:lstStyle/>
                    <a:p>
                      <a:r>
                        <a:rPr lang="ru-RU" dirty="0"/>
                        <a:t>4. </a:t>
                      </a:r>
                      <a:r>
                        <a:rPr lang="ru-RU" smtClean="0"/>
                        <a:t>Выяснить, </a:t>
                      </a:r>
                      <a:r>
                        <a:rPr lang="ru-RU" dirty="0"/>
                        <a:t>какая часть слова</a:t>
                      </a:r>
                      <a:r>
                        <a:rPr lang="ru-RU" baseline="0" dirty="0"/>
                        <a:t> содержит лексическое значение всех </a:t>
                      </a:r>
                      <a:r>
                        <a:rPr lang="ru-RU" baseline="0" dirty="0" smtClean="0"/>
                        <a:t>родственных </a:t>
                      </a:r>
                      <a:r>
                        <a:rPr lang="ru-RU" baseline="0" dirty="0"/>
                        <a:t>слов.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38978">
                <a:tc>
                  <a:txBody>
                    <a:bodyPr/>
                    <a:lstStyle/>
                    <a:p>
                      <a:r>
                        <a:rPr lang="ru-RU" dirty="0"/>
                        <a:t>5. Все ли слова, которые имеют одинаковую общую часть, являются </a:t>
                      </a:r>
                      <a:r>
                        <a:rPr lang="ru-RU" dirty="0" smtClean="0"/>
                        <a:t>родственными?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07988">
                <a:tc>
                  <a:txBody>
                    <a:bodyPr/>
                    <a:lstStyle/>
                    <a:p>
                      <a:r>
                        <a:rPr lang="ru-RU" dirty="0"/>
                        <a:t>6. Учиться самостоятельно подбирать группу </a:t>
                      </a:r>
                      <a:r>
                        <a:rPr lang="ru-RU" dirty="0" smtClean="0"/>
                        <a:t>родственных слов.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0798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0798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661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F67582A-A892-47FD-BBD2-C28EC8DF1D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25D32B58-FF3D-4E49-BF08-5654664556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/>
              <a:t>С </a:t>
            </a:r>
            <a:r>
              <a:rPr lang="ru-RU" dirty="0" smtClean="0"/>
              <a:t>целью   </a:t>
            </a:r>
            <a:r>
              <a:rPr lang="ru-RU" dirty="0"/>
              <a:t>необычно начать урок , задать интригу, с самого начала урока активировать мышление,  использовала прием «Отсроченная отгадка». </a:t>
            </a:r>
            <a:r>
              <a:rPr lang="ru-RU" dirty="0" smtClean="0"/>
              <a:t>Данный прием вызывает сомнение о правильности применения. В итоге хотелось провести параллель между понятиями «корень слова», «корень растения» и подбором однокоренных слов. </a:t>
            </a:r>
          </a:p>
          <a:p>
            <a:r>
              <a:rPr lang="ru-RU" dirty="0" smtClean="0"/>
              <a:t>На этапе актуализации знаний прием «Верю, не верю», чтобы подвести детей к тому, что они не знают, чтобы они увидели противоречие</a:t>
            </a:r>
            <a:r>
              <a:rPr lang="ru-RU" dirty="0" smtClean="0"/>
              <a:t>.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4113677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endParaRPr lang="ru-RU" smtClean="0"/>
          </a:p>
          <a:p>
            <a:pPr marL="0" indent="0" algn="ctr">
              <a:buNone/>
            </a:pPr>
            <a:r>
              <a:rPr lang="ru-RU" smtClean="0"/>
              <a:t>Спасибо </a:t>
            </a:r>
            <a:r>
              <a:rPr lang="ru-RU" dirty="0" smtClean="0"/>
              <a:t>за внимание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87556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519147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b="1" i="1" dirty="0"/>
              <a:t>Технология развития критического мышления через чтение и письмо</a:t>
            </a:r>
          </a:p>
          <a:p>
            <a:pPr marL="0" indent="0">
              <a:buNone/>
            </a:pPr>
            <a:r>
              <a:rPr lang="ru-RU" dirty="0"/>
              <a:t>1 стадия ВЫЗОВ</a:t>
            </a:r>
          </a:p>
          <a:p>
            <a:r>
              <a:rPr lang="ru-RU" dirty="0"/>
              <a:t>Приемы: «Реставратор», «Отсроченная отгадка», «Корзина идей», «Выглядит, как …Звучит, как …», «</a:t>
            </a:r>
            <a:r>
              <a:rPr lang="ru-RU" dirty="0" smtClean="0"/>
              <a:t>Плюс-минус-интересно</a:t>
            </a:r>
            <a:r>
              <a:rPr lang="ru-RU" dirty="0"/>
              <a:t>», таблица «толстых» и «тонких» вопросов, таблица – синтез, таблица «З-Х-У</a:t>
            </a:r>
            <a:r>
              <a:rPr lang="ru-RU" dirty="0" smtClean="0"/>
              <a:t>», составление списка известной информации, рассказ предположение по ключевым словам, систематизация материала, кластеры, таблицы, верные и неверные утверждения, перепутанные логические цепочки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6459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346920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2 стадия ОСМЫСЛЕНИЕ СОДЕРЖАНИЯ</a:t>
            </a:r>
          </a:p>
          <a:p>
            <a:pPr marL="0" indent="0">
              <a:buNone/>
            </a:pPr>
            <a:r>
              <a:rPr lang="ru-RU" dirty="0"/>
              <a:t>Приемы: </a:t>
            </a:r>
            <a:r>
              <a:rPr lang="ru-RU" dirty="0" smtClean="0"/>
              <a:t>интеллект-карта</a:t>
            </a:r>
            <a:r>
              <a:rPr lang="ru-RU" dirty="0"/>
              <a:t>, «Уголки», «Корзина идей», «Кластеры», «</a:t>
            </a:r>
            <a:r>
              <a:rPr lang="ru-RU" dirty="0" err="1"/>
              <a:t>Инсерт</a:t>
            </a:r>
            <a:r>
              <a:rPr lang="ru-RU" dirty="0"/>
              <a:t>», «Чтение с остановками», «Бортовой журнал», таблица «толстых» и «тонких»  вопросов, «Концептуальная таблица», таблица «Кто? Что? Когда? Где? Почему?», </a:t>
            </a:r>
            <a:r>
              <a:rPr lang="ru-RU" dirty="0" smtClean="0"/>
              <a:t>таблица-синтез</a:t>
            </a:r>
            <a:r>
              <a:rPr lang="ru-RU" dirty="0"/>
              <a:t>, таблица «З-Х-У</a:t>
            </a:r>
            <a:r>
              <a:rPr lang="ru-RU" dirty="0" smtClean="0"/>
              <a:t>», методы активного чтения: маркировка с использование значков «</a:t>
            </a:r>
            <a:r>
              <a:rPr lang="en-US" dirty="0" smtClean="0"/>
              <a:t>v@? </a:t>
            </a:r>
            <a:r>
              <a:rPr lang="ru-RU" dirty="0" smtClean="0"/>
              <a:t>«+», «-», «?» (по мере прочтения их ставят на полях справа), ведение различных записей типа двойных дневников, бортовых журналов, поиск ответов на вопросы, поставленные в первой части урока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36206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634952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3 стадия РЕФЛЕКСИЯ</a:t>
            </a:r>
          </a:p>
          <a:p>
            <a:pPr marL="0" indent="0">
              <a:buNone/>
            </a:pPr>
            <a:r>
              <a:rPr lang="ru-RU" dirty="0"/>
              <a:t>Приемы: «Кластеры», таблица «толстых» и «тонких» вопросов, таблица-синтез, таблица «З-Х-У» , «Письменное интервью», </a:t>
            </a:r>
            <a:r>
              <a:rPr lang="ru-RU" dirty="0" err="1"/>
              <a:t>синквеин</a:t>
            </a:r>
            <a:r>
              <a:rPr lang="ru-RU" dirty="0"/>
              <a:t>, стоп-кадр занятия,</a:t>
            </a:r>
          </a:p>
          <a:p>
            <a:pPr marL="0" indent="0">
              <a:buNone/>
            </a:pPr>
            <a:r>
              <a:rPr lang="ru-RU" dirty="0"/>
              <a:t>написание </a:t>
            </a:r>
            <a:r>
              <a:rPr lang="ru-RU" dirty="0" smtClean="0"/>
              <a:t>хокку, заполнение кластеров, таблиц; установление причинно-следственных связей между блоками информации; возврат к  ключевым словам, верным и неверным утверждениям; ответы на поставленные вопросы, организация устных и письменных круглых столов, организация различных видов дискуссий, написание творческих работ, исследования по отдельным вопросам темы.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16319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b="1" dirty="0"/>
              <a:t>Урок русского языка 3 класс </a:t>
            </a:r>
            <a:endParaRPr lang="ru-RU" b="1" dirty="0" smtClean="0"/>
          </a:p>
          <a:p>
            <a:pPr marL="0" indent="0" algn="ctr">
              <a:buNone/>
            </a:pPr>
            <a:r>
              <a:rPr lang="ru-RU" b="1" dirty="0" smtClean="0"/>
              <a:t>«Что такое корень слова?» </a:t>
            </a:r>
          </a:p>
          <a:p>
            <a:pPr marL="0" indent="0" algn="ctr">
              <a:buNone/>
            </a:pPr>
            <a:r>
              <a:rPr lang="ru-RU" b="1" dirty="0" smtClean="0"/>
              <a:t>УМК </a:t>
            </a:r>
            <a:r>
              <a:rPr lang="ru-RU" b="1" dirty="0"/>
              <a:t>«Школа России»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r>
              <a:rPr lang="ru-RU" dirty="0"/>
              <a:t>Предметные результаты: </a:t>
            </a:r>
            <a:r>
              <a:rPr lang="ru-RU" dirty="0">
                <a:solidFill>
                  <a:prstClr val="black"/>
                </a:solidFill>
              </a:rPr>
              <a:t>формировать понятие корень </a:t>
            </a:r>
            <a:r>
              <a:rPr lang="ru-RU" dirty="0" smtClean="0">
                <a:solidFill>
                  <a:prstClr val="black"/>
                </a:solidFill>
              </a:rPr>
              <a:t>слова, </a:t>
            </a:r>
            <a:r>
              <a:rPr lang="ru-RU" dirty="0" smtClean="0"/>
              <a:t>научить подбирать однокоренные слова, научить распознавать однокоренные слова по ряду признаков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79787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202904"/>
          </a:xfrm>
        </p:spPr>
        <p:txBody>
          <a:bodyPr>
            <a:normAutofit lnSpcReduction="10000"/>
          </a:bodyPr>
          <a:lstStyle/>
          <a:p>
            <a:r>
              <a:rPr lang="ru-RU" dirty="0"/>
              <a:t>Этап ВЫЗОВ</a:t>
            </a:r>
          </a:p>
          <a:p>
            <a:pPr marL="0" indent="0">
              <a:buNone/>
            </a:pPr>
            <a:r>
              <a:rPr lang="ru-RU" sz="2400" b="1" i="1" dirty="0"/>
              <a:t>Учитель</a:t>
            </a:r>
            <a:r>
              <a:rPr lang="ru-RU" sz="2400" dirty="0"/>
              <a:t>. Я хочу начать урок необычно. </a:t>
            </a:r>
            <a:r>
              <a:rPr lang="ru-RU" sz="2400" dirty="0" smtClean="0"/>
              <a:t>Вот гербарий растения,  в конце урока вы скажите, что объединяет данный предмет с нашим уроком.</a:t>
            </a:r>
          </a:p>
          <a:p>
            <a:pPr marL="0" indent="0">
              <a:buNone/>
            </a:pPr>
            <a:r>
              <a:rPr lang="ru-RU" sz="2400" b="1" i="1" dirty="0" smtClean="0">
                <a:solidFill>
                  <a:prstClr val="black"/>
                </a:solidFill>
              </a:rPr>
              <a:t>Актуализация </a:t>
            </a:r>
            <a:r>
              <a:rPr lang="ru-RU" sz="2400" b="1" i="1" dirty="0">
                <a:solidFill>
                  <a:prstClr val="black"/>
                </a:solidFill>
              </a:rPr>
              <a:t>знаний</a:t>
            </a:r>
          </a:p>
          <a:p>
            <a:pPr marL="0" lvl="0" indent="0">
              <a:buClr>
                <a:srgbClr val="F07F09"/>
              </a:buClr>
              <a:buNone/>
            </a:pPr>
            <a:r>
              <a:rPr lang="ru-RU" sz="2400" b="1" i="1" dirty="0">
                <a:solidFill>
                  <a:prstClr val="black"/>
                </a:solidFill>
              </a:rPr>
              <a:t>Учитель</a:t>
            </a:r>
            <a:r>
              <a:rPr lang="ru-RU" sz="2400" dirty="0">
                <a:solidFill>
                  <a:prstClr val="black"/>
                </a:solidFill>
              </a:rPr>
              <a:t>. </a:t>
            </a:r>
          </a:p>
          <a:p>
            <a:pPr marL="0" lvl="0" indent="0">
              <a:buClr>
                <a:srgbClr val="F07F09"/>
              </a:buClr>
              <a:buNone/>
            </a:pPr>
            <a:r>
              <a:rPr lang="ru-RU" sz="2400" dirty="0">
                <a:solidFill>
                  <a:prstClr val="black"/>
                </a:solidFill>
              </a:rPr>
              <a:t>Учитель читает текст.</a:t>
            </a:r>
          </a:p>
          <a:p>
            <a:pPr marL="0" lvl="0" indent="0">
              <a:buClr>
                <a:srgbClr val="F07F09"/>
              </a:buClr>
              <a:buNone/>
            </a:pPr>
            <a:r>
              <a:rPr lang="ru-RU" sz="2400" i="1" dirty="0">
                <a:solidFill>
                  <a:prstClr val="black"/>
                </a:solidFill>
              </a:rPr>
              <a:t>Идут по лугу гусь, гусыня и гусята. Навстречу им ползет гусеница.</a:t>
            </a:r>
          </a:p>
          <a:p>
            <a:pPr marL="0" lvl="0" indent="0">
              <a:buClr>
                <a:srgbClr val="F07F09"/>
              </a:buClr>
              <a:buNone/>
            </a:pPr>
            <a:r>
              <a:rPr lang="ru-RU" sz="2400" i="1" dirty="0">
                <a:solidFill>
                  <a:prstClr val="black"/>
                </a:solidFill>
              </a:rPr>
              <a:t>-О! Здравствуйте! Вы кто?</a:t>
            </a:r>
          </a:p>
          <a:p>
            <a:pPr marL="0" lvl="0" indent="0">
              <a:buClr>
                <a:srgbClr val="F07F09"/>
              </a:buClr>
              <a:buNone/>
            </a:pPr>
            <a:r>
              <a:rPr lang="ru-RU" sz="2400" i="1" dirty="0">
                <a:solidFill>
                  <a:prstClr val="black"/>
                </a:solidFill>
              </a:rPr>
              <a:t>-Я гусь, это гусыня, а это наши гусята. А Вы кто?</a:t>
            </a:r>
          </a:p>
          <a:p>
            <a:pPr marL="0" lvl="0" indent="0">
              <a:buClr>
                <a:srgbClr val="F07F09"/>
              </a:buClr>
              <a:buNone/>
            </a:pPr>
            <a:r>
              <a:rPr lang="ru-RU" sz="2400" i="1" dirty="0">
                <a:solidFill>
                  <a:prstClr val="black"/>
                </a:solidFill>
              </a:rPr>
              <a:t>-А я гусеница – ваша родственница.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70185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274912"/>
          </a:xfrm>
        </p:spPr>
        <p:txBody>
          <a:bodyPr>
            <a:normAutofit/>
          </a:bodyPr>
          <a:lstStyle/>
          <a:p>
            <a:pPr marL="0" lvl="0" indent="0">
              <a:buClr>
                <a:srgbClr val="F07F09"/>
              </a:buClr>
              <a:buNone/>
            </a:pPr>
            <a:r>
              <a:rPr lang="ru-RU" sz="2400" b="1" i="1" dirty="0" smtClean="0">
                <a:solidFill>
                  <a:prstClr val="black"/>
                </a:solidFill>
              </a:rPr>
              <a:t>Учитель. </a:t>
            </a:r>
            <a:r>
              <a:rPr lang="ru-RU" sz="2400" dirty="0" smtClean="0">
                <a:solidFill>
                  <a:prstClr val="black"/>
                </a:solidFill>
              </a:rPr>
              <a:t>Ребята</a:t>
            </a:r>
            <a:r>
              <a:rPr lang="ru-RU" sz="2400" dirty="0">
                <a:solidFill>
                  <a:prstClr val="black"/>
                </a:solidFill>
              </a:rPr>
              <a:t>, кто из вас считает, что гусеница права. Поднимите руку. А кто думает иначе</a:t>
            </a:r>
            <a:r>
              <a:rPr lang="ru-RU" sz="2400" dirty="0" smtClean="0">
                <a:solidFill>
                  <a:prstClr val="black"/>
                </a:solidFill>
              </a:rPr>
              <a:t>?  </a:t>
            </a:r>
            <a:r>
              <a:rPr lang="ru-RU" sz="2400" dirty="0">
                <a:solidFill>
                  <a:prstClr val="black"/>
                </a:solidFill>
              </a:rPr>
              <a:t>Ребята, кого называют родственниками?</a:t>
            </a:r>
          </a:p>
          <a:p>
            <a:pPr marL="0" lvl="0" indent="0">
              <a:buClr>
                <a:srgbClr val="F07F09"/>
              </a:buClr>
              <a:buNone/>
            </a:pPr>
            <a:r>
              <a:rPr lang="ru-RU" sz="2400" b="1" i="1" dirty="0">
                <a:solidFill>
                  <a:prstClr val="black"/>
                </a:solidFill>
              </a:rPr>
              <a:t>Ученик.</a:t>
            </a:r>
            <a:r>
              <a:rPr lang="ru-RU" sz="2400" dirty="0">
                <a:solidFill>
                  <a:prstClr val="black"/>
                </a:solidFill>
              </a:rPr>
              <a:t> Тех кто живет вместе, одна семья, имеет одну фамилию. Родственники-это родные люди, у них есть много общего: общие родители, бабушки, дедушки. Они часто похожи внешне.</a:t>
            </a:r>
          </a:p>
          <a:p>
            <a:pPr marL="0" lvl="0" indent="0">
              <a:buClr>
                <a:srgbClr val="F07F09"/>
              </a:buClr>
              <a:buNone/>
            </a:pPr>
            <a:r>
              <a:rPr lang="ru-RU" sz="2400" b="1" i="1" dirty="0">
                <a:solidFill>
                  <a:prstClr val="black"/>
                </a:solidFill>
              </a:rPr>
              <a:t>Учитель</a:t>
            </a:r>
            <a:r>
              <a:rPr lang="ru-RU" sz="2400" dirty="0">
                <a:solidFill>
                  <a:prstClr val="black"/>
                </a:solidFill>
              </a:rPr>
              <a:t>. Кого можно назвать родственниками в этой маленькой истории?</a:t>
            </a:r>
          </a:p>
          <a:p>
            <a:pPr marL="0" lvl="0" indent="0">
              <a:buClr>
                <a:srgbClr val="F07F09"/>
              </a:buClr>
              <a:buNone/>
            </a:pPr>
            <a:r>
              <a:rPr lang="ru-RU" sz="2400" b="1" i="1" dirty="0">
                <a:solidFill>
                  <a:prstClr val="black"/>
                </a:solidFill>
              </a:rPr>
              <a:t>Ученик.</a:t>
            </a:r>
            <a:r>
              <a:rPr lang="ru-RU" sz="2400" dirty="0">
                <a:solidFill>
                  <a:prstClr val="black"/>
                </a:solidFill>
              </a:rPr>
              <a:t> Гуся, гусыню, гусят.</a:t>
            </a:r>
          </a:p>
          <a:p>
            <a:pPr marL="0" lvl="0" indent="0">
              <a:buClr>
                <a:srgbClr val="F07F09"/>
              </a:buClr>
              <a:buNone/>
            </a:pPr>
            <a:r>
              <a:rPr lang="ru-RU" sz="2400" b="1" i="1" dirty="0">
                <a:solidFill>
                  <a:prstClr val="black"/>
                </a:solidFill>
              </a:rPr>
              <a:t>Учитель</a:t>
            </a:r>
            <a:r>
              <a:rPr lang="ru-RU" sz="2400" dirty="0">
                <a:solidFill>
                  <a:prstClr val="black"/>
                </a:solidFill>
              </a:rPr>
              <a:t>. Среди слов тоже есть «родственники».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47495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Clr>
                <a:srgbClr val="F07F09"/>
              </a:buClr>
              <a:buNone/>
            </a:pPr>
            <a:r>
              <a:rPr lang="ru-RU" sz="2400" b="1" i="1" dirty="0" smtClean="0">
                <a:solidFill>
                  <a:prstClr val="black"/>
                </a:solidFill>
              </a:rPr>
              <a:t>Учитель. </a:t>
            </a:r>
            <a:r>
              <a:rPr lang="ru-RU" sz="2400" dirty="0" smtClean="0">
                <a:solidFill>
                  <a:prstClr val="black"/>
                </a:solidFill>
              </a:rPr>
              <a:t>Мы </a:t>
            </a:r>
            <a:r>
              <a:rPr lang="ru-RU" sz="2400" dirty="0">
                <a:solidFill>
                  <a:prstClr val="black"/>
                </a:solidFill>
              </a:rPr>
              <a:t>поиграем в игру «Верю, не верю». Я буду высказывать утверждение, а вы должны заполнить </a:t>
            </a:r>
            <a:r>
              <a:rPr lang="ru-RU" sz="2400" dirty="0" smtClean="0">
                <a:solidFill>
                  <a:prstClr val="black"/>
                </a:solidFill>
              </a:rPr>
              <a:t>таблицу. В </a:t>
            </a:r>
            <a:r>
              <a:rPr lang="ru-RU" sz="2400" dirty="0">
                <a:solidFill>
                  <a:prstClr val="black"/>
                </a:solidFill>
              </a:rPr>
              <a:t>конце урока проверить свои </a:t>
            </a:r>
            <a:r>
              <a:rPr lang="ru-RU" sz="2400" dirty="0" smtClean="0">
                <a:solidFill>
                  <a:prstClr val="black"/>
                </a:solidFill>
              </a:rPr>
              <a:t>предположения. 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2837934"/>
              </p:ext>
            </p:extLst>
          </p:nvPr>
        </p:nvGraphicFramePr>
        <p:xfrm>
          <a:off x="1115616" y="2348880"/>
          <a:ext cx="6840760" cy="3845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472"/>
                <a:gridCol w="1224136"/>
                <a:gridCol w="1368152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Утверждения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Верю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 верю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1.</a:t>
                      </a:r>
                      <a:r>
                        <a:rPr lang="ru-RU" baseline="0" dirty="0" smtClean="0"/>
                        <a:t> Если слова похожи по написанию, то они родственные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2. Слова гусь, гусыня, гусенок, гусеница родственные.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2. Все </a:t>
                      </a:r>
                      <a:r>
                        <a:rPr lang="ru-RU" baseline="0" dirty="0" smtClean="0"/>
                        <a:t> родственные слова имеют  одинаковое лексическое значение.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3. У</a:t>
                      </a:r>
                      <a:r>
                        <a:rPr lang="ru-RU" baseline="0" dirty="0" smtClean="0"/>
                        <a:t> родственных слов меняется только окончание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4. Родственные слова можно назвать по-другому.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2722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202904"/>
          </a:xfrm>
        </p:spPr>
        <p:txBody>
          <a:bodyPr>
            <a:normAutofit/>
          </a:bodyPr>
          <a:lstStyle/>
          <a:p>
            <a:pPr marL="0" lvl="0" indent="0">
              <a:buClr>
                <a:srgbClr val="F07F09"/>
              </a:buClr>
              <a:buNone/>
            </a:pPr>
            <a:r>
              <a:rPr lang="ru-RU" sz="2400" b="1" i="1" dirty="0" smtClean="0">
                <a:solidFill>
                  <a:prstClr val="black"/>
                </a:solidFill>
              </a:rPr>
              <a:t>Учитель.</a:t>
            </a:r>
            <a:r>
              <a:rPr lang="ru-RU" sz="2400" dirty="0" smtClean="0">
                <a:solidFill>
                  <a:prstClr val="black"/>
                </a:solidFill>
              </a:rPr>
              <a:t> Как </a:t>
            </a:r>
            <a:r>
              <a:rPr lang="ru-RU" sz="2400" dirty="0">
                <a:solidFill>
                  <a:prstClr val="black"/>
                </a:solidFill>
              </a:rPr>
              <a:t>вы думаете, какие слова можно назвать </a:t>
            </a:r>
            <a:r>
              <a:rPr lang="ru-RU" sz="2400" dirty="0" smtClean="0">
                <a:solidFill>
                  <a:prstClr val="black"/>
                </a:solidFill>
              </a:rPr>
              <a:t>родственными, </a:t>
            </a:r>
            <a:r>
              <a:rPr lang="ru-RU" sz="2400" dirty="0">
                <a:solidFill>
                  <a:prstClr val="black"/>
                </a:solidFill>
              </a:rPr>
              <a:t>выскажите свое предположение? </a:t>
            </a:r>
            <a:endParaRPr lang="ru-RU" sz="2400" dirty="0" smtClean="0">
              <a:solidFill>
                <a:prstClr val="black"/>
              </a:solidFill>
            </a:endParaRPr>
          </a:p>
          <a:p>
            <a:pPr marL="0" lvl="0" indent="0">
              <a:buClr>
                <a:srgbClr val="F07F09"/>
              </a:buClr>
              <a:buNone/>
            </a:pPr>
            <a:r>
              <a:rPr lang="ru-RU" sz="2400" dirty="0" smtClean="0">
                <a:solidFill>
                  <a:prstClr val="black"/>
                </a:solidFill>
              </a:rPr>
              <a:t>Будет </a:t>
            </a:r>
            <a:r>
              <a:rPr lang="ru-RU" sz="2400" dirty="0">
                <a:solidFill>
                  <a:prstClr val="black"/>
                </a:solidFill>
              </a:rPr>
              <a:t>ли слово гусеница </a:t>
            </a:r>
            <a:r>
              <a:rPr lang="ru-RU" sz="2400" dirty="0" smtClean="0">
                <a:solidFill>
                  <a:prstClr val="black"/>
                </a:solidFill>
              </a:rPr>
              <a:t>родственным </a:t>
            </a:r>
            <a:r>
              <a:rPr lang="ru-RU" sz="2400" dirty="0">
                <a:solidFill>
                  <a:prstClr val="black"/>
                </a:solidFill>
              </a:rPr>
              <a:t>словом к словам гусь, гусята, гусыня? </a:t>
            </a:r>
            <a:endParaRPr lang="ru-RU" sz="2400" dirty="0" smtClean="0">
              <a:solidFill>
                <a:prstClr val="black"/>
              </a:solidFill>
            </a:endParaRPr>
          </a:p>
          <a:p>
            <a:pPr marL="0" lvl="0" indent="0">
              <a:buClr>
                <a:srgbClr val="F07F09"/>
              </a:buClr>
              <a:buNone/>
            </a:pPr>
            <a:r>
              <a:rPr lang="ru-RU" sz="2400" dirty="0" smtClean="0">
                <a:solidFill>
                  <a:prstClr val="black"/>
                </a:solidFill>
              </a:rPr>
              <a:t>Ваши </a:t>
            </a:r>
            <a:r>
              <a:rPr lang="ru-RU" sz="2400" dirty="0">
                <a:solidFill>
                  <a:prstClr val="black"/>
                </a:solidFill>
              </a:rPr>
              <a:t>предположения очень интересные. Какое же предположение было самым точным? Предлагаю проверить это на сегодняшнем уроке. </a:t>
            </a:r>
          </a:p>
          <a:p>
            <a:pPr marL="0" lvl="0" indent="0">
              <a:buClr>
                <a:srgbClr val="F07F09"/>
              </a:buClr>
              <a:buNone/>
            </a:pPr>
            <a:endParaRPr lang="ru-RU" sz="1600" dirty="0">
              <a:solidFill>
                <a:prstClr val="black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35181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364</TotalTime>
  <Words>842</Words>
  <Application>Microsoft Office PowerPoint</Application>
  <PresentationFormat>Экран (4:3)</PresentationFormat>
  <Paragraphs>65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Аспект</vt:lpstr>
      <vt:lpstr>Урок русского языка 3 класс  «Что такое корень слова?»  УМК «Школа России» Смысловое чтение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Смысловое чтение</dc:title>
  <dc:creator>Master</dc:creator>
  <cp:lastModifiedBy>Master</cp:lastModifiedBy>
  <cp:revision>52</cp:revision>
  <dcterms:created xsi:type="dcterms:W3CDTF">2020-06-18T06:15:17Z</dcterms:created>
  <dcterms:modified xsi:type="dcterms:W3CDTF">2022-01-05T00:31:55Z</dcterms:modified>
</cp:coreProperties>
</file>