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8" r:id="rId3"/>
    <p:sldId id="266" r:id="rId4"/>
    <p:sldId id="265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058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9799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6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1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8210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740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71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98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504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308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56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chemeClr val="bg1">
                <a:tint val="40000"/>
                <a:satMod val="350000"/>
              </a:schemeClr>
            </a:gs>
            <a:gs pos="55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04.01.2022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23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386664-C2E9-4F4D-B579-ADAB320D9ED9}"/>
              </a:ext>
            </a:extLst>
          </p:cNvPr>
          <p:cNvSpPr txBox="1"/>
          <p:nvPr/>
        </p:nvSpPr>
        <p:spPr>
          <a:xfrm>
            <a:off x="1907704" y="908720"/>
            <a:ext cx="554461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2</a:t>
            </a:r>
            <a:endParaRPr lang="en-150" sz="88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1908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13" name="Прямоугольник 12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Прямоугольник 13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43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0.liveinternet.ru/images/attach/c/1/61/954/61954373_1280088852_430aec6ef2a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5548" y="156492"/>
            <a:ext cx="7249019" cy="658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347864" y="508800"/>
            <a:ext cx="525658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По велению князя   Ивана  по- строили новые стены из ______ кирпича со сторожевыми башнями. На главной, _______, башне установили часы _______. До сих пор их «красный» , то есть красивый звон можно услышать по радио. А как красиво звонят колокола! Поэтому Москву называют   </a:t>
            </a:r>
          </a:p>
          <a:p>
            <a:pPr algn="just"/>
            <a:r>
              <a:rPr lang="ru-RU" sz="3200" dirty="0">
                <a:solidFill>
                  <a:prstClr val="black"/>
                </a:solidFill>
                <a:latin typeface="Monotype Corsiva" panose="03010101010201010101" pitchFamily="66" charset="0"/>
                <a:cs typeface="Times New Roman" panose="02020603050405020304" pitchFamily="18" charset="0"/>
              </a:rPr>
              <a:t>             ___________.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258" y="1672387"/>
            <a:ext cx="1706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красного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46008" y="4725144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Спасской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36447" y="2191303"/>
            <a:ext cx="2088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 и соль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7836" y="3731160"/>
            <a:ext cx="2603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краснозвонной</a:t>
            </a:r>
            <a:endParaRPr lang="ru-RU" sz="3200" dirty="0">
              <a:solidFill>
                <a:srgbClr val="1F497D">
                  <a:lumMod val="50000"/>
                </a:srgb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37836" y="2678625"/>
            <a:ext cx="180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куранты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37836" y="1268760"/>
            <a:ext cx="2376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Золоченые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36447" y="4221088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церквей, соборов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37836" y="3263400"/>
            <a:ext cx="1147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хлебу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36447" y="836712"/>
            <a:ext cx="3106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1F497D">
                    <a:lumMod val="50000"/>
                  </a:srgbClr>
                </a:solidFill>
                <a:latin typeface="Monotype Corsiva" panose="03010101010201010101" pitchFamily="66" charset="0"/>
              </a:rPr>
              <a:t>открытой, щедрой</a:t>
            </a:r>
            <a:endParaRPr lang="ru-RU" sz="3200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95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0.77413 -0.10139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98" y="-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85185E-6 L 0.34705 0.0354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44" y="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0.48055 0.2164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28" y="1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48148E-6 L 0.7323 -0.4099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15" y="-2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2" grpId="0"/>
      <p:bldP spid="54" grpId="0"/>
      <p:bldP spid="55" grpId="0"/>
      <p:bldP spid="56" grpId="0"/>
      <p:bldP spid="57" grpId="0"/>
      <p:bldP spid="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922572"/>
            <a:ext cx="6588108" cy="4597003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" action="ppaction://hlinkshowjump?jump=nextslide"/>
              </a:rPr>
              <a:t>ИГРА</a:t>
            </a:r>
            <a:r>
              <a:rPr lang="ru-RU" sz="66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6600" b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«Найди правильный ответ»</a:t>
            </a:r>
          </a:p>
        </p:txBody>
      </p:sp>
    </p:spTree>
    <p:extLst>
      <p:ext uri="{BB962C8B-B14F-4D97-AF65-F5344CB8AC3E}">
        <p14:creationId xmlns:p14="http://schemas.microsoft.com/office/powerpoint/2010/main" val="424623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2954680" y="1281038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378072" y="1289676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4" name="Группа 179"/>
          <p:cNvGrpSpPr/>
          <p:nvPr/>
        </p:nvGrpSpPr>
        <p:grpSpPr>
          <a:xfrm>
            <a:off x="5818232" y="1289676"/>
            <a:ext cx="2944300" cy="2007586"/>
            <a:chOff x="-1980678" y="2350849"/>
            <a:chExt cx="2268006" cy="1225550"/>
          </a:xfrm>
          <a:solidFill>
            <a:schemeClr val="tx2">
              <a:lumMod val="75000"/>
            </a:schemeClr>
          </a:solidFill>
        </p:grpSpPr>
        <p:sp>
          <p:nvSpPr>
            <p:cNvPr id="15" name="Прямоугольник 14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  <p:grpSp>
        <p:nvGrpSpPr>
          <p:cNvPr id="17" name="Группа 82"/>
          <p:cNvGrpSpPr>
            <a:grpSpLocks/>
          </p:cNvGrpSpPr>
          <p:nvPr/>
        </p:nvGrpSpPr>
        <p:grpSpPr bwMode="auto">
          <a:xfrm>
            <a:off x="423673" y="3288624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8" name="Прямоугольник 17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004048" y="1556792"/>
              <a:ext cx="1741607" cy="70055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двуглавый </a:t>
              </a:r>
            </a:p>
            <a:p>
              <a:pPr algn="ctr">
                <a:defRPr/>
              </a:pPr>
              <a:r>
                <a:rPr lang="ru-RU" sz="32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орёл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68748" y="3288624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392140" y="3297262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69162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  <p:grpSp>
        <p:nvGrpSpPr>
          <p:cNvPr id="8" name="Группа 152"/>
          <p:cNvGrpSpPr>
            <a:grpSpLocks/>
          </p:cNvGrpSpPr>
          <p:nvPr/>
        </p:nvGrpSpPr>
        <p:grpSpPr bwMode="auto">
          <a:xfrm>
            <a:off x="2954680" y="1281038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9" name="Прямоугольник 8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378072" y="1289676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68748" y="3288624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392140" y="3297262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179"/>
          <p:cNvGrpSpPr/>
          <p:nvPr/>
        </p:nvGrpSpPr>
        <p:grpSpPr>
          <a:xfrm>
            <a:off x="5818232" y="1289676"/>
            <a:ext cx="2944300" cy="2007586"/>
            <a:chOff x="-1980678" y="2350849"/>
            <a:chExt cx="2268006" cy="1225550"/>
          </a:xfrm>
          <a:solidFill>
            <a:schemeClr val="tx2">
              <a:lumMod val="75000"/>
            </a:schemeClr>
          </a:solidFill>
        </p:grpSpPr>
        <p:sp>
          <p:nvSpPr>
            <p:cNvPr id="31" name="Прямоугольник 30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Прямоугольник 31"/>
            <p:cNvSpPr/>
            <p:nvPr/>
          </p:nvSpPr>
          <p:spPr bwMode="auto">
            <a:xfrm>
              <a:off x="-1962284" y="2554823"/>
              <a:ext cx="2249612" cy="58244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Государственные </a:t>
              </a:r>
            </a:p>
            <a:p>
              <a:pPr algn="ctr">
                <a:defRPr/>
              </a:pPr>
              <a:r>
                <a:rPr lang="ru-RU" sz="28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символы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857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  <p:grpSp>
        <p:nvGrpSpPr>
          <p:cNvPr id="11" name="Группа 179"/>
          <p:cNvGrpSpPr/>
          <p:nvPr/>
        </p:nvGrpSpPr>
        <p:grpSpPr>
          <a:xfrm>
            <a:off x="4378072" y="1289676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2" name="Прямоугольник 11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68748" y="3288624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392140" y="3297262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152"/>
          <p:cNvGrpSpPr>
            <a:grpSpLocks/>
          </p:cNvGrpSpPr>
          <p:nvPr/>
        </p:nvGrpSpPr>
        <p:grpSpPr bwMode="auto">
          <a:xfrm>
            <a:off x="2954680" y="1281038"/>
            <a:ext cx="1423392" cy="2007586"/>
            <a:chOff x="5004048" y="1340768"/>
            <a:chExt cx="1728192" cy="1256778"/>
          </a:xfrm>
          <a:solidFill>
            <a:schemeClr val="tx2">
              <a:lumMod val="75000"/>
            </a:schemeClr>
          </a:solidFill>
        </p:grpSpPr>
        <p:sp>
          <p:nvSpPr>
            <p:cNvPr id="34" name="Прямоугольник 33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479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  <p:grpSp>
        <p:nvGrpSpPr>
          <p:cNvPr id="20" name="Группа 152"/>
          <p:cNvGrpSpPr>
            <a:grpSpLocks/>
          </p:cNvGrpSpPr>
          <p:nvPr/>
        </p:nvGrpSpPr>
        <p:grpSpPr bwMode="auto">
          <a:xfrm>
            <a:off x="2968748" y="3288624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21" name="Прямоугольник 20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392140" y="3297262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0" name="Группа 179"/>
          <p:cNvGrpSpPr/>
          <p:nvPr/>
        </p:nvGrpSpPr>
        <p:grpSpPr>
          <a:xfrm>
            <a:off x="4378072" y="1289676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31" name="Прямоугольник 30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Прямоугольник 31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132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  <p:grpSp>
        <p:nvGrpSpPr>
          <p:cNvPr id="23" name="Группа 179"/>
          <p:cNvGrpSpPr/>
          <p:nvPr/>
        </p:nvGrpSpPr>
        <p:grpSpPr>
          <a:xfrm>
            <a:off x="4392140" y="3297262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24" name="Прямоугольник 23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3" name="Группа 152"/>
          <p:cNvGrpSpPr>
            <a:grpSpLocks/>
          </p:cNvGrpSpPr>
          <p:nvPr/>
        </p:nvGrpSpPr>
        <p:grpSpPr bwMode="auto">
          <a:xfrm>
            <a:off x="2968748" y="3288624"/>
            <a:ext cx="1423392" cy="2007586"/>
            <a:chOff x="5004048" y="1340768"/>
            <a:chExt cx="1728192" cy="1256778"/>
          </a:xfrm>
          <a:solidFill>
            <a:srgbClr val="002060"/>
          </a:solidFill>
        </p:grpSpPr>
        <p:sp>
          <p:nvSpPr>
            <p:cNvPr id="34" name="Прямоугольник 33"/>
            <p:cNvSpPr>
              <a:spLocks/>
            </p:cNvSpPr>
            <p:nvPr/>
          </p:nvSpPr>
          <p:spPr>
            <a:xfrm>
              <a:off x="5004048" y="1340768"/>
              <a:ext cx="1728192" cy="1256778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sp>
          <p:nvSpPr>
            <p:cNvPr id="35" name="Прямоугольник 34"/>
            <p:cNvSpPr/>
            <p:nvPr/>
          </p:nvSpPr>
          <p:spPr>
            <a:xfrm>
              <a:off x="5519149" y="1556792"/>
              <a:ext cx="691315" cy="578018"/>
            </a:xfrm>
            <a:prstGeom prst="rect">
              <a:avLst/>
            </a:prstGeom>
            <a:grpFill/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2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6" name="Прямоугольник 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8" name="Группа 179"/>
          <p:cNvGrpSpPr/>
          <p:nvPr/>
        </p:nvGrpSpPr>
        <p:grpSpPr>
          <a:xfrm>
            <a:off x="4392140" y="3297262"/>
            <a:ext cx="1440160" cy="2007586"/>
            <a:chOff x="-1476672" y="2350849"/>
            <a:chExt cx="1764000" cy="1225550"/>
          </a:xfrm>
          <a:solidFill>
            <a:schemeClr val="tx2">
              <a:lumMod val="75000"/>
            </a:schemeClr>
          </a:solidFill>
        </p:grpSpPr>
        <p:sp>
          <p:nvSpPr>
            <p:cNvPr id="19" name="Прямоугольник 18"/>
            <p:cNvSpPr>
              <a:spLocks/>
            </p:cNvSpPr>
            <p:nvPr/>
          </p:nvSpPr>
          <p:spPr bwMode="auto">
            <a:xfrm>
              <a:off x="-1476672" y="2350849"/>
              <a:ext cx="1764000" cy="12255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 bwMode="auto">
            <a:xfrm>
              <a:off x="-834825" y="2554823"/>
              <a:ext cx="656189" cy="56365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</p:spPr>
          <p:txBody>
            <a:bodyPr wrap="non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54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777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3" y="2348880"/>
            <a:ext cx="7568873" cy="1702594"/>
          </a:xfrm>
          <a:prstGeom prst="round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r>
              <a:rPr lang="ru-RU" sz="7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краснозвонная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 algn="ctr"/>
            <a:endParaRPr lang="ru-RU" sz="11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grpSp>
        <p:nvGrpSpPr>
          <p:cNvPr id="26" name="Группа 179"/>
          <p:cNvGrpSpPr/>
          <p:nvPr/>
        </p:nvGrpSpPr>
        <p:grpSpPr>
          <a:xfrm>
            <a:off x="5832300" y="3297262"/>
            <a:ext cx="2944300" cy="2007586"/>
            <a:chOff x="-1980678" y="2350849"/>
            <a:chExt cx="2268006" cy="1225550"/>
          </a:xfrm>
          <a:solidFill>
            <a:srgbClr val="006600"/>
          </a:solidFill>
        </p:grpSpPr>
        <p:sp>
          <p:nvSpPr>
            <p:cNvPr id="27" name="Прямоугольник 26"/>
            <p:cNvSpPr>
              <a:spLocks/>
            </p:cNvSpPr>
            <p:nvPr/>
          </p:nvSpPr>
          <p:spPr bwMode="auto">
            <a:xfrm>
              <a:off x="-1980678" y="2350849"/>
              <a:ext cx="2268006" cy="1225550"/>
            </a:xfrm>
            <a:prstGeom prst="rect">
              <a:avLst/>
            </a:prstGeom>
            <a:grpFill/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Прямоугольник 27"/>
            <p:cNvSpPr/>
            <p:nvPr/>
          </p:nvSpPr>
          <p:spPr bwMode="auto">
            <a:xfrm>
              <a:off x="-1962284" y="2554823"/>
              <a:ext cx="2249612" cy="807906"/>
            </a:xfrm>
            <a:prstGeom prst="rect">
              <a:avLst/>
            </a:prstGeom>
            <a:grpFill/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Сергей </a:t>
              </a:r>
            </a:p>
            <a:p>
              <a:pPr algn="ctr">
                <a:defRPr/>
              </a:pPr>
              <a:r>
                <a:rPr lang="ru-RU" sz="40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Михалков</a:t>
              </a: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7544379" y="5616614"/>
            <a:ext cx="1232221" cy="1130424"/>
            <a:chOff x="7544379" y="5698392"/>
            <a:chExt cx="1232221" cy="1130424"/>
          </a:xfrm>
        </p:grpSpPr>
        <p:sp>
          <p:nvSpPr>
            <p:cNvPr id="3" name="Овал 2"/>
            <p:cNvSpPr/>
            <p:nvPr/>
          </p:nvSpPr>
          <p:spPr>
            <a:xfrm>
              <a:off x="7544379" y="5698392"/>
              <a:ext cx="1232221" cy="1130424"/>
            </a:xfrm>
            <a:prstGeom prst="ellips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Стрелка вправо 1"/>
            <p:cNvSpPr/>
            <p:nvPr/>
          </p:nvSpPr>
          <p:spPr>
            <a:xfrm>
              <a:off x="7671285" y="6021288"/>
              <a:ext cx="978408" cy="484632"/>
            </a:xfrm>
            <a:prstGeom prst="rightArrow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" name="Группа 82"/>
          <p:cNvGrpSpPr>
            <a:grpSpLocks/>
          </p:cNvGrpSpPr>
          <p:nvPr/>
        </p:nvGrpSpPr>
        <p:grpSpPr bwMode="auto">
          <a:xfrm>
            <a:off x="451901" y="1281038"/>
            <a:ext cx="2545078" cy="2007586"/>
            <a:chOff x="5004048" y="1340768"/>
            <a:chExt cx="1741607" cy="1305600"/>
          </a:xfrm>
          <a:solidFill>
            <a:schemeClr val="tx2">
              <a:lumMod val="75000"/>
            </a:schemeClr>
          </a:solidFill>
        </p:grpSpPr>
        <p:sp>
          <p:nvSpPr>
            <p:cNvPr id="16" name="Прямоугольник 15"/>
            <p:cNvSpPr>
              <a:spLocks/>
            </p:cNvSpPr>
            <p:nvPr/>
          </p:nvSpPr>
          <p:spPr>
            <a:xfrm>
              <a:off x="5004048" y="1340768"/>
              <a:ext cx="1728192" cy="130560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004048" y="1556792"/>
              <a:ext cx="1741607" cy="72056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</p:spPr>
          <p:txBody>
            <a:bodyPr wrap="square">
              <a:spAutoFit/>
              <a:scene3d>
                <a:camera prst="orthographicFront"/>
                <a:lightRig rig="flat" dir="t">
                  <a:rot lat="0" lon="0" rev="18900000"/>
                </a:lightRig>
              </a:scene3d>
              <a:sp3d extrusionH="31750" contourW="6350" prstMaterial="powder">
                <a:bevelT w="19050" h="19050" prst="angle"/>
                <a:contourClr>
                  <a:schemeClr val="accent3">
                    <a:tint val="100000"/>
                    <a:shade val="100000"/>
                    <a:satMod val="100000"/>
                    <a:hueMod val="100000"/>
                  </a:schemeClr>
                </a:contourClr>
              </a:sp3d>
            </a:bodyPr>
            <a:lstStyle/>
            <a:p>
              <a:pPr algn="ctr">
                <a:defRPr/>
              </a:pPr>
              <a:r>
                <a:rPr lang="ru-RU" sz="6600" b="1" dirty="0">
                  <a:ln/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Гимн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191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40000">
                                          <p:val>
                                            <p:strVal val="-ppt_h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h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h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h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80000">
                                          <p:val>
                                            <p:strVal val="ppt_h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h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h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129</Words>
  <Application>Microsoft Office PowerPoint</Application>
  <PresentationFormat>Экран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Comic Sans MS</vt:lpstr>
      <vt:lpstr>Monotype Corsiva</vt:lpstr>
      <vt:lpstr>Times New Roman</vt:lpstr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Николай</dc:creator>
  <cp:lastModifiedBy>Administrator</cp:lastModifiedBy>
  <cp:revision>10</cp:revision>
  <dcterms:created xsi:type="dcterms:W3CDTF">2014-04-07T15:10:26Z</dcterms:created>
  <dcterms:modified xsi:type="dcterms:W3CDTF">2022-01-04T09:58:36Z</dcterms:modified>
</cp:coreProperties>
</file>